
<file path=[Content_Types].xml><?xml version="1.0" encoding="utf-8"?>
<Types xmlns="http://schemas.openxmlformats.org/package/2006/content-types">
  <Default Extension="png" ContentType="image/png"/>
  <Default Extension="jpeg" ContentType="image/jpeg"/>
  <Default Extension="xls" ContentType="application/vnd.ms-excel"/>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7"/>
  </p:notesMasterIdLst>
  <p:sldIdLst>
    <p:sldId id="260" r:id="rId2"/>
    <p:sldId id="413" r:id="rId3"/>
    <p:sldId id="414" r:id="rId4"/>
    <p:sldId id="261" r:id="rId5"/>
    <p:sldId id="262" r:id="rId6"/>
    <p:sldId id="347" r:id="rId7"/>
    <p:sldId id="349" r:id="rId8"/>
    <p:sldId id="350" r:id="rId9"/>
    <p:sldId id="351" r:id="rId10"/>
    <p:sldId id="352" r:id="rId11"/>
    <p:sldId id="353" r:id="rId12"/>
    <p:sldId id="354" r:id="rId13"/>
    <p:sldId id="355" r:id="rId14"/>
    <p:sldId id="356" r:id="rId15"/>
    <p:sldId id="357" r:id="rId16"/>
    <p:sldId id="358" r:id="rId17"/>
    <p:sldId id="359" r:id="rId18"/>
    <p:sldId id="360" r:id="rId19"/>
    <p:sldId id="361" r:id="rId20"/>
    <p:sldId id="362" r:id="rId21"/>
    <p:sldId id="363" r:id="rId22"/>
    <p:sldId id="364" r:id="rId23"/>
    <p:sldId id="365" r:id="rId24"/>
    <p:sldId id="366" r:id="rId25"/>
    <p:sldId id="367" r:id="rId26"/>
    <p:sldId id="368" r:id="rId27"/>
    <p:sldId id="369" r:id="rId28"/>
    <p:sldId id="370" r:id="rId29"/>
    <p:sldId id="371" r:id="rId30"/>
    <p:sldId id="372" r:id="rId31"/>
    <p:sldId id="373" r:id="rId32"/>
    <p:sldId id="374" r:id="rId33"/>
    <p:sldId id="375" r:id="rId34"/>
    <p:sldId id="376" r:id="rId35"/>
    <p:sldId id="377" r:id="rId36"/>
    <p:sldId id="378" r:id="rId37"/>
    <p:sldId id="379" r:id="rId38"/>
    <p:sldId id="410" r:id="rId39"/>
    <p:sldId id="380" r:id="rId40"/>
    <p:sldId id="381" r:id="rId41"/>
    <p:sldId id="382" r:id="rId42"/>
    <p:sldId id="383" r:id="rId43"/>
    <p:sldId id="384" r:id="rId44"/>
    <p:sldId id="385" r:id="rId45"/>
    <p:sldId id="386" r:id="rId46"/>
    <p:sldId id="387" r:id="rId47"/>
    <p:sldId id="388" r:id="rId48"/>
    <p:sldId id="389" r:id="rId49"/>
    <p:sldId id="390" r:id="rId50"/>
    <p:sldId id="391" r:id="rId51"/>
    <p:sldId id="392" r:id="rId52"/>
    <p:sldId id="393" r:id="rId53"/>
    <p:sldId id="394" r:id="rId54"/>
    <p:sldId id="395" r:id="rId55"/>
    <p:sldId id="396" r:id="rId56"/>
    <p:sldId id="397" r:id="rId57"/>
    <p:sldId id="398" r:id="rId58"/>
    <p:sldId id="399" r:id="rId59"/>
    <p:sldId id="411" r:id="rId60"/>
    <p:sldId id="273" r:id="rId61"/>
    <p:sldId id="274" r:id="rId62"/>
    <p:sldId id="275" r:id="rId63"/>
    <p:sldId id="276" r:id="rId64"/>
    <p:sldId id="277" r:id="rId65"/>
    <p:sldId id="278" r:id="rId66"/>
    <p:sldId id="280" r:id="rId67"/>
    <p:sldId id="281" r:id="rId68"/>
    <p:sldId id="282" r:id="rId69"/>
    <p:sldId id="283" r:id="rId70"/>
    <p:sldId id="284" r:id="rId71"/>
    <p:sldId id="286" r:id="rId72"/>
    <p:sldId id="287" r:id="rId73"/>
    <p:sldId id="288" r:id="rId74"/>
    <p:sldId id="291" r:id="rId75"/>
    <p:sldId id="292" r:id="rId76"/>
    <p:sldId id="293" r:id="rId77"/>
    <p:sldId id="294" r:id="rId78"/>
    <p:sldId id="296" r:id="rId79"/>
    <p:sldId id="297" r:id="rId80"/>
    <p:sldId id="298" r:id="rId81"/>
    <p:sldId id="300" r:id="rId82"/>
    <p:sldId id="301" r:id="rId83"/>
    <p:sldId id="302" r:id="rId84"/>
    <p:sldId id="303" r:id="rId85"/>
    <p:sldId id="304" r:id="rId86"/>
    <p:sldId id="412" r:id="rId87"/>
    <p:sldId id="305" r:id="rId88"/>
    <p:sldId id="306" r:id="rId89"/>
    <p:sldId id="307" r:id="rId90"/>
    <p:sldId id="308" r:id="rId91"/>
    <p:sldId id="309" r:id="rId92"/>
    <p:sldId id="310" r:id="rId93"/>
    <p:sldId id="311" r:id="rId94"/>
    <p:sldId id="312" r:id="rId95"/>
    <p:sldId id="313" r:id="rId96"/>
    <p:sldId id="314" r:id="rId97"/>
    <p:sldId id="315" r:id="rId98"/>
    <p:sldId id="316" r:id="rId99"/>
    <p:sldId id="317" r:id="rId100"/>
    <p:sldId id="318" r:id="rId101"/>
    <p:sldId id="319" r:id="rId102"/>
    <p:sldId id="320" r:id="rId103"/>
    <p:sldId id="321" r:id="rId104"/>
    <p:sldId id="322" r:id="rId105"/>
    <p:sldId id="323" r:id="rId106"/>
    <p:sldId id="324" r:id="rId107"/>
    <p:sldId id="325" r:id="rId108"/>
    <p:sldId id="326" r:id="rId109"/>
    <p:sldId id="327" r:id="rId110"/>
    <p:sldId id="328" r:id="rId111"/>
    <p:sldId id="329" r:id="rId112"/>
    <p:sldId id="330" r:id="rId113"/>
    <p:sldId id="331" r:id="rId114"/>
    <p:sldId id="332" r:id="rId115"/>
    <p:sldId id="333" r:id="rId116"/>
    <p:sldId id="334" r:id="rId117"/>
    <p:sldId id="335" r:id="rId118"/>
    <p:sldId id="336" r:id="rId119"/>
    <p:sldId id="337" r:id="rId120"/>
    <p:sldId id="338" r:id="rId121"/>
    <p:sldId id="339" r:id="rId122"/>
    <p:sldId id="340" r:id="rId123"/>
    <p:sldId id="341" r:id="rId124"/>
    <p:sldId id="345" r:id="rId125"/>
    <p:sldId id="400" r:id="rId126"/>
    <p:sldId id="401" r:id="rId127"/>
    <p:sldId id="402" r:id="rId128"/>
    <p:sldId id="403" r:id="rId129"/>
    <p:sldId id="404" r:id="rId130"/>
    <p:sldId id="405" r:id="rId131"/>
    <p:sldId id="406" r:id="rId132"/>
    <p:sldId id="407" r:id="rId133"/>
    <p:sldId id="408" r:id="rId134"/>
    <p:sldId id="409" r:id="rId135"/>
    <p:sldId id="346" r:id="rId136"/>
  </p:sldIdLst>
  <p:sldSz cx="9144000" cy="6858000" type="screen4x3"/>
  <p:notesSz cx="6858000" cy="9144000"/>
  <p:defaultTextStyle>
    <a:defPPr>
      <a:defRPr lang="tr-TR"/>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presProps" Target="pres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Üstbilgi Yer Tutucusu"/>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tr-TR"/>
          </a:p>
        </p:txBody>
      </p:sp>
      <p:sp>
        <p:nvSpPr>
          <p:cNvPr id="3" name="2 Veri Yer Tutucusu"/>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DCB52C2A-A993-4649-8DA8-EFCB3442F870}" type="datetimeFigureOut">
              <a:rPr lang="tr-TR"/>
              <a:pPr>
                <a:defRPr/>
              </a:pPr>
              <a:t>19.02.2018</a:t>
            </a:fld>
            <a:endParaRPr lang="tr-TR"/>
          </a:p>
        </p:txBody>
      </p:sp>
      <p:sp>
        <p:nvSpPr>
          <p:cNvPr id="4" name="3 Slayt Görüntüsü Yer Tutucusu"/>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tr-TR" noProof="0"/>
          </a:p>
        </p:txBody>
      </p:sp>
      <p:sp>
        <p:nvSpPr>
          <p:cNvPr id="5" name="4 Not Yer Tutucusu"/>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tr-TR" noProof="0" smtClean="0"/>
              <a:t>Asıl metin stillerini düzenlemek için tıklatın</a:t>
            </a:r>
          </a:p>
          <a:p>
            <a:pPr lvl="1"/>
            <a:r>
              <a:rPr lang="tr-TR" noProof="0" smtClean="0"/>
              <a:t>İkinci düzey</a:t>
            </a:r>
          </a:p>
          <a:p>
            <a:pPr lvl="2"/>
            <a:r>
              <a:rPr lang="tr-TR" noProof="0" smtClean="0"/>
              <a:t>Üçüncü düzey</a:t>
            </a:r>
          </a:p>
          <a:p>
            <a:pPr lvl="3"/>
            <a:r>
              <a:rPr lang="tr-TR" noProof="0" smtClean="0"/>
              <a:t>Dördüncü düzey</a:t>
            </a:r>
          </a:p>
          <a:p>
            <a:pPr lvl="4"/>
            <a:r>
              <a:rPr lang="tr-TR" noProof="0" smtClean="0"/>
              <a:t>Beşinci düzey</a:t>
            </a:r>
            <a:endParaRPr lang="tr-TR" noProof="0"/>
          </a:p>
        </p:txBody>
      </p:sp>
      <p:sp>
        <p:nvSpPr>
          <p:cNvPr id="6" name="5 Altbilgi Yer Tutucusu"/>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tr-TR"/>
          </a:p>
        </p:txBody>
      </p:sp>
      <p:sp>
        <p:nvSpPr>
          <p:cNvPr id="7" name="6 Slayt Numarası Yer Tutucusu"/>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11039848-1CB3-4CDA-80E6-E5FD263782DA}" type="slidenum">
              <a:rPr lang="tr-TR"/>
              <a:pPr>
                <a:defRPr/>
              </a:pPr>
              <a:t>‹#›</a:t>
            </a:fld>
            <a:endParaRPr lang="tr-TR"/>
          </a:p>
        </p:txBody>
      </p:sp>
    </p:spTree>
    <p:extLst>
      <p:ext uri="{BB962C8B-B14F-4D97-AF65-F5344CB8AC3E}">
        <p14:creationId xmlns:p14="http://schemas.microsoft.com/office/powerpoint/2010/main" val="49239773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313" name="Rectangle 2"/>
          <p:cNvSpPr>
            <a:spLocks noGrp="1" noRot="1" noChangeAspect="1" noChangeArrowheads="1" noTextEdit="1"/>
          </p:cNvSpPr>
          <p:nvPr>
            <p:ph type="sldImg"/>
          </p:nvPr>
        </p:nvSpPr>
        <p:spPr>
          <a:ln/>
        </p:spPr>
      </p:sp>
      <p:sp>
        <p:nvSpPr>
          <p:cNvPr id="397314" name="Rectangle 3"/>
          <p:cNvSpPr>
            <a:spLocks noGrp="1" noChangeArrowheads="1"/>
          </p:cNvSpPr>
          <p:nvPr>
            <p:ph type="body" idx="1"/>
          </p:nvPr>
        </p:nvSpPr>
        <p:spPr>
          <a:noFill/>
          <a:ln/>
        </p:spPr>
        <p:txBody>
          <a:bodyPr/>
          <a:lstStyle/>
          <a:p>
            <a:endParaRPr lang="tr-TR" noProof="1"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69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F95CFE40-7484-49BC-A58F-45315F129E31}" type="slidenum">
              <a:rPr lang="de-DE" sz="1200">
                <a:solidFill>
                  <a:srgbClr val="000000"/>
                </a:solidFill>
              </a:rPr>
              <a:pPr algn="r"/>
              <a:t>61</a:t>
            </a:fld>
            <a:endParaRPr lang="de-DE" sz="1200">
              <a:solidFill>
                <a:srgbClr val="000000"/>
              </a:solidFill>
            </a:endParaRPr>
          </a:p>
        </p:txBody>
      </p:sp>
      <p:sp>
        <p:nvSpPr>
          <p:cNvPr id="413698"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132A5000-C3DE-4286-BDDB-2DE189057AB7}" type="slidenum">
              <a:rPr lang="en-GB" sz="1300">
                <a:solidFill>
                  <a:srgbClr val="000000"/>
                </a:solidFill>
              </a:rPr>
              <a:pPr algn="r" defTabSz="947738"/>
              <a:t>61</a:t>
            </a:fld>
            <a:endParaRPr lang="en-GB" sz="1300">
              <a:solidFill>
                <a:srgbClr val="000000"/>
              </a:solidFill>
            </a:endParaRPr>
          </a:p>
        </p:txBody>
      </p:sp>
      <p:sp>
        <p:nvSpPr>
          <p:cNvPr id="413699" name="Rectangle 2"/>
          <p:cNvSpPr>
            <a:spLocks noGrp="1" noRot="1" noChangeAspect="1" noChangeArrowheads="1" noTextEdit="1"/>
          </p:cNvSpPr>
          <p:nvPr>
            <p:ph type="sldImg"/>
          </p:nvPr>
        </p:nvSpPr>
        <p:spPr>
          <a:xfrm>
            <a:off x="1143000" y="685800"/>
            <a:ext cx="4573588" cy="3430588"/>
          </a:xfrm>
          <a:ln/>
        </p:spPr>
      </p:sp>
      <p:sp>
        <p:nvSpPr>
          <p:cNvPr id="413700"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79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4DF5B7C-C101-437F-A48C-382F5557BAD3}" type="slidenum">
              <a:rPr lang="de-DE" sz="1200">
                <a:solidFill>
                  <a:srgbClr val="000000"/>
                </a:solidFill>
              </a:rPr>
              <a:pPr algn="r"/>
              <a:t>62</a:t>
            </a:fld>
            <a:endParaRPr lang="de-DE" sz="1200">
              <a:solidFill>
                <a:srgbClr val="000000"/>
              </a:solidFill>
            </a:endParaRPr>
          </a:p>
        </p:txBody>
      </p:sp>
      <p:sp>
        <p:nvSpPr>
          <p:cNvPr id="417794"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D4B34007-307E-44E8-B3BA-221F40F4E198}" type="slidenum">
              <a:rPr lang="en-GB" sz="1300">
                <a:solidFill>
                  <a:srgbClr val="000000"/>
                </a:solidFill>
              </a:rPr>
              <a:pPr algn="r" defTabSz="947738"/>
              <a:t>62</a:t>
            </a:fld>
            <a:endParaRPr lang="en-GB" sz="1300">
              <a:solidFill>
                <a:srgbClr val="000000"/>
              </a:solidFill>
            </a:endParaRPr>
          </a:p>
        </p:txBody>
      </p:sp>
      <p:sp>
        <p:nvSpPr>
          <p:cNvPr id="417795" name="Rectangle 2"/>
          <p:cNvSpPr>
            <a:spLocks noGrp="1" noRot="1" noChangeAspect="1" noChangeArrowheads="1" noTextEdit="1"/>
          </p:cNvSpPr>
          <p:nvPr>
            <p:ph type="sldImg"/>
          </p:nvPr>
        </p:nvSpPr>
        <p:spPr>
          <a:xfrm>
            <a:off x="1143000" y="685800"/>
            <a:ext cx="4573588" cy="3430588"/>
          </a:xfrm>
          <a:ln/>
        </p:spPr>
      </p:sp>
      <p:sp>
        <p:nvSpPr>
          <p:cNvPr id="417796"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79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4DF5B7C-C101-437F-A48C-382F5557BAD3}" type="slidenum">
              <a:rPr lang="de-DE" sz="1200">
                <a:solidFill>
                  <a:srgbClr val="000000"/>
                </a:solidFill>
              </a:rPr>
              <a:pPr algn="r"/>
              <a:t>63</a:t>
            </a:fld>
            <a:endParaRPr lang="de-DE" sz="1200">
              <a:solidFill>
                <a:srgbClr val="000000"/>
              </a:solidFill>
            </a:endParaRPr>
          </a:p>
        </p:txBody>
      </p:sp>
      <p:sp>
        <p:nvSpPr>
          <p:cNvPr id="417794"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D4B34007-307E-44E8-B3BA-221F40F4E198}" type="slidenum">
              <a:rPr lang="en-GB" sz="1300">
                <a:solidFill>
                  <a:srgbClr val="000000"/>
                </a:solidFill>
              </a:rPr>
              <a:pPr algn="r" defTabSz="947738"/>
              <a:t>63</a:t>
            </a:fld>
            <a:endParaRPr lang="en-GB" sz="1300">
              <a:solidFill>
                <a:srgbClr val="000000"/>
              </a:solidFill>
            </a:endParaRPr>
          </a:p>
        </p:txBody>
      </p:sp>
      <p:sp>
        <p:nvSpPr>
          <p:cNvPr id="417795" name="Rectangle 2"/>
          <p:cNvSpPr>
            <a:spLocks noGrp="1" noRot="1" noChangeAspect="1" noChangeArrowheads="1" noTextEdit="1"/>
          </p:cNvSpPr>
          <p:nvPr>
            <p:ph type="sldImg"/>
          </p:nvPr>
        </p:nvSpPr>
        <p:spPr>
          <a:xfrm>
            <a:off x="1143000" y="685800"/>
            <a:ext cx="4573588" cy="3430588"/>
          </a:xfrm>
          <a:ln/>
        </p:spPr>
      </p:sp>
      <p:sp>
        <p:nvSpPr>
          <p:cNvPr id="417796"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79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4DF5B7C-C101-437F-A48C-382F5557BAD3}" type="slidenum">
              <a:rPr lang="de-DE" sz="1200">
                <a:solidFill>
                  <a:srgbClr val="000000"/>
                </a:solidFill>
              </a:rPr>
              <a:pPr algn="r"/>
              <a:t>64</a:t>
            </a:fld>
            <a:endParaRPr lang="de-DE" sz="1200">
              <a:solidFill>
                <a:srgbClr val="000000"/>
              </a:solidFill>
            </a:endParaRPr>
          </a:p>
        </p:txBody>
      </p:sp>
      <p:sp>
        <p:nvSpPr>
          <p:cNvPr id="417794"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D4B34007-307E-44E8-B3BA-221F40F4E198}" type="slidenum">
              <a:rPr lang="en-GB" sz="1300">
                <a:solidFill>
                  <a:srgbClr val="000000"/>
                </a:solidFill>
              </a:rPr>
              <a:pPr algn="r" defTabSz="947738"/>
              <a:t>64</a:t>
            </a:fld>
            <a:endParaRPr lang="en-GB" sz="1300">
              <a:solidFill>
                <a:srgbClr val="000000"/>
              </a:solidFill>
            </a:endParaRPr>
          </a:p>
        </p:txBody>
      </p:sp>
      <p:sp>
        <p:nvSpPr>
          <p:cNvPr id="417795" name="Rectangle 2"/>
          <p:cNvSpPr>
            <a:spLocks noGrp="1" noRot="1" noChangeAspect="1" noChangeArrowheads="1" noTextEdit="1"/>
          </p:cNvSpPr>
          <p:nvPr>
            <p:ph type="sldImg"/>
          </p:nvPr>
        </p:nvSpPr>
        <p:spPr>
          <a:xfrm>
            <a:off x="1143000" y="685800"/>
            <a:ext cx="4573588" cy="3430588"/>
          </a:xfrm>
          <a:ln/>
        </p:spPr>
      </p:sp>
      <p:sp>
        <p:nvSpPr>
          <p:cNvPr id="417796"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952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0047682D-6297-43EB-849C-6075DB7E0B8D}" type="slidenum">
              <a:rPr lang="de-DE" sz="1200">
                <a:solidFill>
                  <a:srgbClr val="000000"/>
                </a:solidFill>
              </a:rPr>
              <a:pPr algn="r"/>
              <a:t>65</a:t>
            </a:fld>
            <a:endParaRPr lang="de-DE" sz="1200">
              <a:solidFill>
                <a:srgbClr val="000000"/>
              </a:solidFill>
            </a:endParaRPr>
          </a:p>
        </p:txBody>
      </p:sp>
      <p:sp>
        <p:nvSpPr>
          <p:cNvPr id="619522"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A2D6DFE5-398E-4176-AC0E-AFC3511C244C}" type="slidenum">
              <a:rPr lang="en-GB" sz="1300">
                <a:solidFill>
                  <a:srgbClr val="000000"/>
                </a:solidFill>
              </a:rPr>
              <a:pPr algn="r" defTabSz="947738"/>
              <a:t>65</a:t>
            </a:fld>
            <a:endParaRPr lang="en-GB" sz="1300">
              <a:solidFill>
                <a:srgbClr val="000000"/>
              </a:solidFill>
            </a:endParaRPr>
          </a:p>
        </p:txBody>
      </p:sp>
      <p:sp>
        <p:nvSpPr>
          <p:cNvPr id="619523" name="Rectangle 2"/>
          <p:cNvSpPr>
            <a:spLocks noGrp="1" noRot="1" noChangeAspect="1" noChangeArrowheads="1" noTextEdit="1"/>
          </p:cNvSpPr>
          <p:nvPr>
            <p:ph type="sldImg"/>
          </p:nvPr>
        </p:nvSpPr>
        <p:spPr>
          <a:xfrm>
            <a:off x="1143000" y="685800"/>
            <a:ext cx="4573588" cy="3430588"/>
          </a:xfrm>
          <a:ln/>
        </p:spPr>
      </p:sp>
      <p:sp>
        <p:nvSpPr>
          <p:cNvPr id="619524"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79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4DF5B7C-C101-437F-A48C-382F5557BAD3}" type="slidenum">
              <a:rPr lang="de-DE" sz="1200">
                <a:solidFill>
                  <a:srgbClr val="000000"/>
                </a:solidFill>
              </a:rPr>
              <a:pPr algn="r"/>
              <a:t>66</a:t>
            </a:fld>
            <a:endParaRPr lang="de-DE" sz="1200">
              <a:solidFill>
                <a:srgbClr val="000000"/>
              </a:solidFill>
            </a:endParaRPr>
          </a:p>
        </p:txBody>
      </p:sp>
      <p:sp>
        <p:nvSpPr>
          <p:cNvPr id="417794"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D4B34007-307E-44E8-B3BA-221F40F4E198}" type="slidenum">
              <a:rPr lang="en-GB" sz="1300">
                <a:solidFill>
                  <a:srgbClr val="000000"/>
                </a:solidFill>
              </a:rPr>
              <a:pPr algn="r" defTabSz="947738"/>
              <a:t>66</a:t>
            </a:fld>
            <a:endParaRPr lang="en-GB" sz="1300">
              <a:solidFill>
                <a:srgbClr val="000000"/>
              </a:solidFill>
            </a:endParaRPr>
          </a:p>
        </p:txBody>
      </p:sp>
      <p:sp>
        <p:nvSpPr>
          <p:cNvPr id="417795" name="Rectangle 2"/>
          <p:cNvSpPr>
            <a:spLocks noGrp="1" noRot="1" noChangeAspect="1" noChangeArrowheads="1" noTextEdit="1"/>
          </p:cNvSpPr>
          <p:nvPr>
            <p:ph type="sldImg"/>
          </p:nvPr>
        </p:nvSpPr>
        <p:spPr>
          <a:xfrm>
            <a:off x="1143000" y="685800"/>
            <a:ext cx="4573588" cy="3430588"/>
          </a:xfrm>
          <a:ln/>
        </p:spPr>
      </p:sp>
      <p:sp>
        <p:nvSpPr>
          <p:cNvPr id="417796"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74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1B25FF4C-E1CC-471B-BEC9-AF26EFDC9ADF}" type="slidenum">
              <a:rPr lang="de-DE" sz="1200">
                <a:solidFill>
                  <a:srgbClr val="000000"/>
                </a:solidFill>
              </a:rPr>
              <a:pPr algn="r"/>
              <a:t>67</a:t>
            </a:fld>
            <a:endParaRPr lang="de-DE" sz="1200">
              <a:solidFill>
                <a:srgbClr val="000000"/>
              </a:solidFill>
            </a:endParaRPr>
          </a:p>
        </p:txBody>
      </p:sp>
      <p:sp>
        <p:nvSpPr>
          <p:cNvPr id="415746"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CFBD211C-6134-43AF-A2C1-9F79E255C678}" type="slidenum">
              <a:rPr lang="en-GB" sz="1300">
                <a:solidFill>
                  <a:srgbClr val="000000"/>
                </a:solidFill>
              </a:rPr>
              <a:pPr algn="r" defTabSz="947738"/>
              <a:t>67</a:t>
            </a:fld>
            <a:endParaRPr lang="en-GB" sz="1300">
              <a:solidFill>
                <a:srgbClr val="000000"/>
              </a:solidFill>
            </a:endParaRPr>
          </a:p>
        </p:txBody>
      </p:sp>
      <p:sp>
        <p:nvSpPr>
          <p:cNvPr id="415747" name="Rectangle 2"/>
          <p:cNvSpPr>
            <a:spLocks noGrp="1" noRot="1" noChangeAspect="1" noChangeArrowheads="1" noTextEdit="1"/>
          </p:cNvSpPr>
          <p:nvPr>
            <p:ph type="sldImg"/>
          </p:nvPr>
        </p:nvSpPr>
        <p:spPr>
          <a:xfrm>
            <a:off x="1143000" y="685800"/>
            <a:ext cx="4573588" cy="3430588"/>
          </a:xfrm>
          <a:ln/>
        </p:spPr>
      </p:sp>
      <p:sp>
        <p:nvSpPr>
          <p:cNvPr id="415748"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79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4DF5B7C-C101-437F-A48C-382F5557BAD3}" type="slidenum">
              <a:rPr lang="de-DE" sz="1200">
                <a:solidFill>
                  <a:srgbClr val="000000"/>
                </a:solidFill>
              </a:rPr>
              <a:pPr algn="r"/>
              <a:t>68</a:t>
            </a:fld>
            <a:endParaRPr lang="de-DE" sz="1200">
              <a:solidFill>
                <a:srgbClr val="000000"/>
              </a:solidFill>
            </a:endParaRPr>
          </a:p>
        </p:txBody>
      </p:sp>
      <p:sp>
        <p:nvSpPr>
          <p:cNvPr id="417794"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D4B34007-307E-44E8-B3BA-221F40F4E198}" type="slidenum">
              <a:rPr lang="en-GB" sz="1300">
                <a:solidFill>
                  <a:srgbClr val="000000"/>
                </a:solidFill>
              </a:rPr>
              <a:pPr algn="r" defTabSz="947738"/>
              <a:t>68</a:t>
            </a:fld>
            <a:endParaRPr lang="en-GB" sz="1300">
              <a:solidFill>
                <a:srgbClr val="000000"/>
              </a:solidFill>
            </a:endParaRPr>
          </a:p>
        </p:txBody>
      </p:sp>
      <p:sp>
        <p:nvSpPr>
          <p:cNvPr id="417795" name="Rectangle 2"/>
          <p:cNvSpPr>
            <a:spLocks noGrp="1" noRot="1" noChangeAspect="1" noChangeArrowheads="1" noTextEdit="1"/>
          </p:cNvSpPr>
          <p:nvPr>
            <p:ph type="sldImg"/>
          </p:nvPr>
        </p:nvSpPr>
        <p:spPr>
          <a:xfrm>
            <a:off x="1143000" y="685800"/>
            <a:ext cx="4573588" cy="3430588"/>
          </a:xfrm>
          <a:ln/>
        </p:spPr>
      </p:sp>
      <p:sp>
        <p:nvSpPr>
          <p:cNvPr id="417796"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15006A3E-5299-4714-BB51-A9A078E5EE5D}" type="slidenum">
              <a:rPr lang="de-DE" sz="1200">
                <a:solidFill>
                  <a:prstClr val="black"/>
                </a:solidFill>
              </a:rPr>
              <a:pPr algn="r"/>
              <a:t>69</a:t>
            </a:fld>
            <a:endParaRPr lang="de-DE" sz="1200">
              <a:solidFill>
                <a:prstClr val="black"/>
              </a:solidFill>
            </a:endParaRPr>
          </a:p>
        </p:txBody>
      </p:sp>
      <p:sp>
        <p:nvSpPr>
          <p:cNvPr id="78851"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F3951A9D-2355-445B-90F0-F641AB817D94}" type="slidenum">
              <a:rPr lang="en-GB" sz="1300">
                <a:solidFill>
                  <a:prstClr val="black"/>
                </a:solidFill>
              </a:rPr>
              <a:pPr algn="r" defTabSz="947738"/>
              <a:t>69</a:t>
            </a:fld>
            <a:endParaRPr lang="en-GB" sz="1300">
              <a:solidFill>
                <a:prstClr val="black"/>
              </a:solidFill>
            </a:endParaRPr>
          </a:p>
        </p:txBody>
      </p:sp>
      <p:sp>
        <p:nvSpPr>
          <p:cNvPr id="78852" name="Rectangle 2"/>
          <p:cNvSpPr>
            <a:spLocks noGrp="1" noRot="1" noChangeAspect="1" noChangeArrowheads="1" noTextEdit="1"/>
          </p:cNvSpPr>
          <p:nvPr>
            <p:ph type="sldImg"/>
          </p:nvPr>
        </p:nvSpPr>
        <p:spPr>
          <a:xfrm>
            <a:off x="1143000" y="685800"/>
            <a:ext cx="4573588" cy="3430588"/>
          </a:xfrm>
          <a:ln/>
        </p:spPr>
      </p:sp>
      <p:sp>
        <p:nvSpPr>
          <p:cNvPr id="78853"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188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9F4F2A01-E8A7-4D5B-827F-EDB40FFB6762}" type="slidenum">
              <a:rPr lang="de-DE" sz="1200">
                <a:solidFill>
                  <a:srgbClr val="000000"/>
                </a:solidFill>
              </a:rPr>
              <a:pPr algn="r"/>
              <a:t>70</a:t>
            </a:fld>
            <a:endParaRPr lang="de-DE" sz="1200">
              <a:solidFill>
                <a:srgbClr val="000000"/>
              </a:solidFill>
            </a:endParaRPr>
          </a:p>
        </p:txBody>
      </p:sp>
      <p:sp>
        <p:nvSpPr>
          <p:cNvPr id="421890"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72E86574-AE9F-4C4A-A4DC-636398E8505D}" type="slidenum">
              <a:rPr lang="en-GB" sz="1300">
                <a:solidFill>
                  <a:srgbClr val="000000"/>
                </a:solidFill>
              </a:rPr>
              <a:pPr algn="r" defTabSz="947738"/>
              <a:t>70</a:t>
            </a:fld>
            <a:endParaRPr lang="en-GB" sz="1300">
              <a:solidFill>
                <a:srgbClr val="000000"/>
              </a:solidFill>
            </a:endParaRPr>
          </a:p>
        </p:txBody>
      </p:sp>
      <p:sp>
        <p:nvSpPr>
          <p:cNvPr id="421891" name="Rectangle 2"/>
          <p:cNvSpPr>
            <a:spLocks noGrp="1" noRot="1" noChangeAspect="1" noChangeArrowheads="1" noTextEdit="1"/>
          </p:cNvSpPr>
          <p:nvPr>
            <p:ph type="sldImg"/>
          </p:nvPr>
        </p:nvSpPr>
        <p:spPr>
          <a:xfrm>
            <a:off x="1143000" y="685800"/>
            <a:ext cx="4573588" cy="3430588"/>
          </a:xfrm>
          <a:ln/>
        </p:spPr>
      </p:sp>
      <p:sp>
        <p:nvSpPr>
          <p:cNvPr id="421892"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6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F5904731-07AE-4F86-972A-F21F7A27EA3D}" type="slidenum">
              <a:rPr lang="de-DE" sz="1200">
                <a:solidFill>
                  <a:srgbClr val="000000"/>
                </a:solidFill>
              </a:rPr>
              <a:pPr algn="r"/>
              <a:t>4</a:t>
            </a:fld>
            <a:endParaRPr lang="de-DE" sz="1200">
              <a:solidFill>
                <a:srgbClr val="000000"/>
              </a:solidFill>
            </a:endParaRPr>
          </a:p>
        </p:txBody>
      </p:sp>
      <p:sp>
        <p:nvSpPr>
          <p:cNvPr id="399362"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63BA1F16-78E7-472D-B995-EFF28E1C55D5}" type="slidenum">
              <a:rPr lang="en-GB" sz="1300">
                <a:solidFill>
                  <a:srgbClr val="000000"/>
                </a:solidFill>
              </a:rPr>
              <a:pPr algn="r" defTabSz="947738"/>
              <a:t>4</a:t>
            </a:fld>
            <a:endParaRPr lang="en-GB" sz="1300">
              <a:solidFill>
                <a:srgbClr val="000000"/>
              </a:solidFill>
            </a:endParaRPr>
          </a:p>
        </p:txBody>
      </p:sp>
      <p:sp>
        <p:nvSpPr>
          <p:cNvPr id="399363" name="Rectangle 2"/>
          <p:cNvSpPr>
            <a:spLocks noGrp="1" noRot="1" noChangeAspect="1" noChangeArrowheads="1" noTextEdit="1"/>
          </p:cNvSpPr>
          <p:nvPr>
            <p:ph type="sldImg"/>
          </p:nvPr>
        </p:nvSpPr>
        <p:spPr>
          <a:xfrm>
            <a:off x="1143000" y="685800"/>
            <a:ext cx="4573588" cy="3430588"/>
          </a:xfrm>
          <a:ln/>
        </p:spPr>
      </p:sp>
      <p:sp>
        <p:nvSpPr>
          <p:cNvPr id="399364"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93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F5F505FB-8A87-443A-B9E6-006CAFEF3084}" type="slidenum">
              <a:rPr lang="de-DE" sz="1200">
                <a:solidFill>
                  <a:srgbClr val="000000"/>
                </a:solidFill>
              </a:rPr>
              <a:pPr algn="r"/>
              <a:t>71</a:t>
            </a:fld>
            <a:endParaRPr lang="de-DE" sz="1200">
              <a:solidFill>
                <a:srgbClr val="000000"/>
              </a:solidFill>
            </a:endParaRPr>
          </a:p>
        </p:txBody>
      </p:sp>
      <p:sp>
        <p:nvSpPr>
          <p:cNvPr id="423938"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36AD49D9-1254-4B77-84CC-2DA8F941B498}" type="slidenum">
              <a:rPr lang="en-GB" sz="1300">
                <a:solidFill>
                  <a:srgbClr val="000000"/>
                </a:solidFill>
              </a:rPr>
              <a:pPr algn="r" defTabSz="947738"/>
              <a:t>71</a:t>
            </a:fld>
            <a:endParaRPr lang="en-GB" sz="1300">
              <a:solidFill>
                <a:srgbClr val="000000"/>
              </a:solidFill>
            </a:endParaRPr>
          </a:p>
        </p:txBody>
      </p:sp>
      <p:sp>
        <p:nvSpPr>
          <p:cNvPr id="423939" name="Rectangle 2"/>
          <p:cNvSpPr>
            <a:spLocks noGrp="1" noRot="1" noChangeAspect="1" noChangeArrowheads="1" noTextEdit="1"/>
          </p:cNvSpPr>
          <p:nvPr>
            <p:ph type="sldImg"/>
          </p:nvPr>
        </p:nvSpPr>
        <p:spPr>
          <a:xfrm>
            <a:off x="1143000" y="685800"/>
            <a:ext cx="4573588" cy="3430588"/>
          </a:xfrm>
          <a:ln/>
        </p:spPr>
      </p:sp>
      <p:sp>
        <p:nvSpPr>
          <p:cNvPr id="423940"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598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4E58A861-68A2-4940-8F61-788945104F80}" type="slidenum">
              <a:rPr lang="de-DE" sz="1200">
                <a:solidFill>
                  <a:srgbClr val="000000"/>
                </a:solidFill>
              </a:rPr>
              <a:pPr algn="r"/>
              <a:t>72</a:t>
            </a:fld>
            <a:endParaRPr lang="de-DE" sz="1200">
              <a:solidFill>
                <a:srgbClr val="000000"/>
              </a:solidFill>
            </a:endParaRPr>
          </a:p>
        </p:txBody>
      </p:sp>
      <p:sp>
        <p:nvSpPr>
          <p:cNvPr id="425986"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A86D12E6-89FF-4401-980D-5ADCF9C8296F}" type="slidenum">
              <a:rPr lang="en-GB" sz="1300">
                <a:solidFill>
                  <a:srgbClr val="000000"/>
                </a:solidFill>
              </a:rPr>
              <a:pPr algn="r" defTabSz="947738"/>
              <a:t>72</a:t>
            </a:fld>
            <a:endParaRPr lang="en-GB" sz="1300">
              <a:solidFill>
                <a:srgbClr val="000000"/>
              </a:solidFill>
            </a:endParaRPr>
          </a:p>
        </p:txBody>
      </p:sp>
      <p:sp>
        <p:nvSpPr>
          <p:cNvPr id="425987" name="Rectangle 2"/>
          <p:cNvSpPr>
            <a:spLocks noGrp="1" noRot="1" noChangeAspect="1" noChangeArrowheads="1" noTextEdit="1"/>
          </p:cNvSpPr>
          <p:nvPr>
            <p:ph type="sldImg"/>
          </p:nvPr>
        </p:nvSpPr>
        <p:spPr>
          <a:xfrm>
            <a:off x="1143000" y="685800"/>
            <a:ext cx="4573588" cy="3430588"/>
          </a:xfrm>
          <a:ln/>
        </p:spPr>
      </p:sp>
      <p:sp>
        <p:nvSpPr>
          <p:cNvPr id="425988"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03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A576D77A-ECCC-45AC-A8DE-1CD887AD380E}" type="slidenum">
              <a:rPr lang="de-DE" sz="1200">
                <a:solidFill>
                  <a:srgbClr val="000000"/>
                </a:solidFill>
              </a:rPr>
              <a:pPr algn="r"/>
              <a:t>73</a:t>
            </a:fld>
            <a:endParaRPr lang="de-DE" sz="1200">
              <a:solidFill>
                <a:srgbClr val="000000"/>
              </a:solidFill>
            </a:endParaRPr>
          </a:p>
        </p:txBody>
      </p:sp>
      <p:sp>
        <p:nvSpPr>
          <p:cNvPr id="428034"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FA0D4C46-C0DB-4374-8250-EAAADE8F0BB1}" type="slidenum">
              <a:rPr lang="en-GB" sz="1300">
                <a:solidFill>
                  <a:srgbClr val="000000"/>
                </a:solidFill>
              </a:rPr>
              <a:pPr algn="r" defTabSz="947738"/>
              <a:t>73</a:t>
            </a:fld>
            <a:endParaRPr lang="en-GB" sz="1300">
              <a:solidFill>
                <a:srgbClr val="000000"/>
              </a:solidFill>
            </a:endParaRPr>
          </a:p>
        </p:txBody>
      </p:sp>
      <p:sp>
        <p:nvSpPr>
          <p:cNvPr id="428035" name="Rectangle 2"/>
          <p:cNvSpPr>
            <a:spLocks noGrp="1" noRot="1" noChangeAspect="1" noChangeArrowheads="1" noTextEdit="1"/>
          </p:cNvSpPr>
          <p:nvPr>
            <p:ph type="sldImg"/>
          </p:nvPr>
        </p:nvSpPr>
        <p:spPr>
          <a:xfrm>
            <a:off x="1143000" y="685800"/>
            <a:ext cx="4573588" cy="3430588"/>
          </a:xfrm>
          <a:ln/>
        </p:spPr>
      </p:sp>
      <p:sp>
        <p:nvSpPr>
          <p:cNvPr id="428036"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8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AFCAC94F-8E3C-426F-BA3B-604898C8E18C}" type="slidenum">
              <a:rPr lang="de-DE" sz="1200">
                <a:solidFill>
                  <a:srgbClr val="000000"/>
                </a:solidFill>
              </a:rPr>
              <a:pPr algn="r"/>
              <a:t>74</a:t>
            </a:fld>
            <a:endParaRPr lang="de-DE" sz="1200">
              <a:solidFill>
                <a:srgbClr val="000000"/>
              </a:solidFill>
            </a:endParaRPr>
          </a:p>
        </p:txBody>
      </p:sp>
      <p:sp>
        <p:nvSpPr>
          <p:cNvPr id="430082"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F82B3127-1517-4F64-842F-7F8A8AC3EAF8}" type="slidenum">
              <a:rPr lang="en-GB" sz="1300">
                <a:solidFill>
                  <a:srgbClr val="000000"/>
                </a:solidFill>
              </a:rPr>
              <a:pPr algn="r" defTabSz="947738"/>
              <a:t>74</a:t>
            </a:fld>
            <a:endParaRPr lang="en-GB" sz="1300">
              <a:solidFill>
                <a:srgbClr val="000000"/>
              </a:solidFill>
            </a:endParaRPr>
          </a:p>
        </p:txBody>
      </p:sp>
      <p:sp>
        <p:nvSpPr>
          <p:cNvPr id="430083" name="Rectangle 2"/>
          <p:cNvSpPr>
            <a:spLocks noGrp="1" noRot="1" noChangeAspect="1" noChangeArrowheads="1" noTextEdit="1"/>
          </p:cNvSpPr>
          <p:nvPr>
            <p:ph type="sldImg"/>
          </p:nvPr>
        </p:nvSpPr>
        <p:spPr>
          <a:xfrm>
            <a:off x="1143000" y="685800"/>
            <a:ext cx="4573588" cy="3430588"/>
          </a:xfrm>
          <a:ln/>
        </p:spPr>
      </p:sp>
      <p:sp>
        <p:nvSpPr>
          <p:cNvPr id="430084"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212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F8F5B6D7-9F6F-4E24-9212-96136C7DD4FF}" type="slidenum">
              <a:rPr lang="de-DE" sz="1200">
                <a:solidFill>
                  <a:srgbClr val="000000"/>
                </a:solidFill>
              </a:rPr>
              <a:pPr algn="r"/>
              <a:t>75</a:t>
            </a:fld>
            <a:endParaRPr lang="de-DE" sz="1200">
              <a:solidFill>
                <a:srgbClr val="000000"/>
              </a:solidFill>
            </a:endParaRPr>
          </a:p>
        </p:txBody>
      </p:sp>
      <p:sp>
        <p:nvSpPr>
          <p:cNvPr id="432130"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D32D7570-20D3-42FB-BA94-8EDAAC609E60}" type="slidenum">
              <a:rPr lang="en-GB" sz="1300">
                <a:solidFill>
                  <a:srgbClr val="000000"/>
                </a:solidFill>
              </a:rPr>
              <a:pPr algn="r" defTabSz="947738"/>
              <a:t>75</a:t>
            </a:fld>
            <a:endParaRPr lang="en-GB" sz="1300">
              <a:solidFill>
                <a:srgbClr val="000000"/>
              </a:solidFill>
            </a:endParaRPr>
          </a:p>
        </p:txBody>
      </p:sp>
      <p:sp>
        <p:nvSpPr>
          <p:cNvPr id="432131" name="Rectangle 2"/>
          <p:cNvSpPr>
            <a:spLocks noGrp="1" noRot="1" noChangeAspect="1" noChangeArrowheads="1" noTextEdit="1"/>
          </p:cNvSpPr>
          <p:nvPr>
            <p:ph type="sldImg"/>
          </p:nvPr>
        </p:nvSpPr>
        <p:spPr>
          <a:xfrm>
            <a:off x="1143000" y="685800"/>
            <a:ext cx="4573588" cy="3430588"/>
          </a:xfrm>
          <a:ln/>
        </p:spPr>
      </p:sp>
      <p:sp>
        <p:nvSpPr>
          <p:cNvPr id="432132"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417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661B7D59-2F3B-48F0-87FD-F79C6BE23E36}" type="slidenum">
              <a:rPr lang="de-DE" sz="1200">
                <a:solidFill>
                  <a:srgbClr val="000000"/>
                </a:solidFill>
              </a:rPr>
              <a:pPr algn="r"/>
              <a:t>76</a:t>
            </a:fld>
            <a:endParaRPr lang="de-DE" sz="1200">
              <a:solidFill>
                <a:srgbClr val="000000"/>
              </a:solidFill>
            </a:endParaRPr>
          </a:p>
        </p:txBody>
      </p:sp>
      <p:sp>
        <p:nvSpPr>
          <p:cNvPr id="434178"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194980E2-8C1A-4C1D-8D3F-34C1164DB734}" type="slidenum">
              <a:rPr lang="en-GB" sz="1300">
                <a:solidFill>
                  <a:srgbClr val="000000"/>
                </a:solidFill>
              </a:rPr>
              <a:pPr algn="r" defTabSz="947738"/>
              <a:t>76</a:t>
            </a:fld>
            <a:endParaRPr lang="en-GB" sz="1300">
              <a:solidFill>
                <a:srgbClr val="000000"/>
              </a:solidFill>
            </a:endParaRPr>
          </a:p>
        </p:txBody>
      </p:sp>
      <p:sp>
        <p:nvSpPr>
          <p:cNvPr id="434179" name="Rectangle 2"/>
          <p:cNvSpPr>
            <a:spLocks noGrp="1" noRot="1" noChangeAspect="1" noChangeArrowheads="1" noTextEdit="1"/>
          </p:cNvSpPr>
          <p:nvPr>
            <p:ph type="sldImg"/>
          </p:nvPr>
        </p:nvSpPr>
        <p:spPr>
          <a:xfrm>
            <a:off x="1143000" y="685800"/>
            <a:ext cx="4573588" cy="3430588"/>
          </a:xfrm>
          <a:ln/>
        </p:spPr>
      </p:sp>
      <p:sp>
        <p:nvSpPr>
          <p:cNvPr id="434180"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15006A3E-5299-4714-BB51-A9A078E5EE5D}" type="slidenum">
              <a:rPr lang="de-DE" sz="1200">
                <a:solidFill>
                  <a:prstClr val="black"/>
                </a:solidFill>
              </a:rPr>
              <a:pPr algn="r"/>
              <a:t>77</a:t>
            </a:fld>
            <a:endParaRPr lang="de-DE" sz="1200">
              <a:solidFill>
                <a:prstClr val="black"/>
              </a:solidFill>
            </a:endParaRPr>
          </a:p>
        </p:txBody>
      </p:sp>
      <p:sp>
        <p:nvSpPr>
          <p:cNvPr id="78851"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F3951A9D-2355-445B-90F0-F641AB817D94}" type="slidenum">
              <a:rPr lang="en-GB" sz="1300">
                <a:solidFill>
                  <a:prstClr val="black"/>
                </a:solidFill>
              </a:rPr>
              <a:pPr algn="r" defTabSz="947738"/>
              <a:t>77</a:t>
            </a:fld>
            <a:endParaRPr lang="en-GB" sz="1300">
              <a:solidFill>
                <a:prstClr val="black"/>
              </a:solidFill>
            </a:endParaRPr>
          </a:p>
        </p:txBody>
      </p:sp>
      <p:sp>
        <p:nvSpPr>
          <p:cNvPr id="78852" name="Rectangle 2"/>
          <p:cNvSpPr>
            <a:spLocks noGrp="1" noRot="1" noChangeAspect="1" noChangeArrowheads="1" noTextEdit="1"/>
          </p:cNvSpPr>
          <p:nvPr>
            <p:ph type="sldImg"/>
          </p:nvPr>
        </p:nvSpPr>
        <p:spPr>
          <a:xfrm>
            <a:off x="1143000" y="685800"/>
            <a:ext cx="4573588" cy="3430588"/>
          </a:xfrm>
          <a:ln/>
        </p:spPr>
      </p:sp>
      <p:sp>
        <p:nvSpPr>
          <p:cNvPr id="78853"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827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C7F71880-3759-4DA6-8C5A-0DC20D8CDC94}" type="slidenum">
              <a:rPr lang="de-DE" sz="1200">
                <a:solidFill>
                  <a:srgbClr val="000000"/>
                </a:solidFill>
              </a:rPr>
              <a:pPr algn="r"/>
              <a:t>78</a:t>
            </a:fld>
            <a:endParaRPr lang="de-DE" sz="1200">
              <a:solidFill>
                <a:srgbClr val="000000"/>
              </a:solidFill>
            </a:endParaRPr>
          </a:p>
        </p:txBody>
      </p:sp>
      <p:sp>
        <p:nvSpPr>
          <p:cNvPr id="438274"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C2D1CB17-A74A-49DA-BDCB-3CE28DB7892E}" type="slidenum">
              <a:rPr lang="en-GB" sz="1300">
                <a:solidFill>
                  <a:srgbClr val="000000"/>
                </a:solidFill>
              </a:rPr>
              <a:pPr algn="r" defTabSz="947738"/>
              <a:t>78</a:t>
            </a:fld>
            <a:endParaRPr lang="en-GB" sz="1300">
              <a:solidFill>
                <a:srgbClr val="000000"/>
              </a:solidFill>
            </a:endParaRPr>
          </a:p>
        </p:txBody>
      </p:sp>
      <p:sp>
        <p:nvSpPr>
          <p:cNvPr id="438275" name="Rectangle 2"/>
          <p:cNvSpPr>
            <a:spLocks noGrp="1" noRot="1" noChangeAspect="1" noChangeArrowheads="1" noTextEdit="1"/>
          </p:cNvSpPr>
          <p:nvPr>
            <p:ph type="sldImg"/>
          </p:nvPr>
        </p:nvSpPr>
        <p:spPr>
          <a:xfrm>
            <a:off x="1143000" y="685800"/>
            <a:ext cx="4573588" cy="3430588"/>
          </a:xfrm>
          <a:ln/>
        </p:spPr>
      </p:sp>
      <p:sp>
        <p:nvSpPr>
          <p:cNvPr id="438276"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059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C94F6A63-F86D-4F90-997D-2E86E9919D65}" type="slidenum">
              <a:rPr lang="de-DE" sz="1200">
                <a:solidFill>
                  <a:srgbClr val="000000"/>
                </a:solidFill>
              </a:rPr>
              <a:pPr algn="r"/>
              <a:t>79</a:t>
            </a:fld>
            <a:endParaRPr lang="de-DE" sz="1200">
              <a:solidFill>
                <a:srgbClr val="000000"/>
              </a:solidFill>
            </a:endParaRPr>
          </a:p>
        </p:txBody>
      </p:sp>
      <p:sp>
        <p:nvSpPr>
          <p:cNvPr id="750595"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87D6216F-9E2C-47B5-8A77-A861223B84FE}" type="slidenum">
              <a:rPr lang="en-GB" sz="1300">
                <a:solidFill>
                  <a:srgbClr val="000000"/>
                </a:solidFill>
              </a:rPr>
              <a:pPr algn="r" defTabSz="947738"/>
              <a:t>79</a:t>
            </a:fld>
            <a:endParaRPr lang="en-GB" sz="1300">
              <a:solidFill>
                <a:srgbClr val="000000"/>
              </a:solidFill>
            </a:endParaRPr>
          </a:p>
        </p:txBody>
      </p:sp>
      <p:sp>
        <p:nvSpPr>
          <p:cNvPr id="750596" name="Rectangle 2"/>
          <p:cNvSpPr>
            <a:spLocks noGrp="1" noRot="1" noChangeAspect="1" noChangeArrowheads="1" noTextEdit="1"/>
          </p:cNvSpPr>
          <p:nvPr>
            <p:ph type="sldImg"/>
          </p:nvPr>
        </p:nvSpPr>
        <p:spPr>
          <a:xfrm>
            <a:off x="1143000" y="685800"/>
            <a:ext cx="4573588" cy="3430588"/>
          </a:xfrm>
          <a:ln/>
        </p:spPr>
      </p:sp>
      <p:sp>
        <p:nvSpPr>
          <p:cNvPr id="750597"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69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F95CFE40-7484-49BC-A58F-45315F129E31}" type="slidenum">
              <a:rPr lang="de-DE" sz="1200">
                <a:solidFill>
                  <a:srgbClr val="000000"/>
                </a:solidFill>
              </a:rPr>
              <a:pPr algn="r"/>
              <a:t>80</a:t>
            </a:fld>
            <a:endParaRPr lang="de-DE" sz="1200">
              <a:solidFill>
                <a:srgbClr val="000000"/>
              </a:solidFill>
            </a:endParaRPr>
          </a:p>
        </p:txBody>
      </p:sp>
      <p:sp>
        <p:nvSpPr>
          <p:cNvPr id="413698"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132A5000-C3DE-4286-BDDB-2DE189057AB7}" type="slidenum">
              <a:rPr lang="en-GB" sz="1300">
                <a:solidFill>
                  <a:srgbClr val="000000"/>
                </a:solidFill>
              </a:rPr>
              <a:pPr algn="r" defTabSz="947738"/>
              <a:t>80</a:t>
            </a:fld>
            <a:endParaRPr lang="en-GB" sz="1300">
              <a:solidFill>
                <a:srgbClr val="000000"/>
              </a:solidFill>
            </a:endParaRPr>
          </a:p>
        </p:txBody>
      </p:sp>
      <p:sp>
        <p:nvSpPr>
          <p:cNvPr id="413699" name="Rectangle 2"/>
          <p:cNvSpPr>
            <a:spLocks noGrp="1" noRot="1" noChangeAspect="1" noChangeArrowheads="1" noTextEdit="1"/>
          </p:cNvSpPr>
          <p:nvPr>
            <p:ph type="sldImg"/>
          </p:nvPr>
        </p:nvSpPr>
        <p:spPr>
          <a:xfrm>
            <a:off x="1143000" y="685800"/>
            <a:ext cx="4573588" cy="3430588"/>
          </a:xfrm>
          <a:ln/>
        </p:spPr>
      </p:sp>
      <p:sp>
        <p:nvSpPr>
          <p:cNvPr id="413700"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140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2F52AEDF-2C29-4F1B-BA76-231E16AC3827}" type="slidenum">
              <a:rPr lang="de-DE" sz="1200">
                <a:solidFill>
                  <a:srgbClr val="000000"/>
                </a:solidFill>
              </a:rPr>
              <a:pPr algn="r"/>
              <a:t>5</a:t>
            </a:fld>
            <a:endParaRPr lang="de-DE" sz="1200">
              <a:solidFill>
                <a:srgbClr val="000000"/>
              </a:solidFill>
            </a:endParaRPr>
          </a:p>
        </p:txBody>
      </p:sp>
      <p:sp>
        <p:nvSpPr>
          <p:cNvPr id="401410"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E8775E99-8054-4625-B0E4-E72CE83DE54F}" type="slidenum">
              <a:rPr lang="en-GB" sz="1300">
                <a:solidFill>
                  <a:srgbClr val="000000"/>
                </a:solidFill>
              </a:rPr>
              <a:pPr algn="r" defTabSz="947738"/>
              <a:t>5</a:t>
            </a:fld>
            <a:endParaRPr lang="en-GB" sz="1300">
              <a:solidFill>
                <a:srgbClr val="000000"/>
              </a:solidFill>
            </a:endParaRPr>
          </a:p>
        </p:txBody>
      </p:sp>
      <p:sp>
        <p:nvSpPr>
          <p:cNvPr id="401411" name="Rectangle 2"/>
          <p:cNvSpPr>
            <a:spLocks noGrp="1" noRot="1" noChangeAspect="1" noChangeArrowheads="1" noTextEdit="1"/>
          </p:cNvSpPr>
          <p:nvPr>
            <p:ph type="sldImg"/>
          </p:nvPr>
        </p:nvSpPr>
        <p:spPr>
          <a:xfrm>
            <a:off x="1143000" y="685800"/>
            <a:ext cx="4573588" cy="3430588"/>
          </a:xfrm>
          <a:ln/>
        </p:spPr>
      </p:sp>
      <p:sp>
        <p:nvSpPr>
          <p:cNvPr id="401412"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2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000B6527-7EEA-422B-92FE-A92AA0A74283}" type="slidenum">
              <a:rPr lang="de-DE" sz="1200">
                <a:solidFill>
                  <a:srgbClr val="000000"/>
                </a:solidFill>
              </a:rPr>
              <a:pPr algn="r"/>
              <a:t>81</a:t>
            </a:fld>
            <a:endParaRPr lang="de-DE" sz="1200">
              <a:solidFill>
                <a:srgbClr val="000000"/>
              </a:solidFill>
            </a:endParaRPr>
          </a:p>
        </p:txBody>
      </p:sp>
      <p:sp>
        <p:nvSpPr>
          <p:cNvPr id="440322"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4FCADB99-3E80-4217-8755-3830D1018427}" type="slidenum">
              <a:rPr lang="en-GB" sz="1300">
                <a:solidFill>
                  <a:srgbClr val="000000"/>
                </a:solidFill>
              </a:rPr>
              <a:pPr algn="r" defTabSz="947738"/>
              <a:t>81</a:t>
            </a:fld>
            <a:endParaRPr lang="en-GB" sz="1300">
              <a:solidFill>
                <a:srgbClr val="000000"/>
              </a:solidFill>
            </a:endParaRPr>
          </a:p>
        </p:txBody>
      </p:sp>
      <p:sp>
        <p:nvSpPr>
          <p:cNvPr id="440323" name="Rectangle 2"/>
          <p:cNvSpPr>
            <a:spLocks noGrp="1" noRot="1" noChangeAspect="1" noChangeArrowheads="1" noTextEdit="1"/>
          </p:cNvSpPr>
          <p:nvPr>
            <p:ph type="sldImg"/>
          </p:nvPr>
        </p:nvSpPr>
        <p:spPr>
          <a:xfrm>
            <a:off x="1143000" y="685800"/>
            <a:ext cx="4573588" cy="3430588"/>
          </a:xfrm>
          <a:ln/>
        </p:spPr>
      </p:sp>
      <p:sp>
        <p:nvSpPr>
          <p:cNvPr id="440324"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264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B1F312CE-A85B-449F-B5E9-8AF745960119}" type="slidenum">
              <a:rPr lang="de-DE" sz="1200">
                <a:solidFill>
                  <a:srgbClr val="000000"/>
                </a:solidFill>
              </a:rPr>
              <a:pPr algn="r"/>
              <a:t>82</a:t>
            </a:fld>
            <a:endParaRPr lang="de-DE" sz="1200">
              <a:solidFill>
                <a:srgbClr val="000000"/>
              </a:solidFill>
            </a:endParaRPr>
          </a:p>
        </p:txBody>
      </p:sp>
      <p:sp>
        <p:nvSpPr>
          <p:cNvPr id="752643"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5A98AD9E-CF0D-4DBE-802B-A39E977454AB}" type="slidenum">
              <a:rPr lang="en-GB" sz="1300">
                <a:solidFill>
                  <a:srgbClr val="000000"/>
                </a:solidFill>
              </a:rPr>
              <a:pPr algn="r" defTabSz="947738"/>
              <a:t>82</a:t>
            </a:fld>
            <a:endParaRPr lang="en-GB" sz="1300">
              <a:solidFill>
                <a:srgbClr val="000000"/>
              </a:solidFill>
            </a:endParaRPr>
          </a:p>
        </p:txBody>
      </p:sp>
      <p:sp>
        <p:nvSpPr>
          <p:cNvPr id="752644" name="Rectangle 2"/>
          <p:cNvSpPr>
            <a:spLocks noGrp="1" noRot="1" noChangeAspect="1" noChangeArrowheads="1" noTextEdit="1"/>
          </p:cNvSpPr>
          <p:nvPr>
            <p:ph type="sldImg"/>
          </p:nvPr>
        </p:nvSpPr>
        <p:spPr>
          <a:xfrm>
            <a:off x="1143000" y="685800"/>
            <a:ext cx="4573588" cy="3430588"/>
          </a:xfrm>
          <a:ln/>
        </p:spPr>
      </p:sp>
      <p:sp>
        <p:nvSpPr>
          <p:cNvPr id="752645"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236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04EE1A47-8618-4EA2-AC86-CE62FAA52058}" type="slidenum">
              <a:rPr lang="de-DE" sz="1200">
                <a:solidFill>
                  <a:srgbClr val="000000"/>
                </a:solidFill>
              </a:rPr>
              <a:pPr algn="r"/>
              <a:t>83</a:t>
            </a:fld>
            <a:endParaRPr lang="de-DE" sz="1200">
              <a:solidFill>
                <a:srgbClr val="000000"/>
              </a:solidFill>
            </a:endParaRPr>
          </a:p>
        </p:txBody>
      </p:sp>
      <p:sp>
        <p:nvSpPr>
          <p:cNvPr id="442370"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4854E882-191C-40C4-AAB2-EEB50FDF39A0}" type="slidenum">
              <a:rPr lang="en-GB" sz="1300">
                <a:solidFill>
                  <a:srgbClr val="000000"/>
                </a:solidFill>
              </a:rPr>
              <a:pPr algn="r" defTabSz="947738"/>
              <a:t>83</a:t>
            </a:fld>
            <a:endParaRPr lang="en-GB" sz="1300">
              <a:solidFill>
                <a:srgbClr val="000000"/>
              </a:solidFill>
            </a:endParaRPr>
          </a:p>
        </p:txBody>
      </p:sp>
      <p:sp>
        <p:nvSpPr>
          <p:cNvPr id="442371" name="Rectangle 2"/>
          <p:cNvSpPr>
            <a:spLocks noGrp="1" noRot="1" noChangeAspect="1" noChangeArrowheads="1" noTextEdit="1"/>
          </p:cNvSpPr>
          <p:nvPr>
            <p:ph type="sldImg"/>
          </p:nvPr>
        </p:nvSpPr>
        <p:spPr>
          <a:xfrm>
            <a:off x="1143000" y="685800"/>
            <a:ext cx="4573588" cy="3430588"/>
          </a:xfrm>
          <a:ln/>
        </p:spPr>
      </p:sp>
      <p:sp>
        <p:nvSpPr>
          <p:cNvPr id="442372"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264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B1F312CE-A85B-449F-B5E9-8AF745960119}" type="slidenum">
              <a:rPr lang="de-DE" sz="1200">
                <a:solidFill>
                  <a:srgbClr val="000000"/>
                </a:solidFill>
              </a:rPr>
              <a:pPr algn="r"/>
              <a:t>84</a:t>
            </a:fld>
            <a:endParaRPr lang="de-DE" sz="1200">
              <a:solidFill>
                <a:srgbClr val="000000"/>
              </a:solidFill>
            </a:endParaRPr>
          </a:p>
        </p:txBody>
      </p:sp>
      <p:sp>
        <p:nvSpPr>
          <p:cNvPr id="752643"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5A98AD9E-CF0D-4DBE-802B-A39E977454AB}" type="slidenum">
              <a:rPr lang="en-GB" sz="1300">
                <a:solidFill>
                  <a:srgbClr val="000000"/>
                </a:solidFill>
              </a:rPr>
              <a:pPr algn="r" defTabSz="947738"/>
              <a:t>84</a:t>
            </a:fld>
            <a:endParaRPr lang="en-GB" sz="1300">
              <a:solidFill>
                <a:srgbClr val="000000"/>
              </a:solidFill>
            </a:endParaRPr>
          </a:p>
        </p:txBody>
      </p:sp>
      <p:sp>
        <p:nvSpPr>
          <p:cNvPr id="752644" name="Rectangle 2"/>
          <p:cNvSpPr>
            <a:spLocks noGrp="1" noRot="1" noChangeAspect="1" noChangeArrowheads="1" noTextEdit="1"/>
          </p:cNvSpPr>
          <p:nvPr>
            <p:ph type="sldImg"/>
          </p:nvPr>
        </p:nvSpPr>
        <p:spPr>
          <a:xfrm>
            <a:off x="1143000" y="685800"/>
            <a:ext cx="4573588" cy="3430588"/>
          </a:xfrm>
          <a:ln/>
        </p:spPr>
      </p:sp>
      <p:sp>
        <p:nvSpPr>
          <p:cNvPr id="752645"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441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2498A314-293F-4DA6-BD58-A54C199C2F61}" type="slidenum">
              <a:rPr lang="de-DE" sz="1200">
                <a:solidFill>
                  <a:srgbClr val="000000"/>
                </a:solidFill>
              </a:rPr>
              <a:pPr algn="r"/>
              <a:t>85</a:t>
            </a:fld>
            <a:endParaRPr lang="de-DE" sz="1200">
              <a:solidFill>
                <a:srgbClr val="000000"/>
              </a:solidFill>
            </a:endParaRPr>
          </a:p>
        </p:txBody>
      </p:sp>
      <p:sp>
        <p:nvSpPr>
          <p:cNvPr id="444418"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1B87FAD7-BD89-4F5F-95F8-2BB4A1813525}" type="slidenum">
              <a:rPr lang="en-GB" sz="1300">
                <a:solidFill>
                  <a:srgbClr val="000000"/>
                </a:solidFill>
              </a:rPr>
              <a:pPr algn="r" defTabSz="947738"/>
              <a:t>85</a:t>
            </a:fld>
            <a:endParaRPr lang="en-GB" sz="1300">
              <a:solidFill>
                <a:srgbClr val="000000"/>
              </a:solidFill>
            </a:endParaRPr>
          </a:p>
        </p:txBody>
      </p:sp>
      <p:sp>
        <p:nvSpPr>
          <p:cNvPr id="444419" name="Rectangle 2"/>
          <p:cNvSpPr>
            <a:spLocks noGrp="1" noRot="1" noChangeAspect="1" noChangeArrowheads="1" noTextEdit="1"/>
          </p:cNvSpPr>
          <p:nvPr>
            <p:ph type="sldImg"/>
          </p:nvPr>
        </p:nvSpPr>
        <p:spPr>
          <a:xfrm>
            <a:off x="1143000" y="685800"/>
            <a:ext cx="4573588" cy="3430588"/>
          </a:xfrm>
          <a:ln/>
        </p:spPr>
      </p:sp>
      <p:sp>
        <p:nvSpPr>
          <p:cNvPr id="444420"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646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A61A45D1-1769-48F6-B96B-D4B20F8D9D21}" type="slidenum">
              <a:rPr lang="de-DE" sz="1200">
                <a:solidFill>
                  <a:srgbClr val="000000"/>
                </a:solidFill>
              </a:rPr>
              <a:pPr algn="r"/>
              <a:t>87</a:t>
            </a:fld>
            <a:endParaRPr lang="de-DE" sz="1200">
              <a:solidFill>
                <a:srgbClr val="000000"/>
              </a:solidFill>
            </a:endParaRPr>
          </a:p>
        </p:txBody>
      </p:sp>
      <p:sp>
        <p:nvSpPr>
          <p:cNvPr id="446466"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D2D2DEF4-64C9-4316-B340-E0157D162143}" type="slidenum">
              <a:rPr lang="en-GB" sz="1300">
                <a:solidFill>
                  <a:srgbClr val="000000"/>
                </a:solidFill>
              </a:rPr>
              <a:pPr algn="r" defTabSz="947738"/>
              <a:t>87</a:t>
            </a:fld>
            <a:endParaRPr lang="en-GB" sz="1300">
              <a:solidFill>
                <a:srgbClr val="000000"/>
              </a:solidFill>
            </a:endParaRPr>
          </a:p>
        </p:txBody>
      </p:sp>
      <p:sp>
        <p:nvSpPr>
          <p:cNvPr id="446467" name="Rectangle 2"/>
          <p:cNvSpPr>
            <a:spLocks noGrp="1" noRot="1" noChangeAspect="1" noChangeArrowheads="1" noTextEdit="1"/>
          </p:cNvSpPr>
          <p:nvPr>
            <p:ph type="sldImg"/>
          </p:nvPr>
        </p:nvSpPr>
        <p:spPr>
          <a:xfrm>
            <a:off x="1143000" y="685800"/>
            <a:ext cx="4573588" cy="3430588"/>
          </a:xfrm>
          <a:ln/>
        </p:spPr>
      </p:sp>
      <p:sp>
        <p:nvSpPr>
          <p:cNvPr id="446468"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51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E6E66A1A-7207-4F96-AE53-3A91F9026D3A}" type="slidenum">
              <a:rPr lang="de-DE" sz="1200">
                <a:solidFill>
                  <a:srgbClr val="000000"/>
                </a:solidFill>
              </a:rPr>
              <a:pPr algn="r"/>
              <a:t>88</a:t>
            </a:fld>
            <a:endParaRPr lang="de-DE" sz="1200">
              <a:solidFill>
                <a:srgbClr val="000000"/>
              </a:solidFill>
            </a:endParaRPr>
          </a:p>
        </p:txBody>
      </p:sp>
      <p:sp>
        <p:nvSpPr>
          <p:cNvPr id="448514"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1E41BE31-5653-4114-BC7C-1ADA08EF1458}" type="slidenum">
              <a:rPr lang="en-GB" sz="1300">
                <a:solidFill>
                  <a:srgbClr val="000000"/>
                </a:solidFill>
              </a:rPr>
              <a:pPr algn="r" defTabSz="947738"/>
              <a:t>88</a:t>
            </a:fld>
            <a:endParaRPr lang="en-GB" sz="1300">
              <a:solidFill>
                <a:srgbClr val="000000"/>
              </a:solidFill>
            </a:endParaRPr>
          </a:p>
        </p:txBody>
      </p:sp>
      <p:sp>
        <p:nvSpPr>
          <p:cNvPr id="448515" name="Rectangle 2"/>
          <p:cNvSpPr>
            <a:spLocks noGrp="1" noRot="1" noChangeAspect="1" noChangeArrowheads="1" noTextEdit="1"/>
          </p:cNvSpPr>
          <p:nvPr>
            <p:ph type="sldImg"/>
          </p:nvPr>
        </p:nvSpPr>
        <p:spPr>
          <a:xfrm>
            <a:off x="1143000" y="685800"/>
            <a:ext cx="4573588" cy="3430588"/>
          </a:xfrm>
          <a:ln/>
        </p:spPr>
      </p:sp>
      <p:sp>
        <p:nvSpPr>
          <p:cNvPr id="448516"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6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5C8040D5-284E-4D58-A958-524DDFEECF59}" type="slidenum">
              <a:rPr lang="de-DE" sz="1200">
                <a:solidFill>
                  <a:srgbClr val="000000"/>
                </a:solidFill>
              </a:rPr>
              <a:pPr algn="r"/>
              <a:t>89</a:t>
            </a:fld>
            <a:endParaRPr lang="de-DE" sz="1200">
              <a:solidFill>
                <a:srgbClr val="000000"/>
              </a:solidFill>
            </a:endParaRPr>
          </a:p>
        </p:txBody>
      </p:sp>
      <p:sp>
        <p:nvSpPr>
          <p:cNvPr id="450562"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6AAAFD21-6490-473E-8858-0FFFC9EB8720}" type="slidenum">
              <a:rPr lang="en-GB" sz="1300">
                <a:solidFill>
                  <a:srgbClr val="000000"/>
                </a:solidFill>
              </a:rPr>
              <a:pPr algn="r" defTabSz="947738"/>
              <a:t>89</a:t>
            </a:fld>
            <a:endParaRPr lang="en-GB" sz="1300">
              <a:solidFill>
                <a:srgbClr val="000000"/>
              </a:solidFill>
            </a:endParaRPr>
          </a:p>
        </p:txBody>
      </p:sp>
      <p:sp>
        <p:nvSpPr>
          <p:cNvPr id="450563" name="Rectangle 2"/>
          <p:cNvSpPr>
            <a:spLocks noGrp="1" noRot="1" noChangeAspect="1" noChangeArrowheads="1" noTextEdit="1"/>
          </p:cNvSpPr>
          <p:nvPr>
            <p:ph type="sldImg"/>
          </p:nvPr>
        </p:nvSpPr>
        <p:spPr>
          <a:xfrm>
            <a:off x="1143000" y="685800"/>
            <a:ext cx="4573588" cy="3430588"/>
          </a:xfrm>
          <a:ln/>
        </p:spPr>
      </p:sp>
      <p:sp>
        <p:nvSpPr>
          <p:cNvPr id="450564"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60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1F9D9F96-C057-4B91-B299-6CAC671A5290}" type="slidenum">
              <a:rPr lang="de-DE" sz="1200">
                <a:solidFill>
                  <a:srgbClr val="000000"/>
                </a:solidFill>
              </a:rPr>
              <a:pPr algn="r"/>
              <a:t>90</a:t>
            </a:fld>
            <a:endParaRPr lang="de-DE" sz="1200">
              <a:solidFill>
                <a:srgbClr val="000000"/>
              </a:solidFill>
            </a:endParaRPr>
          </a:p>
        </p:txBody>
      </p:sp>
      <p:sp>
        <p:nvSpPr>
          <p:cNvPr id="452610"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B9A68226-61DF-4374-A453-DFF7C691C5F7}" type="slidenum">
              <a:rPr lang="en-GB" sz="1300">
                <a:solidFill>
                  <a:srgbClr val="000000"/>
                </a:solidFill>
              </a:rPr>
              <a:pPr algn="r" defTabSz="947738"/>
              <a:t>90</a:t>
            </a:fld>
            <a:endParaRPr lang="en-GB" sz="1300">
              <a:solidFill>
                <a:srgbClr val="000000"/>
              </a:solidFill>
            </a:endParaRPr>
          </a:p>
        </p:txBody>
      </p:sp>
      <p:sp>
        <p:nvSpPr>
          <p:cNvPr id="452611" name="Rectangle 2"/>
          <p:cNvSpPr>
            <a:spLocks noGrp="1" noRot="1" noChangeAspect="1" noChangeArrowheads="1" noTextEdit="1"/>
          </p:cNvSpPr>
          <p:nvPr>
            <p:ph type="sldImg"/>
          </p:nvPr>
        </p:nvSpPr>
        <p:spPr>
          <a:xfrm>
            <a:off x="1143000" y="685800"/>
            <a:ext cx="4573588" cy="3430588"/>
          </a:xfrm>
          <a:ln/>
        </p:spPr>
      </p:sp>
      <p:sp>
        <p:nvSpPr>
          <p:cNvPr id="452612"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465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3FFC4A6-F64C-4085-81A2-C22C6F48BDD9}" type="slidenum">
              <a:rPr lang="de-DE" sz="1200">
                <a:solidFill>
                  <a:srgbClr val="000000"/>
                </a:solidFill>
              </a:rPr>
              <a:pPr algn="r"/>
              <a:t>91</a:t>
            </a:fld>
            <a:endParaRPr lang="de-DE" sz="1200">
              <a:solidFill>
                <a:srgbClr val="000000"/>
              </a:solidFill>
            </a:endParaRPr>
          </a:p>
        </p:txBody>
      </p:sp>
      <p:sp>
        <p:nvSpPr>
          <p:cNvPr id="454658"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DC13951E-E690-4866-A040-2A2DB50909D9}" type="slidenum">
              <a:rPr lang="en-GB" sz="1300">
                <a:solidFill>
                  <a:srgbClr val="000000"/>
                </a:solidFill>
              </a:rPr>
              <a:pPr algn="r" defTabSz="947738"/>
              <a:t>91</a:t>
            </a:fld>
            <a:endParaRPr lang="en-GB" sz="1300">
              <a:solidFill>
                <a:srgbClr val="000000"/>
              </a:solidFill>
            </a:endParaRPr>
          </a:p>
        </p:txBody>
      </p:sp>
      <p:sp>
        <p:nvSpPr>
          <p:cNvPr id="454659" name="Rectangle 2"/>
          <p:cNvSpPr>
            <a:spLocks noGrp="1" noRot="1" noChangeAspect="1" noChangeArrowheads="1" noTextEdit="1"/>
          </p:cNvSpPr>
          <p:nvPr>
            <p:ph type="sldImg"/>
          </p:nvPr>
        </p:nvSpPr>
        <p:spPr>
          <a:xfrm>
            <a:off x="1143000" y="685800"/>
            <a:ext cx="4573588" cy="3430588"/>
          </a:xfrm>
          <a:ln/>
        </p:spPr>
      </p:sp>
      <p:sp>
        <p:nvSpPr>
          <p:cNvPr id="454660"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1 Slayt Görüntüsü Yer Tutucusu"/>
          <p:cNvSpPr>
            <a:spLocks noGrp="1" noRot="1" noChangeAspect="1" noTextEdit="1"/>
          </p:cNvSpPr>
          <p:nvPr>
            <p:ph type="sldImg"/>
          </p:nvPr>
        </p:nvSpPr>
        <p:spPr bwMode="auto">
          <a:noFill/>
          <a:ln>
            <a:solidFill>
              <a:srgbClr val="000000"/>
            </a:solidFill>
            <a:miter lim="800000"/>
            <a:headEnd/>
            <a:tailEnd/>
          </a:ln>
        </p:spPr>
      </p:sp>
      <p:sp>
        <p:nvSpPr>
          <p:cNvPr id="66563" name="2 Not Yer Tutucusu"/>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tr-TR" smtClean="0"/>
          </a:p>
        </p:txBody>
      </p:sp>
      <p:sp>
        <p:nvSpPr>
          <p:cNvPr id="66564" name="3 Slayt Numarası Yer Tutucusu"/>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18824EB-3237-483E-8A8E-F50848337A55}" type="slidenum">
              <a:rPr lang="tr-TR"/>
              <a:pPr fontAlgn="base">
                <a:spcBef>
                  <a:spcPct val="0"/>
                </a:spcBef>
                <a:spcAft>
                  <a:spcPct val="0"/>
                </a:spcAft>
              </a:pPr>
              <a:t>17</a:t>
            </a:fld>
            <a:endParaRPr lang="tr-T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670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63A3A59-3D21-486F-A277-CDD14C17CCCA}" type="slidenum">
              <a:rPr lang="de-DE" sz="1200">
                <a:solidFill>
                  <a:srgbClr val="000000"/>
                </a:solidFill>
              </a:rPr>
              <a:pPr algn="r"/>
              <a:t>92</a:t>
            </a:fld>
            <a:endParaRPr lang="de-DE" sz="1200">
              <a:solidFill>
                <a:srgbClr val="000000"/>
              </a:solidFill>
            </a:endParaRPr>
          </a:p>
        </p:txBody>
      </p:sp>
      <p:sp>
        <p:nvSpPr>
          <p:cNvPr id="456706"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2A4792DD-1248-428D-84B8-DDC2C0550BA1}" type="slidenum">
              <a:rPr lang="en-GB" sz="1300">
                <a:solidFill>
                  <a:srgbClr val="000000"/>
                </a:solidFill>
              </a:rPr>
              <a:pPr algn="r" defTabSz="947738"/>
              <a:t>92</a:t>
            </a:fld>
            <a:endParaRPr lang="en-GB" sz="1300">
              <a:solidFill>
                <a:srgbClr val="000000"/>
              </a:solidFill>
            </a:endParaRPr>
          </a:p>
        </p:txBody>
      </p:sp>
      <p:sp>
        <p:nvSpPr>
          <p:cNvPr id="456707" name="Rectangle 2"/>
          <p:cNvSpPr>
            <a:spLocks noGrp="1" noRot="1" noChangeAspect="1" noChangeArrowheads="1" noTextEdit="1"/>
          </p:cNvSpPr>
          <p:nvPr>
            <p:ph type="sldImg"/>
          </p:nvPr>
        </p:nvSpPr>
        <p:spPr>
          <a:xfrm>
            <a:off x="1143000" y="685800"/>
            <a:ext cx="4573588" cy="3430588"/>
          </a:xfrm>
          <a:ln/>
        </p:spPr>
      </p:sp>
      <p:sp>
        <p:nvSpPr>
          <p:cNvPr id="456708"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875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AE201862-7130-4B8C-8F4B-06AEACE23E95}" type="slidenum">
              <a:rPr lang="de-DE" sz="1200">
                <a:solidFill>
                  <a:srgbClr val="000000"/>
                </a:solidFill>
              </a:rPr>
              <a:pPr algn="r"/>
              <a:t>93</a:t>
            </a:fld>
            <a:endParaRPr lang="de-DE" sz="1200">
              <a:solidFill>
                <a:srgbClr val="000000"/>
              </a:solidFill>
            </a:endParaRPr>
          </a:p>
        </p:txBody>
      </p:sp>
      <p:sp>
        <p:nvSpPr>
          <p:cNvPr id="458754"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9F9F1A21-C154-4669-9B14-BB1D3F365B70}" type="slidenum">
              <a:rPr lang="en-GB" sz="1300">
                <a:solidFill>
                  <a:srgbClr val="000000"/>
                </a:solidFill>
              </a:rPr>
              <a:pPr algn="r" defTabSz="947738"/>
              <a:t>93</a:t>
            </a:fld>
            <a:endParaRPr lang="en-GB" sz="1300">
              <a:solidFill>
                <a:srgbClr val="000000"/>
              </a:solidFill>
            </a:endParaRPr>
          </a:p>
        </p:txBody>
      </p:sp>
      <p:sp>
        <p:nvSpPr>
          <p:cNvPr id="458755" name="Rectangle 2"/>
          <p:cNvSpPr>
            <a:spLocks noGrp="1" noRot="1" noChangeAspect="1" noChangeArrowheads="1" noTextEdit="1"/>
          </p:cNvSpPr>
          <p:nvPr>
            <p:ph type="sldImg"/>
          </p:nvPr>
        </p:nvSpPr>
        <p:spPr>
          <a:xfrm>
            <a:off x="1143000" y="685800"/>
            <a:ext cx="4573588" cy="3430588"/>
          </a:xfrm>
          <a:ln/>
        </p:spPr>
      </p:sp>
      <p:sp>
        <p:nvSpPr>
          <p:cNvPr id="458756"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0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8C04AFA1-7365-497E-9394-D5F222120A03}" type="slidenum">
              <a:rPr lang="de-DE" sz="1200">
                <a:solidFill>
                  <a:srgbClr val="000000"/>
                </a:solidFill>
              </a:rPr>
              <a:pPr algn="r"/>
              <a:t>94</a:t>
            </a:fld>
            <a:endParaRPr lang="de-DE" sz="1200">
              <a:solidFill>
                <a:srgbClr val="000000"/>
              </a:solidFill>
            </a:endParaRPr>
          </a:p>
        </p:txBody>
      </p:sp>
      <p:sp>
        <p:nvSpPr>
          <p:cNvPr id="460802"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F9145310-7AE4-4EFE-8E31-7B853F8ADA3B}" type="slidenum">
              <a:rPr lang="en-GB" sz="1300">
                <a:solidFill>
                  <a:srgbClr val="000000"/>
                </a:solidFill>
              </a:rPr>
              <a:pPr algn="r" defTabSz="947738"/>
              <a:t>94</a:t>
            </a:fld>
            <a:endParaRPr lang="en-GB" sz="1300">
              <a:solidFill>
                <a:srgbClr val="000000"/>
              </a:solidFill>
            </a:endParaRPr>
          </a:p>
        </p:txBody>
      </p:sp>
      <p:sp>
        <p:nvSpPr>
          <p:cNvPr id="460803" name="Rectangle 2"/>
          <p:cNvSpPr>
            <a:spLocks noGrp="1" noRot="1" noChangeAspect="1" noChangeArrowheads="1" noTextEdit="1"/>
          </p:cNvSpPr>
          <p:nvPr>
            <p:ph type="sldImg"/>
          </p:nvPr>
        </p:nvSpPr>
        <p:spPr>
          <a:xfrm>
            <a:off x="1143000" y="685800"/>
            <a:ext cx="4573588" cy="3430588"/>
          </a:xfrm>
          <a:ln/>
        </p:spPr>
      </p:sp>
      <p:sp>
        <p:nvSpPr>
          <p:cNvPr id="460804"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284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28E43E52-53BA-4442-A2CA-0F6AC01735E9}" type="slidenum">
              <a:rPr lang="de-DE" sz="1200">
                <a:solidFill>
                  <a:srgbClr val="000000"/>
                </a:solidFill>
              </a:rPr>
              <a:pPr algn="r"/>
              <a:t>95</a:t>
            </a:fld>
            <a:endParaRPr lang="de-DE" sz="1200">
              <a:solidFill>
                <a:srgbClr val="000000"/>
              </a:solidFill>
            </a:endParaRPr>
          </a:p>
        </p:txBody>
      </p:sp>
      <p:sp>
        <p:nvSpPr>
          <p:cNvPr id="462850"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8741C251-4264-4652-93C1-0DD8DB4881BE}" type="slidenum">
              <a:rPr lang="en-GB" sz="1300">
                <a:solidFill>
                  <a:srgbClr val="000000"/>
                </a:solidFill>
              </a:rPr>
              <a:pPr algn="r" defTabSz="947738"/>
              <a:t>95</a:t>
            </a:fld>
            <a:endParaRPr lang="en-GB" sz="1300">
              <a:solidFill>
                <a:srgbClr val="000000"/>
              </a:solidFill>
            </a:endParaRPr>
          </a:p>
        </p:txBody>
      </p:sp>
      <p:sp>
        <p:nvSpPr>
          <p:cNvPr id="462851" name="Rectangle 2"/>
          <p:cNvSpPr>
            <a:spLocks noGrp="1" noRot="1" noChangeAspect="1" noChangeArrowheads="1" noTextEdit="1"/>
          </p:cNvSpPr>
          <p:nvPr>
            <p:ph type="sldImg"/>
          </p:nvPr>
        </p:nvSpPr>
        <p:spPr>
          <a:xfrm>
            <a:off x="1143000" y="685800"/>
            <a:ext cx="4573588" cy="3430588"/>
          </a:xfrm>
          <a:ln/>
        </p:spPr>
      </p:sp>
      <p:sp>
        <p:nvSpPr>
          <p:cNvPr id="462852"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489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E9D68371-F8DE-4F14-BA7E-60D4C7686BD6}" type="slidenum">
              <a:rPr lang="de-DE" sz="1200">
                <a:solidFill>
                  <a:srgbClr val="000000"/>
                </a:solidFill>
              </a:rPr>
              <a:pPr algn="r"/>
              <a:t>96</a:t>
            </a:fld>
            <a:endParaRPr lang="de-DE" sz="1200">
              <a:solidFill>
                <a:srgbClr val="000000"/>
              </a:solidFill>
            </a:endParaRPr>
          </a:p>
        </p:txBody>
      </p:sp>
      <p:sp>
        <p:nvSpPr>
          <p:cNvPr id="464898"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4082DE05-6C0D-4BEC-8845-73BD0AB67DF9}" type="slidenum">
              <a:rPr lang="en-GB" sz="1300">
                <a:solidFill>
                  <a:srgbClr val="000000"/>
                </a:solidFill>
              </a:rPr>
              <a:pPr algn="r" defTabSz="947738"/>
              <a:t>96</a:t>
            </a:fld>
            <a:endParaRPr lang="en-GB" sz="1300">
              <a:solidFill>
                <a:srgbClr val="000000"/>
              </a:solidFill>
            </a:endParaRPr>
          </a:p>
        </p:txBody>
      </p:sp>
      <p:sp>
        <p:nvSpPr>
          <p:cNvPr id="464899" name="Rectangle 2"/>
          <p:cNvSpPr>
            <a:spLocks noGrp="1" noRot="1" noChangeAspect="1" noChangeArrowheads="1" noTextEdit="1"/>
          </p:cNvSpPr>
          <p:nvPr>
            <p:ph type="sldImg"/>
          </p:nvPr>
        </p:nvSpPr>
        <p:spPr>
          <a:xfrm>
            <a:off x="1143000" y="685800"/>
            <a:ext cx="4573588" cy="3430588"/>
          </a:xfrm>
          <a:ln/>
        </p:spPr>
      </p:sp>
      <p:sp>
        <p:nvSpPr>
          <p:cNvPr id="464900"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694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33709531-FB36-4F54-9F01-B3AA92026AE6}" type="slidenum">
              <a:rPr lang="de-DE" sz="1200">
                <a:solidFill>
                  <a:srgbClr val="000000"/>
                </a:solidFill>
              </a:rPr>
              <a:pPr algn="r"/>
              <a:t>97</a:t>
            </a:fld>
            <a:endParaRPr lang="de-DE" sz="1200">
              <a:solidFill>
                <a:srgbClr val="000000"/>
              </a:solidFill>
            </a:endParaRPr>
          </a:p>
        </p:txBody>
      </p:sp>
      <p:sp>
        <p:nvSpPr>
          <p:cNvPr id="466946"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CD171624-FD30-4363-8690-E297A76857CA}" type="slidenum">
              <a:rPr lang="en-GB" sz="1300">
                <a:solidFill>
                  <a:srgbClr val="000000"/>
                </a:solidFill>
              </a:rPr>
              <a:pPr algn="r" defTabSz="947738"/>
              <a:t>97</a:t>
            </a:fld>
            <a:endParaRPr lang="en-GB" sz="1300">
              <a:solidFill>
                <a:srgbClr val="000000"/>
              </a:solidFill>
            </a:endParaRPr>
          </a:p>
        </p:txBody>
      </p:sp>
      <p:sp>
        <p:nvSpPr>
          <p:cNvPr id="466947" name="Rectangle 2"/>
          <p:cNvSpPr>
            <a:spLocks noGrp="1" noRot="1" noChangeAspect="1" noChangeArrowheads="1" noTextEdit="1"/>
          </p:cNvSpPr>
          <p:nvPr>
            <p:ph type="sldImg"/>
          </p:nvPr>
        </p:nvSpPr>
        <p:spPr>
          <a:xfrm>
            <a:off x="1143000" y="685800"/>
            <a:ext cx="4573588" cy="3430588"/>
          </a:xfrm>
          <a:ln/>
        </p:spPr>
      </p:sp>
      <p:sp>
        <p:nvSpPr>
          <p:cNvPr id="466948"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899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BD4C95F7-234E-4F26-84C1-062362BEA86A}" type="slidenum">
              <a:rPr lang="de-DE" sz="1200">
                <a:solidFill>
                  <a:srgbClr val="000000"/>
                </a:solidFill>
              </a:rPr>
              <a:pPr algn="r"/>
              <a:t>98</a:t>
            </a:fld>
            <a:endParaRPr lang="de-DE" sz="1200">
              <a:solidFill>
                <a:srgbClr val="000000"/>
              </a:solidFill>
            </a:endParaRPr>
          </a:p>
        </p:txBody>
      </p:sp>
      <p:sp>
        <p:nvSpPr>
          <p:cNvPr id="468994"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83AA418C-63FA-4518-A546-4D66DF49B74F}" type="slidenum">
              <a:rPr lang="en-GB" sz="1300">
                <a:solidFill>
                  <a:srgbClr val="000000"/>
                </a:solidFill>
              </a:rPr>
              <a:pPr algn="r" defTabSz="947738"/>
              <a:t>98</a:t>
            </a:fld>
            <a:endParaRPr lang="en-GB" sz="1300">
              <a:solidFill>
                <a:srgbClr val="000000"/>
              </a:solidFill>
            </a:endParaRPr>
          </a:p>
        </p:txBody>
      </p:sp>
      <p:sp>
        <p:nvSpPr>
          <p:cNvPr id="468995" name="Rectangle 2"/>
          <p:cNvSpPr>
            <a:spLocks noGrp="1" noRot="1" noChangeAspect="1" noChangeArrowheads="1" noTextEdit="1"/>
          </p:cNvSpPr>
          <p:nvPr>
            <p:ph type="sldImg"/>
          </p:nvPr>
        </p:nvSpPr>
        <p:spPr>
          <a:xfrm>
            <a:off x="1143000" y="685800"/>
            <a:ext cx="4573588" cy="3430588"/>
          </a:xfrm>
          <a:ln/>
        </p:spPr>
      </p:sp>
      <p:sp>
        <p:nvSpPr>
          <p:cNvPr id="468996"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4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146E6191-FE5E-4FB1-9F8C-0E2F0B08C431}" type="slidenum">
              <a:rPr lang="de-DE" sz="1200">
                <a:solidFill>
                  <a:srgbClr val="000000"/>
                </a:solidFill>
              </a:rPr>
              <a:pPr algn="r"/>
              <a:t>99</a:t>
            </a:fld>
            <a:endParaRPr lang="de-DE" sz="1200">
              <a:solidFill>
                <a:srgbClr val="000000"/>
              </a:solidFill>
            </a:endParaRPr>
          </a:p>
        </p:txBody>
      </p:sp>
      <p:sp>
        <p:nvSpPr>
          <p:cNvPr id="471042"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9479EBC3-F3A7-4C97-9879-299F824F55BE}" type="slidenum">
              <a:rPr lang="en-GB" sz="1300">
                <a:solidFill>
                  <a:srgbClr val="000000"/>
                </a:solidFill>
              </a:rPr>
              <a:pPr algn="r" defTabSz="947738"/>
              <a:t>99</a:t>
            </a:fld>
            <a:endParaRPr lang="en-GB" sz="1300">
              <a:solidFill>
                <a:srgbClr val="000000"/>
              </a:solidFill>
            </a:endParaRPr>
          </a:p>
        </p:txBody>
      </p:sp>
      <p:sp>
        <p:nvSpPr>
          <p:cNvPr id="471043" name="Rectangle 2"/>
          <p:cNvSpPr>
            <a:spLocks noGrp="1" noRot="1" noChangeAspect="1" noChangeArrowheads="1" noTextEdit="1"/>
          </p:cNvSpPr>
          <p:nvPr>
            <p:ph type="sldImg"/>
          </p:nvPr>
        </p:nvSpPr>
        <p:spPr>
          <a:xfrm>
            <a:off x="1143000" y="685800"/>
            <a:ext cx="4573588" cy="3430588"/>
          </a:xfrm>
          <a:ln/>
        </p:spPr>
      </p:sp>
      <p:sp>
        <p:nvSpPr>
          <p:cNvPr id="471044"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308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A571A0AD-16A7-4F29-BF09-3ECC2AC498CC}" type="slidenum">
              <a:rPr lang="de-DE" sz="1200">
                <a:solidFill>
                  <a:srgbClr val="000000"/>
                </a:solidFill>
              </a:rPr>
              <a:pPr algn="r"/>
              <a:t>100</a:t>
            </a:fld>
            <a:endParaRPr lang="de-DE" sz="1200">
              <a:solidFill>
                <a:srgbClr val="000000"/>
              </a:solidFill>
            </a:endParaRPr>
          </a:p>
        </p:txBody>
      </p:sp>
      <p:sp>
        <p:nvSpPr>
          <p:cNvPr id="473090"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E805F54E-56C7-444B-9899-3446D31FCB4A}" type="slidenum">
              <a:rPr lang="en-GB" sz="1300">
                <a:solidFill>
                  <a:srgbClr val="000000"/>
                </a:solidFill>
              </a:rPr>
              <a:pPr algn="r" defTabSz="947738"/>
              <a:t>100</a:t>
            </a:fld>
            <a:endParaRPr lang="en-GB" sz="1300">
              <a:solidFill>
                <a:srgbClr val="000000"/>
              </a:solidFill>
            </a:endParaRPr>
          </a:p>
        </p:txBody>
      </p:sp>
      <p:sp>
        <p:nvSpPr>
          <p:cNvPr id="473091" name="Rectangle 2"/>
          <p:cNvSpPr>
            <a:spLocks noGrp="1" noRot="1" noChangeAspect="1" noChangeArrowheads="1" noTextEdit="1"/>
          </p:cNvSpPr>
          <p:nvPr>
            <p:ph type="sldImg"/>
          </p:nvPr>
        </p:nvSpPr>
        <p:spPr>
          <a:xfrm>
            <a:off x="1143000" y="685800"/>
            <a:ext cx="4573588" cy="3430588"/>
          </a:xfrm>
          <a:ln/>
        </p:spPr>
      </p:sp>
      <p:sp>
        <p:nvSpPr>
          <p:cNvPr id="473092"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513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AB8B4D26-919D-4CF4-BDCC-400A3B3F7165}" type="slidenum">
              <a:rPr lang="de-DE" sz="1200">
                <a:solidFill>
                  <a:srgbClr val="000000"/>
                </a:solidFill>
              </a:rPr>
              <a:pPr algn="r"/>
              <a:t>101</a:t>
            </a:fld>
            <a:endParaRPr lang="de-DE" sz="1200">
              <a:solidFill>
                <a:srgbClr val="000000"/>
              </a:solidFill>
            </a:endParaRPr>
          </a:p>
        </p:txBody>
      </p:sp>
      <p:sp>
        <p:nvSpPr>
          <p:cNvPr id="475138"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BFA2757E-2F3E-49E8-93D5-F14FC7AC7FC0}" type="slidenum">
              <a:rPr lang="en-GB" sz="1300">
                <a:solidFill>
                  <a:srgbClr val="000000"/>
                </a:solidFill>
              </a:rPr>
              <a:pPr algn="r" defTabSz="947738"/>
              <a:t>101</a:t>
            </a:fld>
            <a:endParaRPr lang="en-GB" sz="1300">
              <a:solidFill>
                <a:srgbClr val="000000"/>
              </a:solidFill>
            </a:endParaRPr>
          </a:p>
        </p:txBody>
      </p:sp>
      <p:sp>
        <p:nvSpPr>
          <p:cNvPr id="475139" name="Rectangle 2"/>
          <p:cNvSpPr>
            <a:spLocks noGrp="1" noRot="1" noChangeAspect="1" noChangeArrowheads="1" noTextEdit="1"/>
          </p:cNvSpPr>
          <p:nvPr>
            <p:ph type="sldImg"/>
          </p:nvPr>
        </p:nvSpPr>
        <p:spPr>
          <a:xfrm>
            <a:off x="1143000" y="685800"/>
            <a:ext cx="4573588" cy="3430588"/>
          </a:xfrm>
          <a:ln/>
        </p:spPr>
      </p:sp>
      <p:sp>
        <p:nvSpPr>
          <p:cNvPr id="475140"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1 Slayt Görüntüsü Yer Tutucusu"/>
          <p:cNvSpPr>
            <a:spLocks noGrp="1" noRot="1" noChangeAspect="1" noTextEdit="1"/>
          </p:cNvSpPr>
          <p:nvPr>
            <p:ph type="sldImg"/>
          </p:nvPr>
        </p:nvSpPr>
        <p:spPr bwMode="auto">
          <a:noFill/>
          <a:ln>
            <a:solidFill>
              <a:srgbClr val="000000"/>
            </a:solidFill>
            <a:miter lim="800000"/>
            <a:headEnd/>
            <a:tailEnd/>
          </a:ln>
        </p:spPr>
      </p:sp>
      <p:sp>
        <p:nvSpPr>
          <p:cNvPr id="67587" name="2 Not Yer Tutucusu"/>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tr-TR" smtClean="0"/>
          </a:p>
        </p:txBody>
      </p:sp>
      <p:sp>
        <p:nvSpPr>
          <p:cNvPr id="67588" name="3 Slayt Numarası Yer Tutucusu"/>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19D928B-84F8-459D-B1FF-CA0DA951743F}" type="slidenum">
              <a:rPr lang="tr-TR"/>
              <a:pPr fontAlgn="base">
                <a:spcBef>
                  <a:spcPct val="0"/>
                </a:spcBef>
                <a:spcAft>
                  <a:spcPct val="0"/>
                </a:spcAft>
              </a:pPr>
              <a:t>30</a:t>
            </a:fld>
            <a:endParaRPr lang="tr-T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718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5698649F-64A4-4104-920F-1FDA8A1205AC}" type="slidenum">
              <a:rPr lang="de-DE" sz="1200">
                <a:solidFill>
                  <a:srgbClr val="000000"/>
                </a:solidFill>
              </a:rPr>
              <a:pPr algn="r"/>
              <a:t>102</a:t>
            </a:fld>
            <a:endParaRPr lang="de-DE" sz="1200">
              <a:solidFill>
                <a:srgbClr val="000000"/>
              </a:solidFill>
            </a:endParaRPr>
          </a:p>
        </p:txBody>
      </p:sp>
      <p:sp>
        <p:nvSpPr>
          <p:cNvPr id="477186"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2E2F2B4C-1A6B-4499-95F1-902E2BD6634D}" type="slidenum">
              <a:rPr lang="en-GB" sz="1300">
                <a:solidFill>
                  <a:srgbClr val="000000"/>
                </a:solidFill>
              </a:rPr>
              <a:pPr algn="r" defTabSz="947738"/>
              <a:t>102</a:t>
            </a:fld>
            <a:endParaRPr lang="en-GB" sz="1300">
              <a:solidFill>
                <a:srgbClr val="000000"/>
              </a:solidFill>
            </a:endParaRPr>
          </a:p>
        </p:txBody>
      </p:sp>
      <p:sp>
        <p:nvSpPr>
          <p:cNvPr id="477187" name="Rectangle 2"/>
          <p:cNvSpPr>
            <a:spLocks noGrp="1" noRot="1" noChangeAspect="1" noChangeArrowheads="1" noTextEdit="1"/>
          </p:cNvSpPr>
          <p:nvPr>
            <p:ph type="sldImg"/>
          </p:nvPr>
        </p:nvSpPr>
        <p:spPr>
          <a:xfrm>
            <a:off x="1143000" y="685800"/>
            <a:ext cx="4573588" cy="3430588"/>
          </a:xfrm>
          <a:ln/>
        </p:spPr>
      </p:sp>
      <p:sp>
        <p:nvSpPr>
          <p:cNvPr id="477188"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923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4F9FC199-F4B4-4E30-8930-4DD0DEC34B77}" type="slidenum">
              <a:rPr lang="de-DE" sz="1200">
                <a:solidFill>
                  <a:srgbClr val="000000"/>
                </a:solidFill>
              </a:rPr>
              <a:pPr algn="r"/>
              <a:t>103</a:t>
            </a:fld>
            <a:endParaRPr lang="de-DE" sz="1200">
              <a:solidFill>
                <a:srgbClr val="000000"/>
              </a:solidFill>
            </a:endParaRPr>
          </a:p>
        </p:txBody>
      </p:sp>
      <p:sp>
        <p:nvSpPr>
          <p:cNvPr id="479234"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39DCBA0B-EF8C-462F-A3E8-0B885AA5E03E}" type="slidenum">
              <a:rPr lang="en-GB" sz="1300">
                <a:solidFill>
                  <a:srgbClr val="000000"/>
                </a:solidFill>
              </a:rPr>
              <a:pPr algn="r" defTabSz="947738"/>
              <a:t>103</a:t>
            </a:fld>
            <a:endParaRPr lang="en-GB" sz="1300">
              <a:solidFill>
                <a:srgbClr val="000000"/>
              </a:solidFill>
            </a:endParaRPr>
          </a:p>
        </p:txBody>
      </p:sp>
      <p:sp>
        <p:nvSpPr>
          <p:cNvPr id="479235" name="Rectangle 2"/>
          <p:cNvSpPr>
            <a:spLocks noGrp="1" noRot="1" noChangeAspect="1" noChangeArrowheads="1" noTextEdit="1"/>
          </p:cNvSpPr>
          <p:nvPr>
            <p:ph type="sldImg"/>
          </p:nvPr>
        </p:nvSpPr>
        <p:spPr>
          <a:xfrm>
            <a:off x="1143000" y="685800"/>
            <a:ext cx="4573588" cy="3430588"/>
          </a:xfrm>
          <a:ln/>
        </p:spPr>
      </p:sp>
      <p:sp>
        <p:nvSpPr>
          <p:cNvPr id="479236"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8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16B7A87F-8624-44D2-8F6F-0C1803AA5611}" type="slidenum">
              <a:rPr lang="de-DE" sz="1200">
                <a:solidFill>
                  <a:srgbClr val="000000"/>
                </a:solidFill>
              </a:rPr>
              <a:pPr algn="r"/>
              <a:t>104</a:t>
            </a:fld>
            <a:endParaRPr lang="de-DE" sz="1200">
              <a:solidFill>
                <a:srgbClr val="000000"/>
              </a:solidFill>
            </a:endParaRPr>
          </a:p>
        </p:txBody>
      </p:sp>
      <p:sp>
        <p:nvSpPr>
          <p:cNvPr id="481282"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1A92A195-BDCB-4BFA-B8F5-E8B99CB4D3FD}" type="slidenum">
              <a:rPr lang="en-GB" sz="1300">
                <a:solidFill>
                  <a:srgbClr val="000000"/>
                </a:solidFill>
              </a:rPr>
              <a:pPr algn="r" defTabSz="947738"/>
              <a:t>104</a:t>
            </a:fld>
            <a:endParaRPr lang="en-GB" sz="1300">
              <a:solidFill>
                <a:srgbClr val="000000"/>
              </a:solidFill>
            </a:endParaRPr>
          </a:p>
        </p:txBody>
      </p:sp>
      <p:sp>
        <p:nvSpPr>
          <p:cNvPr id="481283" name="Rectangle 2"/>
          <p:cNvSpPr>
            <a:spLocks noGrp="1" noRot="1" noChangeAspect="1" noChangeArrowheads="1" noTextEdit="1"/>
          </p:cNvSpPr>
          <p:nvPr>
            <p:ph type="sldImg"/>
          </p:nvPr>
        </p:nvSpPr>
        <p:spPr>
          <a:xfrm>
            <a:off x="1143000" y="685800"/>
            <a:ext cx="4573588" cy="3430588"/>
          </a:xfrm>
          <a:ln/>
        </p:spPr>
      </p:sp>
      <p:sp>
        <p:nvSpPr>
          <p:cNvPr id="481284"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2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359BA758-F49F-466D-BD53-093019A63EFA}" type="slidenum">
              <a:rPr lang="de-DE" sz="1200">
                <a:solidFill>
                  <a:srgbClr val="000000"/>
                </a:solidFill>
              </a:rPr>
              <a:pPr algn="r"/>
              <a:t>105</a:t>
            </a:fld>
            <a:endParaRPr lang="de-DE" sz="1200">
              <a:solidFill>
                <a:srgbClr val="000000"/>
              </a:solidFill>
            </a:endParaRPr>
          </a:p>
        </p:txBody>
      </p:sp>
      <p:sp>
        <p:nvSpPr>
          <p:cNvPr id="483330"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1088A449-91F9-4566-825D-53299F86E475}" type="slidenum">
              <a:rPr lang="en-GB" sz="1300">
                <a:solidFill>
                  <a:srgbClr val="000000"/>
                </a:solidFill>
              </a:rPr>
              <a:pPr algn="r" defTabSz="947738"/>
              <a:t>105</a:t>
            </a:fld>
            <a:endParaRPr lang="en-GB" sz="1300">
              <a:solidFill>
                <a:srgbClr val="000000"/>
              </a:solidFill>
            </a:endParaRPr>
          </a:p>
        </p:txBody>
      </p:sp>
      <p:sp>
        <p:nvSpPr>
          <p:cNvPr id="483331" name="Rectangle 2"/>
          <p:cNvSpPr>
            <a:spLocks noGrp="1" noRot="1" noChangeAspect="1" noChangeArrowheads="1" noTextEdit="1"/>
          </p:cNvSpPr>
          <p:nvPr>
            <p:ph type="sldImg"/>
          </p:nvPr>
        </p:nvSpPr>
        <p:spPr>
          <a:xfrm>
            <a:off x="1143000" y="685800"/>
            <a:ext cx="4573588" cy="3430588"/>
          </a:xfrm>
          <a:ln/>
        </p:spPr>
      </p:sp>
      <p:sp>
        <p:nvSpPr>
          <p:cNvPr id="483332"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37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F02EDD2F-35BD-4A08-88B3-1C2EC8866178}" type="slidenum">
              <a:rPr lang="de-DE" sz="1200">
                <a:solidFill>
                  <a:srgbClr val="000000"/>
                </a:solidFill>
              </a:rPr>
              <a:pPr algn="r"/>
              <a:t>106</a:t>
            </a:fld>
            <a:endParaRPr lang="de-DE" sz="1200">
              <a:solidFill>
                <a:srgbClr val="000000"/>
              </a:solidFill>
            </a:endParaRPr>
          </a:p>
        </p:txBody>
      </p:sp>
      <p:sp>
        <p:nvSpPr>
          <p:cNvPr id="485378"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B8D736F4-B17C-4952-82DB-5C251CC71273}" type="slidenum">
              <a:rPr lang="en-GB" sz="1300">
                <a:solidFill>
                  <a:srgbClr val="000000"/>
                </a:solidFill>
              </a:rPr>
              <a:pPr algn="r" defTabSz="947738"/>
              <a:t>106</a:t>
            </a:fld>
            <a:endParaRPr lang="en-GB" sz="1300">
              <a:solidFill>
                <a:srgbClr val="000000"/>
              </a:solidFill>
            </a:endParaRPr>
          </a:p>
        </p:txBody>
      </p:sp>
      <p:sp>
        <p:nvSpPr>
          <p:cNvPr id="485379" name="Rectangle 2"/>
          <p:cNvSpPr>
            <a:spLocks noGrp="1" noRot="1" noChangeAspect="1" noChangeArrowheads="1" noTextEdit="1"/>
          </p:cNvSpPr>
          <p:nvPr>
            <p:ph type="sldImg"/>
          </p:nvPr>
        </p:nvSpPr>
        <p:spPr>
          <a:xfrm>
            <a:off x="1143000" y="685800"/>
            <a:ext cx="4573588" cy="3430588"/>
          </a:xfrm>
          <a:ln/>
        </p:spPr>
      </p:sp>
      <p:sp>
        <p:nvSpPr>
          <p:cNvPr id="485380"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742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359E114F-EEE3-4AE3-B7EE-AF34288C3245}" type="slidenum">
              <a:rPr lang="de-DE" sz="1200">
                <a:solidFill>
                  <a:srgbClr val="000000"/>
                </a:solidFill>
              </a:rPr>
              <a:pPr algn="r"/>
              <a:t>107</a:t>
            </a:fld>
            <a:endParaRPr lang="de-DE" sz="1200">
              <a:solidFill>
                <a:srgbClr val="000000"/>
              </a:solidFill>
            </a:endParaRPr>
          </a:p>
        </p:txBody>
      </p:sp>
      <p:sp>
        <p:nvSpPr>
          <p:cNvPr id="487426"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7EAD3845-BE5F-432B-8631-50F1A97D160B}" type="slidenum">
              <a:rPr lang="en-GB" sz="1300">
                <a:solidFill>
                  <a:srgbClr val="000000"/>
                </a:solidFill>
              </a:rPr>
              <a:pPr algn="r" defTabSz="947738"/>
              <a:t>107</a:t>
            </a:fld>
            <a:endParaRPr lang="en-GB" sz="1300">
              <a:solidFill>
                <a:srgbClr val="000000"/>
              </a:solidFill>
            </a:endParaRPr>
          </a:p>
        </p:txBody>
      </p:sp>
      <p:sp>
        <p:nvSpPr>
          <p:cNvPr id="487427" name="Rectangle 2"/>
          <p:cNvSpPr>
            <a:spLocks noGrp="1" noRot="1" noChangeAspect="1" noChangeArrowheads="1" noTextEdit="1"/>
          </p:cNvSpPr>
          <p:nvPr>
            <p:ph type="sldImg"/>
          </p:nvPr>
        </p:nvSpPr>
        <p:spPr>
          <a:xfrm>
            <a:off x="1143000" y="685800"/>
            <a:ext cx="4573588" cy="3430588"/>
          </a:xfrm>
          <a:ln/>
        </p:spPr>
      </p:sp>
      <p:sp>
        <p:nvSpPr>
          <p:cNvPr id="487428"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947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1AA81FF-08D9-4E5E-9C7F-16B42B048164}" type="slidenum">
              <a:rPr lang="de-DE" sz="1200">
                <a:solidFill>
                  <a:srgbClr val="000000"/>
                </a:solidFill>
              </a:rPr>
              <a:pPr algn="r"/>
              <a:t>108</a:t>
            </a:fld>
            <a:endParaRPr lang="de-DE" sz="1200">
              <a:solidFill>
                <a:srgbClr val="000000"/>
              </a:solidFill>
            </a:endParaRPr>
          </a:p>
        </p:txBody>
      </p:sp>
      <p:sp>
        <p:nvSpPr>
          <p:cNvPr id="489474"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3317A0D3-EF30-403A-8616-1D71E11B5672}" type="slidenum">
              <a:rPr lang="en-GB" sz="1300">
                <a:solidFill>
                  <a:srgbClr val="000000"/>
                </a:solidFill>
              </a:rPr>
              <a:pPr algn="r" defTabSz="947738"/>
              <a:t>108</a:t>
            </a:fld>
            <a:endParaRPr lang="en-GB" sz="1300">
              <a:solidFill>
                <a:srgbClr val="000000"/>
              </a:solidFill>
            </a:endParaRPr>
          </a:p>
        </p:txBody>
      </p:sp>
      <p:sp>
        <p:nvSpPr>
          <p:cNvPr id="489475" name="Rectangle 2"/>
          <p:cNvSpPr>
            <a:spLocks noGrp="1" noRot="1" noChangeAspect="1" noChangeArrowheads="1" noTextEdit="1"/>
          </p:cNvSpPr>
          <p:nvPr>
            <p:ph type="sldImg"/>
          </p:nvPr>
        </p:nvSpPr>
        <p:spPr>
          <a:xfrm>
            <a:off x="1143000" y="685800"/>
            <a:ext cx="4573588" cy="3430588"/>
          </a:xfrm>
          <a:ln/>
        </p:spPr>
      </p:sp>
      <p:sp>
        <p:nvSpPr>
          <p:cNvPr id="489476"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2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FDC9216B-9873-4197-A9E4-8958DA8AEA61}" type="slidenum">
              <a:rPr lang="de-DE" sz="1200">
                <a:solidFill>
                  <a:srgbClr val="000000"/>
                </a:solidFill>
              </a:rPr>
              <a:pPr algn="r"/>
              <a:t>109</a:t>
            </a:fld>
            <a:endParaRPr lang="de-DE" sz="1200">
              <a:solidFill>
                <a:srgbClr val="000000"/>
              </a:solidFill>
            </a:endParaRPr>
          </a:p>
        </p:txBody>
      </p:sp>
      <p:sp>
        <p:nvSpPr>
          <p:cNvPr id="491522"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5CC4EDE2-7C8F-426B-9FD8-471EB9FDA3BA}" type="slidenum">
              <a:rPr lang="en-GB" sz="1300">
                <a:solidFill>
                  <a:srgbClr val="000000"/>
                </a:solidFill>
              </a:rPr>
              <a:pPr algn="r" defTabSz="947738"/>
              <a:t>109</a:t>
            </a:fld>
            <a:endParaRPr lang="en-GB" sz="1300">
              <a:solidFill>
                <a:srgbClr val="000000"/>
              </a:solidFill>
            </a:endParaRPr>
          </a:p>
        </p:txBody>
      </p:sp>
      <p:sp>
        <p:nvSpPr>
          <p:cNvPr id="491523" name="Rectangle 2"/>
          <p:cNvSpPr>
            <a:spLocks noGrp="1" noRot="1" noChangeAspect="1" noChangeArrowheads="1" noTextEdit="1"/>
          </p:cNvSpPr>
          <p:nvPr>
            <p:ph type="sldImg"/>
          </p:nvPr>
        </p:nvSpPr>
        <p:spPr>
          <a:xfrm>
            <a:off x="1143000" y="685800"/>
            <a:ext cx="4573588" cy="3430588"/>
          </a:xfrm>
          <a:ln/>
        </p:spPr>
      </p:sp>
      <p:sp>
        <p:nvSpPr>
          <p:cNvPr id="491524"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356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F79F5E0A-92CD-4095-97A7-1B4809A34B02}" type="slidenum">
              <a:rPr lang="de-DE" sz="1200">
                <a:solidFill>
                  <a:srgbClr val="000000"/>
                </a:solidFill>
              </a:rPr>
              <a:pPr algn="r"/>
              <a:t>110</a:t>
            </a:fld>
            <a:endParaRPr lang="de-DE" sz="1200">
              <a:solidFill>
                <a:srgbClr val="000000"/>
              </a:solidFill>
            </a:endParaRPr>
          </a:p>
        </p:txBody>
      </p:sp>
      <p:sp>
        <p:nvSpPr>
          <p:cNvPr id="493570"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1DF51442-3776-4DB9-B6F5-57D6A22277A4}" type="slidenum">
              <a:rPr lang="en-GB" sz="1300">
                <a:solidFill>
                  <a:srgbClr val="000000"/>
                </a:solidFill>
              </a:rPr>
              <a:pPr algn="r" defTabSz="947738"/>
              <a:t>110</a:t>
            </a:fld>
            <a:endParaRPr lang="en-GB" sz="1300">
              <a:solidFill>
                <a:srgbClr val="000000"/>
              </a:solidFill>
            </a:endParaRPr>
          </a:p>
        </p:txBody>
      </p:sp>
      <p:sp>
        <p:nvSpPr>
          <p:cNvPr id="493571" name="Rectangle 2"/>
          <p:cNvSpPr>
            <a:spLocks noGrp="1" noRot="1" noChangeAspect="1" noChangeArrowheads="1" noTextEdit="1"/>
          </p:cNvSpPr>
          <p:nvPr>
            <p:ph type="sldImg"/>
          </p:nvPr>
        </p:nvSpPr>
        <p:spPr>
          <a:xfrm>
            <a:off x="1143000" y="685800"/>
            <a:ext cx="4573588" cy="3430588"/>
          </a:xfrm>
          <a:ln/>
        </p:spPr>
      </p:sp>
      <p:sp>
        <p:nvSpPr>
          <p:cNvPr id="493572"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995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36A99A48-CEB0-42BD-8B07-0F829EF859A1}" type="slidenum">
              <a:rPr lang="de-DE" sz="1200">
                <a:solidFill>
                  <a:srgbClr val="000000"/>
                </a:solidFill>
              </a:rPr>
              <a:pPr algn="r"/>
              <a:t>111</a:t>
            </a:fld>
            <a:endParaRPr lang="de-DE" sz="1200">
              <a:solidFill>
                <a:srgbClr val="000000"/>
              </a:solidFill>
            </a:endParaRPr>
          </a:p>
        </p:txBody>
      </p:sp>
      <p:sp>
        <p:nvSpPr>
          <p:cNvPr id="509954"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B8CAA956-03E2-4863-8816-2238AE43478E}" type="slidenum">
              <a:rPr lang="en-GB" sz="1300">
                <a:solidFill>
                  <a:srgbClr val="000000"/>
                </a:solidFill>
              </a:rPr>
              <a:pPr algn="r" defTabSz="947738"/>
              <a:t>111</a:t>
            </a:fld>
            <a:endParaRPr lang="en-GB" sz="1300">
              <a:solidFill>
                <a:srgbClr val="000000"/>
              </a:solidFill>
            </a:endParaRPr>
          </a:p>
        </p:txBody>
      </p:sp>
      <p:sp>
        <p:nvSpPr>
          <p:cNvPr id="509955" name="Rectangle 2"/>
          <p:cNvSpPr>
            <a:spLocks noGrp="1" noRot="1" noChangeAspect="1" noChangeArrowheads="1" noTextEdit="1"/>
          </p:cNvSpPr>
          <p:nvPr>
            <p:ph type="sldImg"/>
          </p:nvPr>
        </p:nvSpPr>
        <p:spPr>
          <a:xfrm>
            <a:off x="1143000" y="685800"/>
            <a:ext cx="4573588" cy="3430588"/>
          </a:xfrm>
          <a:ln/>
        </p:spPr>
      </p:sp>
      <p:sp>
        <p:nvSpPr>
          <p:cNvPr id="509956"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1 Slayt Görüntüsü Yer Tutucusu"/>
          <p:cNvSpPr>
            <a:spLocks noGrp="1" noRot="1" noChangeAspect="1" noTextEdit="1"/>
          </p:cNvSpPr>
          <p:nvPr>
            <p:ph type="sldImg"/>
          </p:nvPr>
        </p:nvSpPr>
        <p:spPr bwMode="auto">
          <a:noFill/>
          <a:ln>
            <a:solidFill>
              <a:srgbClr val="000000"/>
            </a:solidFill>
            <a:miter lim="800000"/>
            <a:headEnd/>
            <a:tailEnd/>
          </a:ln>
        </p:spPr>
      </p:sp>
      <p:sp>
        <p:nvSpPr>
          <p:cNvPr id="68611" name="2 Not Yer Tutucusu"/>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tr-TR" smtClean="0"/>
          </a:p>
        </p:txBody>
      </p:sp>
      <p:sp>
        <p:nvSpPr>
          <p:cNvPr id="68612" name="3 Slayt Numarası Yer Tutucusu"/>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230C48F-67B0-4A63-A98D-D375009C7E1C}" type="slidenum">
              <a:rPr lang="tr-TR"/>
              <a:pPr fontAlgn="base">
                <a:spcBef>
                  <a:spcPct val="0"/>
                </a:spcBef>
                <a:spcAft>
                  <a:spcPct val="0"/>
                </a:spcAft>
              </a:pPr>
              <a:t>32</a:t>
            </a:fld>
            <a:endParaRPr lang="tr-T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01" name="Rectangle 2"/>
          <p:cNvSpPr>
            <a:spLocks noGrp="1" noRot="1" noChangeAspect="1" noChangeArrowheads="1" noTextEdit="1"/>
          </p:cNvSpPr>
          <p:nvPr>
            <p:ph type="sldImg"/>
          </p:nvPr>
        </p:nvSpPr>
        <p:spPr>
          <a:ln/>
        </p:spPr>
      </p:sp>
      <p:sp>
        <p:nvSpPr>
          <p:cNvPr id="51200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404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1D986C84-58D5-468B-A1C5-2E98A011A785}" type="slidenum">
              <a:rPr lang="de-DE" sz="1200">
                <a:solidFill>
                  <a:srgbClr val="000000"/>
                </a:solidFill>
              </a:rPr>
              <a:pPr algn="r"/>
              <a:t>113</a:t>
            </a:fld>
            <a:endParaRPr lang="de-DE" sz="1200">
              <a:solidFill>
                <a:srgbClr val="000000"/>
              </a:solidFill>
            </a:endParaRPr>
          </a:p>
        </p:txBody>
      </p:sp>
      <p:sp>
        <p:nvSpPr>
          <p:cNvPr id="514050"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0040728D-6D76-4998-B2E5-53EF55C6AD3F}" type="slidenum">
              <a:rPr lang="en-GB" sz="1300">
                <a:solidFill>
                  <a:srgbClr val="000000"/>
                </a:solidFill>
              </a:rPr>
              <a:pPr algn="r" defTabSz="947738"/>
              <a:t>113</a:t>
            </a:fld>
            <a:endParaRPr lang="en-GB" sz="1300">
              <a:solidFill>
                <a:srgbClr val="000000"/>
              </a:solidFill>
            </a:endParaRPr>
          </a:p>
        </p:txBody>
      </p:sp>
      <p:sp>
        <p:nvSpPr>
          <p:cNvPr id="514051" name="Rectangle 2"/>
          <p:cNvSpPr>
            <a:spLocks noGrp="1" noRot="1" noChangeAspect="1" noChangeArrowheads="1" noTextEdit="1"/>
          </p:cNvSpPr>
          <p:nvPr>
            <p:ph type="sldImg"/>
          </p:nvPr>
        </p:nvSpPr>
        <p:spPr>
          <a:xfrm>
            <a:off x="1143000" y="685800"/>
            <a:ext cx="4573588" cy="3430588"/>
          </a:xfrm>
          <a:ln/>
        </p:spPr>
      </p:sp>
      <p:sp>
        <p:nvSpPr>
          <p:cNvPr id="514052"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609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B7C86762-D4FE-453D-9C49-2D42E3EACCB6}" type="slidenum">
              <a:rPr lang="de-DE" sz="1200">
                <a:solidFill>
                  <a:srgbClr val="000000"/>
                </a:solidFill>
              </a:rPr>
              <a:pPr algn="r"/>
              <a:t>114</a:t>
            </a:fld>
            <a:endParaRPr lang="de-DE" sz="1200">
              <a:solidFill>
                <a:srgbClr val="000000"/>
              </a:solidFill>
            </a:endParaRPr>
          </a:p>
        </p:txBody>
      </p:sp>
      <p:sp>
        <p:nvSpPr>
          <p:cNvPr id="516098"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5FEF990E-9818-401A-BC52-7D283E7EF716}" type="slidenum">
              <a:rPr lang="en-GB" sz="1300">
                <a:solidFill>
                  <a:srgbClr val="000000"/>
                </a:solidFill>
              </a:rPr>
              <a:pPr algn="r" defTabSz="947738"/>
              <a:t>114</a:t>
            </a:fld>
            <a:endParaRPr lang="en-GB" sz="1300">
              <a:solidFill>
                <a:srgbClr val="000000"/>
              </a:solidFill>
            </a:endParaRPr>
          </a:p>
        </p:txBody>
      </p:sp>
      <p:sp>
        <p:nvSpPr>
          <p:cNvPr id="516099" name="Rectangle 2"/>
          <p:cNvSpPr>
            <a:spLocks noGrp="1" noRot="1" noChangeAspect="1" noChangeArrowheads="1" noTextEdit="1"/>
          </p:cNvSpPr>
          <p:nvPr>
            <p:ph type="sldImg"/>
          </p:nvPr>
        </p:nvSpPr>
        <p:spPr>
          <a:xfrm>
            <a:off x="1143000" y="685800"/>
            <a:ext cx="4573588" cy="3430588"/>
          </a:xfrm>
          <a:ln/>
        </p:spPr>
      </p:sp>
      <p:sp>
        <p:nvSpPr>
          <p:cNvPr id="516100"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814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995722A8-4EB0-4940-825A-13FB26774F6F}" type="slidenum">
              <a:rPr lang="de-DE" sz="1200">
                <a:solidFill>
                  <a:srgbClr val="000000"/>
                </a:solidFill>
              </a:rPr>
              <a:pPr algn="r"/>
              <a:t>115</a:t>
            </a:fld>
            <a:endParaRPr lang="de-DE" sz="1200">
              <a:solidFill>
                <a:srgbClr val="000000"/>
              </a:solidFill>
            </a:endParaRPr>
          </a:p>
        </p:txBody>
      </p:sp>
      <p:sp>
        <p:nvSpPr>
          <p:cNvPr id="518146"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B40A77E5-08D5-4826-B708-25B8AF9B63B7}" type="slidenum">
              <a:rPr lang="en-GB" sz="1300">
                <a:solidFill>
                  <a:srgbClr val="000000"/>
                </a:solidFill>
              </a:rPr>
              <a:pPr algn="r" defTabSz="947738"/>
              <a:t>115</a:t>
            </a:fld>
            <a:endParaRPr lang="en-GB" sz="1300">
              <a:solidFill>
                <a:srgbClr val="000000"/>
              </a:solidFill>
            </a:endParaRPr>
          </a:p>
        </p:txBody>
      </p:sp>
      <p:sp>
        <p:nvSpPr>
          <p:cNvPr id="518147" name="Rectangle 2"/>
          <p:cNvSpPr>
            <a:spLocks noGrp="1" noRot="1" noChangeAspect="1" noChangeArrowheads="1" noTextEdit="1"/>
          </p:cNvSpPr>
          <p:nvPr>
            <p:ph type="sldImg"/>
          </p:nvPr>
        </p:nvSpPr>
        <p:spPr>
          <a:xfrm>
            <a:off x="1143000" y="685800"/>
            <a:ext cx="4573588" cy="3430588"/>
          </a:xfrm>
          <a:ln/>
        </p:spPr>
      </p:sp>
      <p:sp>
        <p:nvSpPr>
          <p:cNvPr id="518148"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019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5D0365E-1238-4ED7-B691-B08A4C69B010}" type="slidenum">
              <a:rPr lang="de-DE" sz="1200">
                <a:solidFill>
                  <a:srgbClr val="000000"/>
                </a:solidFill>
              </a:rPr>
              <a:pPr algn="r"/>
              <a:t>116</a:t>
            </a:fld>
            <a:endParaRPr lang="de-DE" sz="1200">
              <a:solidFill>
                <a:srgbClr val="000000"/>
              </a:solidFill>
            </a:endParaRPr>
          </a:p>
        </p:txBody>
      </p:sp>
      <p:sp>
        <p:nvSpPr>
          <p:cNvPr id="520194"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42B08DE0-4928-4440-A054-B3F4F0DCD4F1}" type="slidenum">
              <a:rPr lang="en-GB" sz="1300">
                <a:solidFill>
                  <a:srgbClr val="000000"/>
                </a:solidFill>
              </a:rPr>
              <a:pPr algn="r" defTabSz="947738"/>
              <a:t>116</a:t>
            </a:fld>
            <a:endParaRPr lang="en-GB" sz="1300">
              <a:solidFill>
                <a:srgbClr val="000000"/>
              </a:solidFill>
            </a:endParaRPr>
          </a:p>
        </p:txBody>
      </p:sp>
      <p:sp>
        <p:nvSpPr>
          <p:cNvPr id="520195" name="Rectangle 2"/>
          <p:cNvSpPr>
            <a:spLocks noGrp="1" noRot="1" noChangeAspect="1" noChangeArrowheads="1" noTextEdit="1"/>
          </p:cNvSpPr>
          <p:nvPr>
            <p:ph type="sldImg"/>
          </p:nvPr>
        </p:nvSpPr>
        <p:spPr>
          <a:xfrm>
            <a:off x="1143000" y="685800"/>
            <a:ext cx="4573588" cy="3430588"/>
          </a:xfrm>
          <a:ln/>
        </p:spPr>
      </p:sp>
      <p:sp>
        <p:nvSpPr>
          <p:cNvPr id="520196"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4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489C7A59-18B9-485B-AC86-C4DB4FB8EB63}" type="slidenum">
              <a:rPr lang="de-DE" sz="1200">
                <a:solidFill>
                  <a:srgbClr val="000000"/>
                </a:solidFill>
              </a:rPr>
              <a:pPr algn="r"/>
              <a:t>117</a:t>
            </a:fld>
            <a:endParaRPr lang="de-DE" sz="1200">
              <a:solidFill>
                <a:srgbClr val="000000"/>
              </a:solidFill>
            </a:endParaRPr>
          </a:p>
        </p:txBody>
      </p:sp>
      <p:sp>
        <p:nvSpPr>
          <p:cNvPr id="522242"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00C51FDD-8AD5-4DD9-BF9D-D46D214946F1}" type="slidenum">
              <a:rPr lang="en-GB" sz="1300">
                <a:solidFill>
                  <a:srgbClr val="000000"/>
                </a:solidFill>
              </a:rPr>
              <a:pPr algn="r" defTabSz="947738"/>
              <a:t>117</a:t>
            </a:fld>
            <a:endParaRPr lang="en-GB" sz="1300">
              <a:solidFill>
                <a:srgbClr val="000000"/>
              </a:solidFill>
            </a:endParaRPr>
          </a:p>
        </p:txBody>
      </p:sp>
      <p:sp>
        <p:nvSpPr>
          <p:cNvPr id="522243" name="Rectangle 2"/>
          <p:cNvSpPr>
            <a:spLocks noGrp="1" noRot="1" noChangeAspect="1" noChangeArrowheads="1" noTextEdit="1"/>
          </p:cNvSpPr>
          <p:nvPr>
            <p:ph type="sldImg"/>
          </p:nvPr>
        </p:nvSpPr>
        <p:spPr>
          <a:xfrm>
            <a:off x="1143000" y="685800"/>
            <a:ext cx="4573588" cy="3430588"/>
          </a:xfrm>
          <a:ln/>
        </p:spPr>
      </p:sp>
      <p:sp>
        <p:nvSpPr>
          <p:cNvPr id="522244"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4289" name="Rectangle 2"/>
          <p:cNvSpPr>
            <a:spLocks noGrp="1" noRot="1" noChangeAspect="1" noChangeArrowheads="1" noTextEdit="1"/>
          </p:cNvSpPr>
          <p:nvPr>
            <p:ph type="sldImg"/>
          </p:nvPr>
        </p:nvSpPr>
        <p:spPr>
          <a:ln/>
        </p:spPr>
      </p:sp>
      <p:sp>
        <p:nvSpPr>
          <p:cNvPr id="52429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838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7FDA170F-873D-4465-861B-DEB8626AA7B3}" type="slidenum">
              <a:rPr lang="de-DE" sz="1200">
                <a:solidFill>
                  <a:srgbClr val="000000"/>
                </a:solidFill>
              </a:rPr>
              <a:pPr algn="r"/>
              <a:t>119</a:t>
            </a:fld>
            <a:endParaRPr lang="de-DE" sz="1200">
              <a:solidFill>
                <a:srgbClr val="000000"/>
              </a:solidFill>
            </a:endParaRPr>
          </a:p>
        </p:txBody>
      </p:sp>
      <p:sp>
        <p:nvSpPr>
          <p:cNvPr id="528386"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3968CDC2-E2B7-4D1A-B6F5-E7C8CB06C01D}" type="slidenum">
              <a:rPr lang="en-GB" sz="1300">
                <a:solidFill>
                  <a:srgbClr val="000000"/>
                </a:solidFill>
              </a:rPr>
              <a:pPr algn="r" defTabSz="947738"/>
              <a:t>119</a:t>
            </a:fld>
            <a:endParaRPr lang="en-GB" sz="1300">
              <a:solidFill>
                <a:srgbClr val="000000"/>
              </a:solidFill>
            </a:endParaRPr>
          </a:p>
        </p:txBody>
      </p:sp>
      <p:sp>
        <p:nvSpPr>
          <p:cNvPr id="528387" name="Rectangle 2"/>
          <p:cNvSpPr>
            <a:spLocks noGrp="1" noRot="1" noChangeAspect="1" noChangeArrowheads="1" noTextEdit="1"/>
          </p:cNvSpPr>
          <p:nvPr>
            <p:ph type="sldImg"/>
          </p:nvPr>
        </p:nvSpPr>
        <p:spPr>
          <a:xfrm>
            <a:off x="1143000" y="685800"/>
            <a:ext cx="4573588" cy="3430588"/>
          </a:xfrm>
          <a:ln/>
        </p:spPr>
      </p:sp>
      <p:sp>
        <p:nvSpPr>
          <p:cNvPr id="528388"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4289" name="Rectangle 2"/>
          <p:cNvSpPr>
            <a:spLocks noGrp="1" noRot="1" noChangeAspect="1" noChangeArrowheads="1" noTextEdit="1"/>
          </p:cNvSpPr>
          <p:nvPr>
            <p:ph type="sldImg"/>
          </p:nvPr>
        </p:nvSpPr>
        <p:spPr>
          <a:ln/>
        </p:spPr>
      </p:sp>
      <p:sp>
        <p:nvSpPr>
          <p:cNvPr id="52429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964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66779075-62DA-423D-8D20-2EE46B8D4BB6}" type="slidenum">
              <a:rPr lang="de-DE" sz="1200">
                <a:solidFill>
                  <a:srgbClr val="000000"/>
                </a:solidFill>
              </a:rPr>
              <a:pPr algn="r"/>
              <a:t>121</a:t>
            </a:fld>
            <a:endParaRPr lang="de-DE" sz="1200">
              <a:solidFill>
                <a:srgbClr val="000000"/>
              </a:solidFill>
            </a:endParaRPr>
          </a:p>
        </p:txBody>
      </p:sp>
      <p:sp>
        <p:nvSpPr>
          <p:cNvPr id="539650"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D9815287-4375-4E3A-866B-F4164BA99C9A}" type="slidenum">
              <a:rPr lang="en-GB" sz="1300">
                <a:solidFill>
                  <a:srgbClr val="000000"/>
                </a:solidFill>
              </a:rPr>
              <a:pPr algn="r" defTabSz="947738"/>
              <a:t>121</a:t>
            </a:fld>
            <a:endParaRPr lang="en-GB" sz="1300">
              <a:solidFill>
                <a:srgbClr val="000000"/>
              </a:solidFill>
            </a:endParaRPr>
          </a:p>
        </p:txBody>
      </p:sp>
      <p:sp>
        <p:nvSpPr>
          <p:cNvPr id="539651" name="Rectangle 2"/>
          <p:cNvSpPr>
            <a:spLocks noGrp="1" noRot="1" noChangeAspect="1" noChangeArrowheads="1" noTextEdit="1"/>
          </p:cNvSpPr>
          <p:nvPr>
            <p:ph type="sldImg"/>
          </p:nvPr>
        </p:nvSpPr>
        <p:spPr>
          <a:xfrm>
            <a:off x="1143000" y="685800"/>
            <a:ext cx="4573588" cy="3430588"/>
          </a:xfrm>
          <a:ln/>
        </p:spPr>
      </p:sp>
      <p:sp>
        <p:nvSpPr>
          <p:cNvPr id="539652"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1 Slayt Görüntüsü Yer Tutucusu"/>
          <p:cNvSpPr>
            <a:spLocks noGrp="1" noRot="1" noChangeAspect="1" noTextEdit="1"/>
          </p:cNvSpPr>
          <p:nvPr>
            <p:ph type="sldImg"/>
          </p:nvPr>
        </p:nvSpPr>
        <p:spPr bwMode="auto">
          <a:noFill/>
          <a:ln>
            <a:solidFill>
              <a:srgbClr val="000000"/>
            </a:solidFill>
            <a:miter lim="800000"/>
            <a:headEnd/>
            <a:tailEnd/>
          </a:ln>
        </p:spPr>
      </p:sp>
      <p:sp>
        <p:nvSpPr>
          <p:cNvPr id="69635" name="2 Not Yer Tutucusu"/>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tr-TR" smtClean="0"/>
          </a:p>
        </p:txBody>
      </p:sp>
      <p:sp>
        <p:nvSpPr>
          <p:cNvPr id="69636" name="3 Slayt Numarası Yer Tutucusu"/>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0E17A3E-ACAD-40D7-8ABA-DAB09BF6C8CA}" type="slidenum">
              <a:rPr lang="tr-TR"/>
              <a:pPr fontAlgn="base">
                <a:spcBef>
                  <a:spcPct val="0"/>
                </a:spcBef>
                <a:spcAft>
                  <a:spcPct val="0"/>
                </a:spcAft>
              </a:pPr>
              <a:t>41</a:t>
            </a:fld>
            <a:endParaRPr lang="tr-T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555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132A66CA-5CBF-45EE-B405-3A3C73E8BF8E}" type="slidenum">
              <a:rPr lang="de-DE" sz="1200">
                <a:solidFill>
                  <a:srgbClr val="000000"/>
                </a:solidFill>
              </a:rPr>
              <a:pPr algn="r"/>
              <a:t>122</a:t>
            </a:fld>
            <a:endParaRPr lang="de-DE" sz="1200">
              <a:solidFill>
                <a:srgbClr val="000000"/>
              </a:solidFill>
            </a:endParaRPr>
          </a:p>
        </p:txBody>
      </p:sp>
      <p:sp>
        <p:nvSpPr>
          <p:cNvPr id="535554"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70CADE81-599F-437C-9C9A-6CEE3C352C59}" type="slidenum">
              <a:rPr lang="en-GB" sz="1300">
                <a:solidFill>
                  <a:srgbClr val="000000"/>
                </a:solidFill>
              </a:rPr>
              <a:pPr algn="r" defTabSz="947738"/>
              <a:t>122</a:t>
            </a:fld>
            <a:endParaRPr lang="en-GB" sz="1300">
              <a:solidFill>
                <a:srgbClr val="000000"/>
              </a:solidFill>
            </a:endParaRPr>
          </a:p>
        </p:txBody>
      </p:sp>
      <p:sp>
        <p:nvSpPr>
          <p:cNvPr id="535555" name="Rectangle 2"/>
          <p:cNvSpPr>
            <a:spLocks noGrp="1" noRot="1" noChangeAspect="1" noChangeArrowheads="1" noTextEdit="1"/>
          </p:cNvSpPr>
          <p:nvPr>
            <p:ph type="sldImg"/>
          </p:nvPr>
        </p:nvSpPr>
        <p:spPr>
          <a:xfrm>
            <a:off x="1143000" y="685800"/>
            <a:ext cx="4573588" cy="3430588"/>
          </a:xfrm>
          <a:ln/>
        </p:spPr>
      </p:sp>
      <p:sp>
        <p:nvSpPr>
          <p:cNvPr id="535556"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964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66779075-62DA-423D-8D20-2EE46B8D4BB6}" type="slidenum">
              <a:rPr lang="de-DE" sz="1200">
                <a:solidFill>
                  <a:srgbClr val="000000"/>
                </a:solidFill>
              </a:rPr>
              <a:pPr algn="r"/>
              <a:t>123</a:t>
            </a:fld>
            <a:endParaRPr lang="de-DE" sz="1200">
              <a:solidFill>
                <a:srgbClr val="000000"/>
              </a:solidFill>
            </a:endParaRPr>
          </a:p>
        </p:txBody>
      </p:sp>
      <p:sp>
        <p:nvSpPr>
          <p:cNvPr id="539650"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D9815287-4375-4E3A-866B-F4164BA99C9A}" type="slidenum">
              <a:rPr lang="en-GB" sz="1300">
                <a:solidFill>
                  <a:srgbClr val="000000"/>
                </a:solidFill>
              </a:rPr>
              <a:pPr algn="r" defTabSz="947738"/>
              <a:t>123</a:t>
            </a:fld>
            <a:endParaRPr lang="en-GB" sz="1300">
              <a:solidFill>
                <a:srgbClr val="000000"/>
              </a:solidFill>
            </a:endParaRPr>
          </a:p>
        </p:txBody>
      </p:sp>
      <p:sp>
        <p:nvSpPr>
          <p:cNvPr id="539651" name="Rectangle 2"/>
          <p:cNvSpPr>
            <a:spLocks noGrp="1" noRot="1" noChangeAspect="1" noChangeArrowheads="1" noTextEdit="1"/>
          </p:cNvSpPr>
          <p:nvPr>
            <p:ph type="sldImg"/>
          </p:nvPr>
        </p:nvSpPr>
        <p:spPr>
          <a:xfrm>
            <a:off x="1143000" y="685800"/>
            <a:ext cx="4573588" cy="3430588"/>
          </a:xfrm>
          <a:ln/>
        </p:spPr>
      </p:sp>
      <p:sp>
        <p:nvSpPr>
          <p:cNvPr id="539652"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81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4A0E41EF-1F41-456D-8D50-A758A26CC428}" type="slidenum">
              <a:rPr lang="de-DE" sz="1200">
                <a:solidFill>
                  <a:srgbClr val="000000"/>
                </a:solidFill>
              </a:rPr>
              <a:pPr algn="r"/>
              <a:t>124</a:t>
            </a:fld>
            <a:endParaRPr lang="de-DE" sz="1200">
              <a:solidFill>
                <a:srgbClr val="000000"/>
              </a:solidFill>
            </a:endParaRPr>
          </a:p>
        </p:txBody>
      </p:sp>
      <p:sp>
        <p:nvSpPr>
          <p:cNvPr id="546818"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88FB2538-DA92-44C7-9BC9-D4F28DAA171D}" type="slidenum">
              <a:rPr lang="en-GB" sz="1300">
                <a:solidFill>
                  <a:srgbClr val="000000"/>
                </a:solidFill>
              </a:rPr>
              <a:pPr algn="r" defTabSz="947738"/>
              <a:t>124</a:t>
            </a:fld>
            <a:endParaRPr lang="en-GB" sz="1300">
              <a:solidFill>
                <a:srgbClr val="000000"/>
              </a:solidFill>
            </a:endParaRPr>
          </a:p>
        </p:txBody>
      </p:sp>
      <p:sp>
        <p:nvSpPr>
          <p:cNvPr id="546819" name="Rectangle 2"/>
          <p:cNvSpPr>
            <a:spLocks noGrp="1" noRot="1" noChangeAspect="1" noChangeArrowheads="1" noTextEdit="1"/>
          </p:cNvSpPr>
          <p:nvPr>
            <p:ph type="sldImg"/>
          </p:nvPr>
        </p:nvSpPr>
        <p:spPr>
          <a:xfrm>
            <a:off x="1143000" y="685800"/>
            <a:ext cx="4573588" cy="3430588"/>
          </a:xfrm>
          <a:ln/>
        </p:spPr>
      </p:sp>
      <p:sp>
        <p:nvSpPr>
          <p:cNvPr id="546820"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964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66779075-62DA-423D-8D20-2EE46B8D4BB6}" type="slidenum">
              <a:rPr lang="de-DE" sz="1200">
                <a:solidFill>
                  <a:srgbClr val="000000"/>
                </a:solidFill>
              </a:rPr>
              <a:pPr algn="r"/>
              <a:t>135</a:t>
            </a:fld>
            <a:endParaRPr lang="de-DE" sz="1200">
              <a:solidFill>
                <a:srgbClr val="000000"/>
              </a:solidFill>
            </a:endParaRPr>
          </a:p>
        </p:txBody>
      </p:sp>
      <p:sp>
        <p:nvSpPr>
          <p:cNvPr id="539650"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D9815287-4375-4E3A-866B-F4164BA99C9A}" type="slidenum">
              <a:rPr lang="en-GB" sz="1300">
                <a:solidFill>
                  <a:srgbClr val="000000"/>
                </a:solidFill>
              </a:rPr>
              <a:pPr algn="r" defTabSz="947738"/>
              <a:t>135</a:t>
            </a:fld>
            <a:endParaRPr lang="en-GB" sz="1300">
              <a:solidFill>
                <a:srgbClr val="000000"/>
              </a:solidFill>
            </a:endParaRPr>
          </a:p>
        </p:txBody>
      </p:sp>
      <p:sp>
        <p:nvSpPr>
          <p:cNvPr id="539651" name="Rectangle 2"/>
          <p:cNvSpPr>
            <a:spLocks noGrp="1" noRot="1" noChangeAspect="1" noChangeArrowheads="1" noTextEdit="1"/>
          </p:cNvSpPr>
          <p:nvPr>
            <p:ph type="sldImg"/>
          </p:nvPr>
        </p:nvSpPr>
        <p:spPr>
          <a:xfrm>
            <a:off x="1143000" y="685800"/>
            <a:ext cx="4573588" cy="3430588"/>
          </a:xfrm>
          <a:ln/>
        </p:spPr>
      </p:sp>
      <p:sp>
        <p:nvSpPr>
          <p:cNvPr id="539652"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1 Slayt Görüntüsü Yer Tutucusu"/>
          <p:cNvSpPr>
            <a:spLocks noGrp="1" noRot="1" noChangeAspect="1" noTextEdit="1"/>
          </p:cNvSpPr>
          <p:nvPr>
            <p:ph type="sldImg"/>
          </p:nvPr>
        </p:nvSpPr>
        <p:spPr bwMode="auto">
          <a:noFill/>
          <a:ln>
            <a:solidFill>
              <a:srgbClr val="000000"/>
            </a:solidFill>
            <a:miter lim="800000"/>
            <a:headEnd/>
            <a:tailEnd/>
          </a:ln>
        </p:spPr>
      </p:sp>
      <p:sp>
        <p:nvSpPr>
          <p:cNvPr id="70659" name="2 Not Yer Tutucusu"/>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tr-TR" smtClean="0"/>
          </a:p>
        </p:txBody>
      </p:sp>
      <p:sp>
        <p:nvSpPr>
          <p:cNvPr id="70660" name="3 Slayt Numarası Yer Tutucusu"/>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D6ABF3B-5A29-40F7-8EBD-2969C23B30CB}" type="slidenum">
              <a:rPr lang="tr-TR"/>
              <a:pPr fontAlgn="base">
                <a:spcBef>
                  <a:spcPct val="0"/>
                </a:spcBef>
                <a:spcAft>
                  <a:spcPct val="0"/>
                </a:spcAft>
              </a:pPr>
              <a:t>46</a:t>
            </a:fld>
            <a:endParaRPr lang="tr-T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64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F65B222F-6A49-49BC-99BB-685FCC1B0FA6}" type="slidenum">
              <a:rPr lang="de-DE" sz="1200">
                <a:solidFill>
                  <a:srgbClr val="000000"/>
                </a:solidFill>
              </a:rPr>
              <a:pPr algn="r"/>
              <a:t>60</a:t>
            </a:fld>
            <a:endParaRPr lang="de-DE" sz="1200">
              <a:solidFill>
                <a:srgbClr val="000000"/>
              </a:solidFill>
            </a:endParaRPr>
          </a:p>
        </p:txBody>
      </p:sp>
      <p:sp>
        <p:nvSpPr>
          <p:cNvPr id="411650" name="Text Box 3"/>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77573FAB-7044-4032-8BA7-C84740013279}" type="slidenum">
              <a:rPr lang="en-GB" sz="1300">
                <a:solidFill>
                  <a:srgbClr val="000000"/>
                </a:solidFill>
              </a:rPr>
              <a:pPr algn="r" defTabSz="947738"/>
              <a:t>60</a:t>
            </a:fld>
            <a:endParaRPr lang="en-GB" sz="1300">
              <a:solidFill>
                <a:srgbClr val="000000"/>
              </a:solidFill>
            </a:endParaRPr>
          </a:p>
        </p:txBody>
      </p:sp>
      <p:sp>
        <p:nvSpPr>
          <p:cNvPr id="411651" name="Rectangle 2"/>
          <p:cNvSpPr>
            <a:spLocks noGrp="1" noRot="1" noChangeAspect="1" noChangeArrowheads="1" noTextEdit="1"/>
          </p:cNvSpPr>
          <p:nvPr>
            <p:ph type="sldImg"/>
          </p:nvPr>
        </p:nvSpPr>
        <p:spPr>
          <a:xfrm>
            <a:off x="1143000" y="685800"/>
            <a:ext cx="4573588" cy="3430588"/>
          </a:xfrm>
          <a:ln/>
        </p:spPr>
      </p:sp>
      <p:sp>
        <p:nvSpPr>
          <p:cNvPr id="411652" name="Rectangle 3"/>
          <p:cNvSpPr>
            <a:spLocks noGrp="1" noChangeArrowheads="1"/>
          </p:cNvSpPr>
          <p:nvPr>
            <p:ph type="body" idx="1"/>
          </p:nvPr>
        </p:nvSpPr>
        <p:spPr>
          <a:xfrm>
            <a:off x="914400" y="4343400"/>
            <a:ext cx="5029200" cy="4114800"/>
          </a:xfrm>
          <a:noFill/>
          <a:ln/>
        </p:spPr>
        <p:txBody>
          <a:bodyPr lIns="94824" tIns="47416" rIns="94824" bIns="47416"/>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lvl1pPr>
              <a:defRPr/>
            </a:lvl1pPr>
          </a:lstStyle>
          <a:p>
            <a:pPr>
              <a:defRPr/>
            </a:pPr>
            <a:fld id="{742E21CF-9F2E-478A-9CD2-77A2F483EB33}" type="datetimeFigureOut">
              <a:rPr lang="tr-TR"/>
              <a:pPr>
                <a:defRPr/>
              </a:pPr>
              <a:t>19.02.2018</a:t>
            </a:fld>
            <a:endParaRPr lang="tr-TR"/>
          </a:p>
        </p:txBody>
      </p:sp>
      <p:sp>
        <p:nvSpPr>
          <p:cNvPr id="5" name="4 Altbilgi Yer Tutucusu"/>
          <p:cNvSpPr>
            <a:spLocks noGrp="1"/>
          </p:cNvSpPr>
          <p:nvPr>
            <p:ph type="ftr" sz="quarter" idx="11"/>
          </p:nvPr>
        </p:nvSpPr>
        <p:spPr/>
        <p:txBody>
          <a:bodyPr/>
          <a:lstStyle>
            <a:lvl1pPr>
              <a:defRPr/>
            </a:lvl1pPr>
          </a:lstStyle>
          <a:p>
            <a:pPr>
              <a:defRPr/>
            </a:pPr>
            <a:endParaRPr lang="tr-TR"/>
          </a:p>
        </p:txBody>
      </p:sp>
      <p:sp>
        <p:nvSpPr>
          <p:cNvPr id="6" name="5 Slayt Numarası Yer Tutucusu"/>
          <p:cNvSpPr>
            <a:spLocks noGrp="1"/>
          </p:cNvSpPr>
          <p:nvPr>
            <p:ph type="sldNum" sz="quarter" idx="12"/>
          </p:nvPr>
        </p:nvSpPr>
        <p:spPr/>
        <p:txBody>
          <a:bodyPr/>
          <a:lstStyle>
            <a:lvl1pPr>
              <a:defRPr/>
            </a:lvl1pPr>
          </a:lstStyle>
          <a:p>
            <a:pPr>
              <a:defRPr/>
            </a:pPr>
            <a:fld id="{8BB8D451-60A4-4FB7-BB4E-F6F5F0D15020}" type="slidenum">
              <a:rPr lang="tr-TR"/>
              <a:pPr>
                <a:defRPr/>
              </a:pPr>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lvl1pPr>
              <a:defRPr/>
            </a:lvl1pPr>
          </a:lstStyle>
          <a:p>
            <a:pPr>
              <a:defRPr/>
            </a:pPr>
            <a:fld id="{ACB443B2-8EC1-478F-A1BF-73624EB0E614}" type="datetimeFigureOut">
              <a:rPr lang="tr-TR"/>
              <a:pPr>
                <a:defRPr/>
              </a:pPr>
              <a:t>19.02.2018</a:t>
            </a:fld>
            <a:endParaRPr lang="tr-TR"/>
          </a:p>
        </p:txBody>
      </p:sp>
      <p:sp>
        <p:nvSpPr>
          <p:cNvPr id="5" name="4 Altbilgi Yer Tutucusu"/>
          <p:cNvSpPr>
            <a:spLocks noGrp="1"/>
          </p:cNvSpPr>
          <p:nvPr>
            <p:ph type="ftr" sz="quarter" idx="11"/>
          </p:nvPr>
        </p:nvSpPr>
        <p:spPr/>
        <p:txBody>
          <a:bodyPr/>
          <a:lstStyle>
            <a:lvl1pPr>
              <a:defRPr/>
            </a:lvl1pPr>
          </a:lstStyle>
          <a:p>
            <a:pPr>
              <a:defRPr/>
            </a:pPr>
            <a:endParaRPr lang="tr-TR"/>
          </a:p>
        </p:txBody>
      </p:sp>
      <p:sp>
        <p:nvSpPr>
          <p:cNvPr id="6" name="5 Slayt Numarası Yer Tutucusu"/>
          <p:cNvSpPr>
            <a:spLocks noGrp="1"/>
          </p:cNvSpPr>
          <p:nvPr>
            <p:ph type="sldNum" sz="quarter" idx="12"/>
          </p:nvPr>
        </p:nvSpPr>
        <p:spPr/>
        <p:txBody>
          <a:bodyPr/>
          <a:lstStyle>
            <a:lvl1pPr>
              <a:defRPr/>
            </a:lvl1pPr>
          </a:lstStyle>
          <a:p>
            <a:pPr>
              <a:defRPr/>
            </a:pPr>
            <a:fld id="{D3DD39B7-3588-4BC4-86D6-6A6889E4A49C}" type="slidenum">
              <a:rPr lang="tr-TR"/>
              <a:pPr>
                <a:defRPr/>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lvl1pPr>
              <a:defRPr/>
            </a:lvl1pPr>
          </a:lstStyle>
          <a:p>
            <a:pPr>
              <a:defRPr/>
            </a:pPr>
            <a:fld id="{A6B41B42-E4A6-4DF9-AC6A-D080A23B9D93}" type="datetimeFigureOut">
              <a:rPr lang="tr-TR"/>
              <a:pPr>
                <a:defRPr/>
              </a:pPr>
              <a:t>19.02.2018</a:t>
            </a:fld>
            <a:endParaRPr lang="tr-TR"/>
          </a:p>
        </p:txBody>
      </p:sp>
      <p:sp>
        <p:nvSpPr>
          <p:cNvPr id="5" name="4 Altbilgi Yer Tutucusu"/>
          <p:cNvSpPr>
            <a:spLocks noGrp="1"/>
          </p:cNvSpPr>
          <p:nvPr>
            <p:ph type="ftr" sz="quarter" idx="11"/>
          </p:nvPr>
        </p:nvSpPr>
        <p:spPr/>
        <p:txBody>
          <a:bodyPr/>
          <a:lstStyle>
            <a:lvl1pPr>
              <a:defRPr/>
            </a:lvl1pPr>
          </a:lstStyle>
          <a:p>
            <a:pPr>
              <a:defRPr/>
            </a:pPr>
            <a:endParaRPr lang="tr-TR"/>
          </a:p>
        </p:txBody>
      </p:sp>
      <p:sp>
        <p:nvSpPr>
          <p:cNvPr id="6" name="5 Slayt Numarası Yer Tutucusu"/>
          <p:cNvSpPr>
            <a:spLocks noGrp="1"/>
          </p:cNvSpPr>
          <p:nvPr>
            <p:ph type="sldNum" sz="quarter" idx="12"/>
          </p:nvPr>
        </p:nvSpPr>
        <p:spPr/>
        <p:txBody>
          <a:bodyPr/>
          <a:lstStyle>
            <a:lvl1pPr>
              <a:defRPr/>
            </a:lvl1pPr>
          </a:lstStyle>
          <a:p>
            <a:pPr>
              <a:defRPr/>
            </a:pPr>
            <a:fld id="{6F48FED7-B206-483C-B4AB-55EE7CC70A54}" type="slidenum">
              <a:rPr lang="tr-TR"/>
              <a:pPr>
                <a:defRPr/>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lvl1pPr>
              <a:defRPr/>
            </a:lvl1pPr>
          </a:lstStyle>
          <a:p>
            <a:pPr>
              <a:defRPr/>
            </a:pPr>
            <a:fld id="{60DE08FF-9FBC-445C-B9D0-0762C7E5D524}" type="datetimeFigureOut">
              <a:rPr lang="tr-TR"/>
              <a:pPr>
                <a:defRPr/>
              </a:pPr>
              <a:t>19.02.2018</a:t>
            </a:fld>
            <a:endParaRPr lang="tr-TR"/>
          </a:p>
        </p:txBody>
      </p:sp>
      <p:sp>
        <p:nvSpPr>
          <p:cNvPr id="5" name="4 Altbilgi Yer Tutucusu"/>
          <p:cNvSpPr>
            <a:spLocks noGrp="1"/>
          </p:cNvSpPr>
          <p:nvPr>
            <p:ph type="ftr" sz="quarter" idx="11"/>
          </p:nvPr>
        </p:nvSpPr>
        <p:spPr/>
        <p:txBody>
          <a:bodyPr/>
          <a:lstStyle>
            <a:lvl1pPr>
              <a:defRPr/>
            </a:lvl1pPr>
          </a:lstStyle>
          <a:p>
            <a:pPr>
              <a:defRPr/>
            </a:pPr>
            <a:endParaRPr lang="tr-TR"/>
          </a:p>
        </p:txBody>
      </p:sp>
      <p:sp>
        <p:nvSpPr>
          <p:cNvPr id="6" name="5 Slayt Numarası Yer Tutucusu"/>
          <p:cNvSpPr>
            <a:spLocks noGrp="1"/>
          </p:cNvSpPr>
          <p:nvPr>
            <p:ph type="sldNum" sz="quarter" idx="12"/>
          </p:nvPr>
        </p:nvSpPr>
        <p:spPr/>
        <p:txBody>
          <a:bodyPr/>
          <a:lstStyle>
            <a:lvl1pPr>
              <a:defRPr/>
            </a:lvl1pPr>
          </a:lstStyle>
          <a:p>
            <a:pPr>
              <a:defRPr/>
            </a:pPr>
            <a:fld id="{00C50871-73A7-4777-9EB8-46BBAC13A1D6}" type="slidenum">
              <a:rPr lang="tr-TR"/>
              <a:pPr>
                <a:defRPr/>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lvl1pPr>
              <a:defRPr/>
            </a:lvl1pPr>
          </a:lstStyle>
          <a:p>
            <a:pPr>
              <a:defRPr/>
            </a:pPr>
            <a:fld id="{89AFDB69-A994-4A4C-8827-9667E518BDAE}" type="datetimeFigureOut">
              <a:rPr lang="tr-TR"/>
              <a:pPr>
                <a:defRPr/>
              </a:pPr>
              <a:t>19.02.2018</a:t>
            </a:fld>
            <a:endParaRPr lang="tr-TR"/>
          </a:p>
        </p:txBody>
      </p:sp>
      <p:sp>
        <p:nvSpPr>
          <p:cNvPr id="5" name="4 Altbilgi Yer Tutucusu"/>
          <p:cNvSpPr>
            <a:spLocks noGrp="1"/>
          </p:cNvSpPr>
          <p:nvPr>
            <p:ph type="ftr" sz="quarter" idx="11"/>
          </p:nvPr>
        </p:nvSpPr>
        <p:spPr/>
        <p:txBody>
          <a:bodyPr/>
          <a:lstStyle>
            <a:lvl1pPr>
              <a:defRPr/>
            </a:lvl1pPr>
          </a:lstStyle>
          <a:p>
            <a:pPr>
              <a:defRPr/>
            </a:pPr>
            <a:endParaRPr lang="tr-TR"/>
          </a:p>
        </p:txBody>
      </p:sp>
      <p:sp>
        <p:nvSpPr>
          <p:cNvPr id="6" name="5 Slayt Numarası Yer Tutucusu"/>
          <p:cNvSpPr>
            <a:spLocks noGrp="1"/>
          </p:cNvSpPr>
          <p:nvPr>
            <p:ph type="sldNum" sz="quarter" idx="12"/>
          </p:nvPr>
        </p:nvSpPr>
        <p:spPr/>
        <p:txBody>
          <a:bodyPr/>
          <a:lstStyle>
            <a:lvl1pPr>
              <a:defRPr/>
            </a:lvl1pPr>
          </a:lstStyle>
          <a:p>
            <a:pPr>
              <a:defRPr/>
            </a:pPr>
            <a:fld id="{F7AD73D8-1CC7-4A25-8DE1-7E80FAD86C7D}" type="slidenum">
              <a:rPr lang="tr-TR"/>
              <a:pPr>
                <a:defRPr/>
              </a:pPr>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3 Veri Yer Tutucusu"/>
          <p:cNvSpPr>
            <a:spLocks noGrp="1"/>
          </p:cNvSpPr>
          <p:nvPr>
            <p:ph type="dt" sz="half" idx="10"/>
          </p:nvPr>
        </p:nvSpPr>
        <p:spPr/>
        <p:txBody>
          <a:bodyPr/>
          <a:lstStyle>
            <a:lvl1pPr>
              <a:defRPr/>
            </a:lvl1pPr>
          </a:lstStyle>
          <a:p>
            <a:pPr>
              <a:defRPr/>
            </a:pPr>
            <a:fld id="{33780599-C997-4B41-992A-788F9B4BB7E8}" type="datetimeFigureOut">
              <a:rPr lang="tr-TR"/>
              <a:pPr>
                <a:defRPr/>
              </a:pPr>
              <a:t>19.02.2018</a:t>
            </a:fld>
            <a:endParaRPr lang="tr-TR"/>
          </a:p>
        </p:txBody>
      </p:sp>
      <p:sp>
        <p:nvSpPr>
          <p:cNvPr id="6" name="4 Altbilgi Yer Tutucusu"/>
          <p:cNvSpPr>
            <a:spLocks noGrp="1"/>
          </p:cNvSpPr>
          <p:nvPr>
            <p:ph type="ftr" sz="quarter" idx="11"/>
          </p:nvPr>
        </p:nvSpPr>
        <p:spPr/>
        <p:txBody>
          <a:bodyPr/>
          <a:lstStyle>
            <a:lvl1pPr>
              <a:defRPr/>
            </a:lvl1pPr>
          </a:lstStyle>
          <a:p>
            <a:pPr>
              <a:defRPr/>
            </a:pPr>
            <a:endParaRPr lang="tr-TR"/>
          </a:p>
        </p:txBody>
      </p:sp>
      <p:sp>
        <p:nvSpPr>
          <p:cNvPr id="7" name="5 Slayt Numarası Yer Tutucusu"/>
          <p:cNvSpPr>
            <a:spLocks noGrp="1"/>
          </p:cNvSpPr>
          <p:nvPr>
            <p:ph type="sldNum" sz="quarter" idx="12"/>
          </p:nvPr>
        </p:nvSpPr>
        <p:spPr/>
        <p:txBody>
          <a:bodyPr/>
          <a:lstStyle>
            <a:lvl1pPr>
              <a:defRPr/>
            </a:lvl1pPr>
          </a:lstStyle>
          <a:p>
            <a:pPr>
              <a:defRPr/>
            </a:pPr>
            <a:fld id="{F4C8BD2E-FC47-475C-A5F6-B7E63168627B}" type="slidenum">
              <a:rPr lang="tr-TR"/>
              <a:pPr>
                <a:defRPr/>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3 Veri Yer Tutucusu"/>
          <p:cNvSpPr>
            <a:spLocks noGrp="1"/>
          </p:cNvSpPr>
          <p:nvPr>
            <p:ph type="dt" sz="half" idx="10"/>
          </p:nvPr>
        </p:nvSpPr>
        <p:spPr/>
        <p:txBody>
          <a:bodyPr/>
          <a:lstStyle>
            <a:lvl1pPr>
              <a:defRPr/>
            </a:lvl1pPr>
          </a:lstStyle>
          <a:p>
            <a:pPr>
              <a:defRPr/>
            </a:pPr>
            <a:fld id="{A6E51E3E-D32C-469E-B419-5BC45B453D5E}" type="datetimeFigureOut">
              <a:rPr lang="tr-TR"/>
              <a:pPr>
                <a:defRPr/>
              </a:pPr>
              <a:t>19.02.2018</a:t>
            </a:fld>
            <a:endParaRPr lang="tr-TR"/>
          </a:p>
        </p:txBody>
      </p:sp>
      <p:sp>
        <p:nvSpPr>
          <p:cNvPr id="8" name="4 Altbilgi Yer Tutucusu"/>
          <p:cNvSpPr>
            <a:spLocks noGrp="1"/>
          </p:cNvSpPr>
          <p:nvPr>
            <p:ph type="ftr" sz="quarter" idx="11"/>
          </p:nvPr>
        </p:nvSpPr>
        <p:spPr/>
        <p:txBody>
          <a:bodyPr/>
          <a:lstStyle>
            <a:lvl1pPr>
              <a:defRPr/>
            </a:lvl1pPr>
          </a:lstStyle>
          <a:p>
            <a:pPr>
              <a:defRPr/>
            </a:pPr>
            <a:endParaRPr lang="tr-TR"/>
          </a:p>
        </p:txBody>
      </p:sp>
      <p:sp>
        <p:nvSpPr>
          <p:cNvPr id="9" name="5 Slayt Numarası Yer Tutucusu"/>
          <p:cNvSpPr>
            <a:spLocks noGrp="1"/>
          </p:cNvSpPr>
          <p:nvPr>
            <p:ph type="sldNum" sz="quarter" idx="12"/>
          </p:nvPr>
        </p:nvSpPr>
        <p:spPr/>
        <p:txBody>
          <a:bodyPr/>
          <a:lstStyle>
            <a:lvl1pPr>
              <a:defRPr/>
            </a:lvl1pPr>
          </a:lstStyle>
          <a:p>
            <a:pPr>
              <a:defRPr/>
            </a:pPr>
            <a:fld id="{3C0ED51E-7BCF-4AB5-A82E-6C1A5D5DF0FD}" type="slidenum">
              <a:rPr lang="tr-TR"/>
              <a:pPr>
                <a:defRPr/>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3 Veri Yer Tutucusu"/>
          <p:cNvSpPr>
            <a:spLocks noGrp="1"/>
          </p:cNvSpPr>
          <p:nvPr>
            <p:ph type="dt" sz="half" idx="10"/>
          </p:nvPr>
        </p:nvSpPr>
        <p:spPr/>
        <p:txBody>
          <a:bodyPr/>
          <a:lstStyle>
            <a:lvl1pPr>
              <a:defRPr/>
            </a:lvl1pPr>
          </a:lstStyle>
          <a:p>
            <a:pPr>
              <a:defRPr/>
            </a:pPr>
            <a:fld id="{170D56A1-B807-4DD2-99EA-D5D414F02ED9}" type="datetimeFigureOut">
              <a:rPr lang="tr-TR"/>
              <a:pPr>
                <a:defRPr/>
              </a:pPr>
              <a:t>19.02.2018</a:t>
            </a:fld>
            <a:endParaRPr lang="tr-TR"/>
          </a:p>
        </p:txBody>
      </p:sp>
      <p:sp>
        <p:nvSpPr>
          <p:cNvPr id="4" name="4 Altbilgi Yer Tutucusu"/>
          <p:cNvSpPr>
            <a:spLocks noGrp="1"/>
          </p:cNvSpPr>
          <p:nvPr>
            <p:ph type="ftr" sz="quarter" idx="11"/>
          </p:nvPr>
        </p:nvSpPr>
        <p:spPr/>
        <p:txBody>
          <a:bodyPr/>
          <a:lstStyle>
            <a:lvl1pPr>
              <a:defRPr/>
            </a:lvl1pPr>
          </a:lstStyle>
          <a:p>
            <a:pPr>
              <a:defRPr/>
            </a:pPr>
            <a:endParaRPr lang="tr-TR"/>
          </a:p>
        </p:txBody>
      </p:sp>
      <p:sp>
        <p:nvSpPr>
          <p:cNvPr id="5" name="5 Slayt Numarası Yer Tutucusu"/>
          <p:cNvSpPr>
            <a:spLocks noGrp="1"/>
          </p:cNvSpPr>
          <p:nvPr>
            <p:ph type="sldNum" sz="quarter" idx="12"/>
          </p:nvPr>
        </p:nvSpPr>
        <p:spPr/>
        <p:txBody>
          <a:bodyPr/>
          <a:lstStyle>
            <a:lvl1pPr>
              <a:defRPr/>
            </a:lvl1pPr>
          </a:lstStyle>
          <a:p>
            <a:pPr>
              <a:defRPr/>
            </a:pPr>
            <a:fld id="{BBC324D0-5E50-4AAC-8B6E-283817FF2BB5}" type="slidenum">
              <a:rPr lang="tr-TR"/>
              <a:pPr>
                <a:defRPr/>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3 Veri Yer Tutucusu"/>
          <p:cNvSpPr>
            <a:spLocks noGrp="1"/>
          </p:cNvSpPr>
          <p:nvPr>
            <p:ph type="dt" sz="half" idx="10"/>
          </p:nvPr>
        </p:nvSpPr>
        <p:spPr/>
        <p:txBody>
          <a:bodyPr/>
          <a:lstStyle>
            <a:lvl1pPr>
              <a:defRPr/>
            </a:lvl1pPr>
          </a:lstStyle>
          <a:p>
            <a:pPr>
              <a:defRPr/>
            </a:pPr>
            <a:fld id="{9B5AC3B5-4BB3-4FC7-A850-A2AACDD2A7BF}" type="datetimeFigureOut">
              <a:rPr lang="tr-TR"/>
              <a:pPr>
                <a:defRPr/>
              </a:pPr>
              <a:t>19.02.2018</a:t>
            </a:fld>
            <a:endParaRPr lang="tr-TR"/>
          </a:p>
        </p:txBody>
      </p:sp>
      <p:sp>
        <p:nvSpPr>
          <p:cNvPr id="3" name="4 Altbilgi Yer Tutucusu"/>
          <p:cNvSpPr>
            <a:spLocks noGrp="1"/>
          </p:cNvSpPr>
          <p:nvPr>
            <p:ph type="ftr" sz="quarter" idx="11"/>
          </p:nvPr>
        </p:nvSpPr>
        <p:spPr/>
        <p:txBody>
          <a:bodyPr/>
          <a:lstStyle>
            <a:lvl1pPr>
              <a:defRPr/>
            </a:lvl1pPr>
          </a:lstStyle>
          <a:p>
            <a:pPr>
              <a:defRPr/>
            </a:pPr>
            <a:endParaRPr lang="tr-TR"/>
          </a:p>
        </p:txBody>
      </p:sp>
      <p:sp>
        <p:nvSpPr>
          <p:cNvPr id="4" name="5 Slayt Numarası Yer Tutucusu"/>
          <p:cNvSpPr>
            <a:spLocks noGrp="1"/>
          </p:cNvSpPr>
          <p:nvPr>
            <p:ph type="sldNum" sz="quarter" idx="12"/>
          </p:nvPr>
        </p:nvSpPr>
        <p:spPr/>
        <p:txBody>
          <a:bodyPr/>
          <a:lstStyle>
            <a:lvl1pPr>
              <a:defRPr/>
            </a:lvl1pPr>
          </a:lstStyle>
          <a:p>
            <a:pPr>
              <a:defRPr/>
            </a:pPr>
            <a:fld id="{7A69C23E-BA49-4EDE-B591-F0108FB2AB09}" type="slidenum">
              <a:rPr lang="tr-TR"/>
              <a:pPr>
                <a:defRPr/>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3 Veri Yer Tutucusu"/>
          <p:cNvSpPr>
            <a:spLocks noGrp="1"/>
          </p:cNvSpPr>
          <p:nvPr>
            <p:ph type="dt" sz="half" idx="10"/>
          </p:nvPr>
        </p:nvSpPr>
        <p:spPr/>
        <p:txBody>
          <a:bodyPr/>
          <a:lstStyle>
            <a:lvl1pPr>
              <a:defRPr/>
            </a:lvl1pPr>
          </a:lstStyle>
          <a:p>
            <a:pPr>
              <a:defRPr/>
            </a:pPr>
            <a:fld id="{B02ACD89-5958-47D6-91FD-6DC125ACB7D3}" type="datetimeFigureOut">
              <a:rPr lang="tr-TR"/>
              <a:pPr>
                <a:defRPr/>
              </a:pPr>
              <a:t>19.02.2018</a:t>
            </a:fld>
            <a:endParaRPr lang="tr-TR"/>
          </a:p>
        </p:txBody>
      </p:sp>
      <p:sp>
        <p:nvSpPr>
          <p:cNvPr id="6" name="4 Altbilgi Yer Tutucusu"/>
          <p:cNvSpPr>
            <a:spLocks noGrp="1"/>
          </p:cNvSpPr>
          <p:nvPr>
            <p:ph type="ftr" sz="quarter" idx="11"/>
          </p:nvPr>
        </p:nvSpPr>
        <p:spPr/>
        <p:txBody>
          <a:bodyPr/>
          <a:lstStyle>
            <a:lvl1pPr>
              <a:defRPr/>
            </a:lvl1pPr>
          </a:lstStyle>
          <a:p>
            <a:pPr>
              <a:defRPr/>
            </a:pPr>
            <a:endParaRPr lang="tr-TR"/>
          </a:p>
        </p:txBody>
      </p:sp>
      <p:sp>
        <p:nvSpPr>
          <p:cNvPr id="7" name="5 Slayt Numarası Yer Tutucusu"/>
          <p:cNvSpPr>
            <a:spLocks noGrp="1"/>
          </p:cNvSpPr>
          <p:nvPr>
            <p:ph type="sldNum" sz="quarter" idx="12"/>
          </p:nvPr>
        </p:nvSpPr>
        <p:spPr/>
        <p:txBody>
          <a:bodyPr/>
          <a:lstStyle>
            <a:lvl1pPr>
              <a:defRPr/>
            </a:lvl1pPr>
          </a:lstStyle>
          <a:p>
            <a:pPr>
              <a:defRPr/>
            </a:pPr>
            <a:fld id="{531BAE1F-DA2F-4AC8-9E65-1391BB8E5A27}" type="slidenum">
              <a:rPr lang="tr-TR"/>
              <a:pPr>
                <a:defRPr/>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tr-TR" noProof="0"/>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3 Veri Yer Tutucusu"/>
          <p:cNvSpPr>
            <a:spLocks noGrp="1"/>
          </p:cNvSpPr>
          <p:nvPr>
            <p:ph type="dt" sz="half" idx="10"/>
          </p:nvPr>
        </p:nvSpPr>
        <p:spPr/>
        <p:txBody>
          <a:bodyPr/>
          <a:lstStyle>
            <a:lvl1pPr>
              <a:defRPr/>
            </a:lvl1pPr>
          </a:lstStyle>
          <a:p>
            <a:pPr>
              <a:defRPr/>
            </a:pPr>
            <a:fld id="{EDAD0BEF-3B13-4897-8DE0-CEF23362609C}" type="datetimeFigureOut">
              <a:rPr lang="tr-TR"/>
              <a:pPr>
                <a:defRPr/>
              </a:pPr>
              <a:t>19.02.2018</a:t>
            </a:fld>
            <a:endParaRPr lang="tr-TR"/>
          </a:p>
        </p:txBody>
      </p:sp>
      <p:sp>
        <p:nvSpPr>
          <p:cNvPr id="6" name="4 Altbilgi Yer Tutucusu"/>
          <p:cNvSpPr>
            <a:spLocks noGrp="1"/>
          </p:cNvSpPr>
          <p:nvPr>
            <p:ph type="ftr" sz="quarter" idx="11"/>
          </p:nvPr>
        </p:nvSpPr>
        <p:spPr/>
        <p:txBody>
          <a:bodyPr/>
          <a:lstStyle>
            <a:lvl1pPr>
              <a:defRPr/>
            </a:lvl1pPr>
          </a:lstStyle>
          <a:p>
            <a:pPr>
              <a:defRPr/>
            </a:pPr>
            <a:endParaRPr lang="tr-TR"/>
          </a:p>
        </p:txBody>
      </p:sp>
      <p:sp>
        <p:nvSpPr>
          <p:cNvPr id="7" name="5 Slayt Numarası Yer Tutucusu"/>
          <p:cNvSpPr>
            <a:spLocks noGrp="1"/>
          </p:cNvSpPr>
          <p:nvPr>
            <p:ph type="sldNum" sz="quarter" idx="12"/>
          </p:nvPr>
        </p:nvSpPr>
        <p:spPr/>
        <p:txBody>
          <a:bodyPr/>
          <a:lstStyle>
            <a:lvl1pPr>
              <a:defRPr/>
            </a:lvl1pPr>
          </a:lstStyle>
          <a:p>
            <a:pPr>
              <a:defRPr/>
            </a:pPr>
            <a:fld id="{1E9F368C-F3B5-4C63-9807-E2C93AC9B97A}" type="slidenum">
              <a:rPr lang="tr-TR"/>
              <a:pPr>
                <a:defRPr/>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alphaModFix amt="10000"/>
            <a:lum/>
          </a:blip>
          <a:srcRect/>
          <a:stretch>
            <a:fillRect/>
          </a:stretch>
        </a:blipFill>
        <a:effectLst/>
      </p:bgPr>
    </p:bg>
    <p:spTree>
      <p:nvGrpSpPr>
        <p:cNvPr id="1" name=""/>
        <p:cNvGrpSpPr/>
        <p:nvPr/>
      </p:nvGrpSpPr>
      <p:grpSpPr>
        <a:xfrm>
          <a:off x="0" y="0"/>
          <a:ext cx="0" cy="0"/>
          <a:chOff x="0" y="0"/>
          <a:chExt cx="0" cy="0"/>
        </a:xfrm>
      </p:grpSpPr>
      <p:sp>
        <p:nvSpPr>
          <p:cNvPr id="1026" name="1 Başlık Yer Tutucusu"/>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tr-TR" smtClean="0"/>
              <a:t>Asıl başlık stili için tıklatın</a:t>
            </a:r>
          </a:p>
        </p:txBody>
      </p:sp>
      <p:sp>
        <p:nvSpPr>
          <p:cNvPr id="1027" name="2 Metin Yer Tutucusu"/>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84D4810D-05E4-43AF-A251-EC54173A5698}" type="datetimeFigureOut">
              <a:rPr lang="tr-TR"/>
              <a:pPr>
                <a:defRPr/>
              </a:pPr>
              <a:t>19.02.2018</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337392B-07A3-41B4-83F5-CE7E5493A8E4}" type="slidenum">
              <a:rPr lang="tr-TR"/>
              <a:pPr>
                <a:defRPr/>
              </a:pPr>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3" Type="http://schemas.openxmlformats.org/officeDocument/2006/relationships/image" Target="../media/image90.jpeg"/><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3" Type="http://schemas.openxmlformats.org/officeDocument/2006/relationships/image" Target="../media/image97.jpeg"/><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61.xml"/><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8" Type="http://schemas.openxmlformats.org/officeDocument/2006/relationships/image" Target="../media/image104.png"/><Relationship Id="rId3" Type="http://schemas.openxmlformats.org/officeDocument/2006/relationships/image" Target="../media/image99.png"/><Relationship Id="rId7" Type="http://schemas.openxmlformats.org/officeDocument/2006/relationships/image" Target="../media/image103.png"/><Relationship Id="rId2" Type="http://schemas.openxmlformats.org/officeDocument/2006/relationships/notesSlide" Target="../notesSlides/notesSlide62.xml"/><Relationship Id="rId1" Type="http://schemas.openxmlformats.org/officeDocument/2006/relationships/slideLayout" Target="../slideLayouts/slideLayout7.xml"/><Relationship Id="rId6" Type="http://schemas.openxmlformats.org/officeDocument/2006/relationships/image" Target="../media/image102.png"/><Relationship Id="rId5" Type="http://schemas.openxmlformats.org/officeDocument/2006/relationships/image" Target="../media/image101.png"/><Relationship Id="rId4" Type="http://schemas.openxmlformats.org/officeDocument/2006/relationships/image" Target="../media/image100.png"/><Relationship Id="rId9" Type="http://schemas.openxmlformats.org/officeDocument/2006/relationships/image" Target="../media/image105.png"/></Relationships>
</file>

<file path=ppt/slides/_rels/slide115.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63.xml"/><Relationship Id="rId1" Type="http://schemas.openxmlformats.org/officeDocument/2006/relationships/slideLayout" Target="../slideLayouts/slideLayout7.xml"/><Relationship Id="rId4" Type="http://schemas.openxmlformats.org/officeDocument/2006/relationships/image" Target="../media/image107.png"/></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8" Type="http://schemas.openxmlformats.org/officeDocument/2006/relationships/image" Target="../media/image113.jpeg"/><Relationship Id="rId3" Type="http://schemas.openxmlformats.org/officeDocument/2006/relationships/image" Target="../media/image108.png"/><Relationship Id="rId7" Type="http://schemas.openxmlformats.org/officeDocument/2006/relationships/image" Target="../media/image112.png"/><Relationship Id="rId2" Type="http://schemas.openxmlformats.org/officeDocument/2006/relationships/notesSlide" Target="../notesSlides/notesSlide65.xml"/><Relationship Id="rId1" Type="http://schemas.openxmlformats.org/officeDocument/2006/relationships/slideLayout" Target="../slideLayouts/slideLayout7.xml"/><Relationship Id="rId6" Type="http://schemas.openxmlformats.org/officeDocument/2006/relationships/image" Target="../media/image111.png"/><Relationship Id="rId5" Type="http://schemas.openxmlformats.org/officeDocument/2006/relationships/image" Target="../media/image110.png"/><Relationship Id="rId4" Type="http://schemas.openxmlformats.org/officeDocument/2006/relationships/image" Target="../media/image109.png"/><Relationship Id="rId9" Type="http://schemas.openxmlformats.org/officeDocument/2006/relationships/image" Target="../media/image114.png"/></Relationships>
</file>

<file path=ppt/slides/_rels/slide118.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66.xml"/><Relationship Id="rId1" Type="http://schemas.openxmlformats.org/officeDocument/2006/relationships/slideLayout" Target="../slideLayouts/slideLayout7.xml"/><Relationship Id="rId6" Type="http://schemas.openxmlformats.org/officeDocument/2006/relationships/image" Target="../media/image117.png"/><Relationship Id="rId5" Type="http://schemas.openxmlformats.org/officeDocument/2006/relationships/image" Target="../media/image116.png"/><Relationship Id="rId4" Type="http://schemas.openxmlformats.org/officeDocument/2006/relationships/image" Target="../media/image115.png"/></Relationships>
</file>

<file path=ppt/slides/_rels/slide119.xml.rels><?xml version="1.0" encoding="UTF-8" standalone="yes"?>
<Relationships xmlns="http://schemas.openxmlformats.org/package/2006/relationships"><Relationship Id="rId3" Type="http://schemas.openxmlformats.org/officeDocument/2006/relationships/image" Target="../media/image97.jpeg"/><Relationship Id="rId2" Type="http://schemas.openxmlformats.org/officeDocument/2006/relationships/notesSlide" Target="../notesSlides/notesSlide6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om.tr/imgres?imgurl=http://www.emlakkulisi.com/resim/orjinal/MTE2ODQzNT-konut-kredisi-piyasasina-bakis-2012-ekim-ayi-raporu-yayinlandi.jpg&amp;imgrefurl=http://www.emlakkulisi.com/konut-kredisi-piyasasina-bakis-2012-ekim-ayi-raporu-yayinlandi/138961&amp;usg=__LOQ2ciZIBjSf5N5UBRK6idCbdDk=&amp;h=300&amp;w=468&amp;sz=12&amp;hl=tr&amp;start=183&amp;zoom=1&amp;tbnid=KcBIFLmHTvCXoM:&amp;tbnh=140&amp;tbnw=219&amp;ei=mHabUKzrDMuZhQfL84GwDg&amp;prev=/search?q=YILLIK+RAPOR&amp;start=100&amp;num=10&amp;hl=tr&amp;sa=X&amp;imgrefurl=http://www.tumhaber.com.tr/HaberOku.php?haber_id=72997&amp;imgurl=http://www.tumhaber.com.tr/fotograflar/1_5/1337507138_601195.jpg&amp;w=586&amp;h=379&amp;sig=116097516305841585180&amp;ndsp=20&amp;biw=1093&amp;bih=546&amp;output=images_json&amp;tbs=simg:CAESEgnrPQLic23JACFdMKMJc0fUtg&amp;tbm=isch&amp;itbs=1&amp;iact=hc&amp;vpx=509&amp;vpy=252&amp;dur=2087&amp;hovh=180&amp;hovw=281&amp;tx=147&amp;ty=94&amp;sig=116097516305841585180&amp;page=9&amp;ved=1t:429,r:82,s:100,i:251" TargetMode="Externa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68.xml"/><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3" Type="http://schemas.openxmlformats.org/officeDocument/2006/relationships/image" Target="../media/image118.png"/><Relationship Id="rId7" Type="http://schemas.openxmlformats.org/officeDocument/2006/relationships/image" Target="../media/image122.png"/><Relationship Id="rId2" Type="http://schemas.openxmlformats.org/officeDocument/2006/relationships/notesSlide" Target="../notesSlides/notesSlide69.xml"/><Relationship Id="rId1" Type="http://schemas.openxmlformats.org/officeDocument/2006/relationships/slideLayout" Target="../slideLayouts/slideLayout7.xml"/><Relationship Id="rId6" Type="http://schemas.openxmlformats.org/officeDocument/2006/relationships/image" Target="../media/image121.png"/><Relationship Id="rId5" Type="http://schemas.openxmlformats.org/officeDocument/2006/relationships/image" Target="../media/image120.png"/><Relationship Id="rId4" Type="http://schemas.openxmlformats.org/officeDocument/2006/relationships/image" Target="../media/image119.png"/></Relationships>
</file>

<file path=ppt/slides/_rels/slide122.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notesSlide" Target="../notesSlides/notesSlide70.xml"/><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notesSlide" Target="../notesSlides/notesSlide71.xml"/><Relationship Id="rId1" Type="http://schemas.openxmlformats.org/officeDocument/2006/relationships/slideLayout" Target="../slideLayouts/slideLayout7.xml"/><Relationship Id="rId6" Type="http://schemas.openxmlformats.org/officeDocument/2006/relationships/image" Target="../media/image81.png"/><Relationship Id="rId5" Type="http://schemas.openxmlformats.org/officeDocument/2006/relationships/image" Target="../media/image76.png"/><Relationship Id="rId4" Type="http://schemas.openxmlformats.org/officeDocument/2006/relationships/image" Target="../media/image125.png"/></Relationships>
</file>

<file path=ppt/slides/_rels/slide124.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notesSlide" Target="../notesSlides/notesSlide72.xml"/><Relationship Id="rId1" Type="http://schemas.openxmlformats.org/officeDocument/2006/relationships/slideLayout" Target="../slideLayouts/slideLayout7.xml"/><Relationship Id="rId5" Type="http://schemas.openxmlformats.org/officeDocument/2006/relationships/image" Target="../media/image128.png"/><Relationship Id="rId4" Type="http://schemas.openxmlformats.org/officeDocument/2006/relationships/image" Target="../media/image127.png"/></Relationships>
</file>

<file path=ppt/slides/_rels/slide125.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129.png"/><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Microsoft_Excel_97-2003_Worksheet1.xls"/><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5.png"/></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www.isguvenligi.net/wp-content/uploads/iskollari-ve-is-guvenligi/boya-imalat-sektorunde-is-sagligi-ve-guvenligi/boya.jpg" TargetMode="External"/><Relationship Id="rId7" Type="http://schemas.openxmlformats.org/officeDocument/2006/relationships/image" Target="../media/image22.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3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7.xml"/><Relationship Id="rId5" Type="http://schemas.openxmlformats.org/officeDocument/2006/relationships/image" Target="../media/image26.jpeg"/><Relationship Id="rId4" Type="http://schemas.openxmlformats.org/officeDocument/2006/relationships/image" Target="../media/image25.jpeg"/></Relationships>
</file>

<file path=ppt/slides/_rels/slide34.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0.jpeg"/><Relationship Id="rId7" Type="http://schemas.openxmlformats.org/officeDocument/2006/relationships/image" Target="../media/image32.jpeg"/><Relationship Id="rId2" Type="http://schemas.openxmlformats.org/officeDocument/2006/relationships/image" Target="../media/image29.jpeg"/><Relationship Id="rId1" Type="http://schemas.openxmlformats.org/officeDocument/2006/relationships/slideLayout" Target="../slideLayouts/slideLayout7.xml"/><Relationship Id="rId6" Type="http://schemas.openxmlformats.org/officeDocument/2006/relationships/hyperlink" Target="http://www.isguvenligi.net/wp-content/uploads/iskollari-ve-is-guvenligi/madencilik-sektorunde-is-sagligi-ve-guvenligi/maden.jpg" TargetMode="External"/><Relationship Id="rId5" Type="http://schemas.openxmlformats.org/officeDocument/2006/relationships/image" Target="../media/image31.jpeg"/><Relationship Id="rId4" Type="http://schemas.openxmlformats.org/officeDocument/2006/relationships/hyperlink" Target="http://www.isguvenligi.net/wp-content/uploads/iskollari-ve-is-guvenligi/ahsap-ve-mobilya-imalat-sektorunde-is-sagligi-ve-guvenligi/ahsap.jpg" TargetMode="External"/></Relationships>
</file>

<file path=ppt/slides/_rels/slide37.xml.rels><?xml version="1.0" encoding="UTF-8" standalone="yes"?>
<Relationships xmlns="http://schemas.openxmlformats.org/package/2006/relationships"><Relationship Id="rId8" Type="http://schemas.openxmlformats.org/officeDocument/2006/relationships/image" Target="../media/image37.jpeg"/><Relationship Id="rId3" Type="http://schemas.openxmlformats.org/officeDocument/2006/relationships/hyperlink" Target="http://www.google.com.tr/imgres?q=brucellosis&amp;hl=tr&amp;biw=1024&amp;bih=587&amp;tbm=isch&amp;tbnid=NB-IImgGPkzrdM:&amp;imgrefurl=http://www.haberler.com/samsun-da-brucellosis-salgini-haberi/&amp;docid=KJEa0IiJ9LJPeM&amp;imgurl=http://www.haberler.com/haber-resimleri/021/samsun-da-brucellosis-salgini_o.jpg&amp;w=250&amp;h=329&amp;ei=tJqGULDiAsGphAeHzYDAAw&amp;zoom=1&amp;iact=hc&amp;vpx=275&amp;vpy=172&amp;dur=7344&amp;hovh=258&amp;hovw=196&amp;tx=114&amp;ty=172&amp;sig=111329236887813712316&amp;page=3&amp;tbnh=136&amp;tbnw=84&amp;start=37&amp;ndsp=21&amp;ved=1t:429,r:16,s:37,i:239" TargetMode="External"/><Relationship Id="rId7" Type="http://schemas.openxmlformats.org/officeDocument/2006/relationships/hyperlink" Target="http://www.isguvenligi.net/wp-content/uploads/iskollari-ve-is-guvenligi/deri-kurk-ve-ayakkabi-sektorunde-is-sagligi-ve-guvenligi/deri.jpg" TargetMode="External"/><Relationship Id="rId2" Type="http://schemas.openxmlformats.org/officeDocument/2006/relationships/image" Target="../media/image33.jpeg"/><Relationship Id="rId1" Type="http://schemas.openxmlformats.org/officeDocument/2006/relationships/slideLayout" Target="../slideLayouts/slideLayout2.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38.jpeg"/><Relationship Id="rId7" Type="http://schemas.openxmlformats.org/officeDocument/2006/relationships/image" Target="../media/image42.jpeg"/><Relationship Id="rId2" Type="http://schemas.openxmlformats.org/officeDocument/2006/relationships/hyperlink" Target="http://www.isguvenligi.net/wp-content/uploads/iskollari-ve-is-guvenligi/kagitcilik-sektorunde-is-sagligi-ve-guvenligi/kagit.jpg" TargetMode="External"/><Relationship Id="rId1" Type="http://schemas.openxmlformats.org/officeDocument/2006/relationships/slideLayout" Target="../slideLayouts/slideLayout7.xml"/><Relationship Id="rId6" Type="http://schemas.openxmlformats.org/officeDocument/2006/relationships/image" Target="../media/image41.jpeg"/><Relationship Id="rId5" Type="http://schemas.openxmlformats.org/officeDocument/2006/relationships/image" Target="../media/image40.jpeg"/><Relationship Id="rId4" Type="http://schemas.openxmlformats.org/officeDocument/2006/relationships/image" Target="../media/image39.jpeg"/></Relationships>
</file>

<file path=ppt/slides/_rels/slide41.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44.emf"/></Relationships>
</file>

<file path=ppt/slides/_rels/slide42.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image" Target="../media/image45.e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hyperlink" Target="http://www.google.com.tr/imgres?q=s%C4%B1cak+so%C4%9Fukta+%C3%A7al%C4%B1%C5%9Fan+i%C5%9F%C3%A7i&amp;um=1&amp;hl=tr&amp;biw=1024&amp;bih=587&amp;tbm=isch&amp;tbnid=XsIozQmc18CpUM:&amp;imgrefurl=http://www.nehaber24.com/guncel/ates-karsisinda-pisenler-h761.html&amp;docid=oGxTvVTDrhoICM&amp;imgurl=http://www.nehaber24.com/images/haberler/ates_karsisinda_pisenler_h761.jpg&amp;w=437&amp;h=290&amp;ei=EpyGUInPIoWZhQeMpYCQAg&amp;zoom=1&amp;iact=hc&amp;vpx=261&amp;vpy=210&amp;dur=2407&amp;hovh=183&amp;hovw=276&amp;tx=159&amp;ty=115&amp;sig=111329236887813712316&amp;page=5&amp;tbnh=133&amp;tbnw=195&amp;start=75&amp;ndsp=20&amp;ved=1t:429,r:1,s:75,i:315" TargetMode="External"/><Relationship Id="rId1" Type="http://schemas.openxmlformats.org/officeDocument/2006/relationships/slideLayout" Target="../slideLayouts/slideLayout7.xml"/><Relationship Id="rId6" Type="http://schemas.openxmlformats.org/officeDocument/2006/relationships/image" Target="../media/image49.jpeg"/><Relationship Id="rId5" Type="http://schemas.openxmlformats.org/officeDocument/2006/relationships/image" Target="../media/image48.jpeg"/><Relationship Id="rId4" Type="http://schemas.openxmlformats.org/officeDocument/2006/relationships/hyperlink" Target="http://www.google.com.tr/imgres?q=s%C4%B1cak+so%C4%9Fukta+%C3%A7al%C4%B1%C5%9Fan+i%C5%9F%C3%A7i&amp;start=135&amp;um=1&amp;hl=tr&amp;biw=1024&amp;bih=587&amp;tbm=isch&amp;tbnid=UEqMOx6tAzTA6M:&amp;imgrefurl=http://www.kahvemolasi.com/sayilar/20040211.asp&amp;docid=A2Nln32290HtCM&amp;imgurl=http://kahvemolasi.com/sayilar/images/gezi/cuba_9_3.jpg&amp;w=226&amp;h=153&amp;ei=VJyGUK25GoLRhAfw8YGoBQ&amp;zoom=1&amp;iact=hc&amp;vpx=530&amp;vpy=117&amp;dur=1751&amp;hovh=122&amp;hovw=180&amp;tx=133&amp;ty=91&amp;sig=111329236887813712316&amp;page=8&amp;tbnh=121&amp;tbnw=162&amp;ndsp=22&amp;ved=1t:429,r:19,s:135,i:196" TargetMode="External"/></Relationships>
</file>

<file path=ppt/slides/_rels/slide44.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55.jpeg"/><Relationship Id="rId4" Type="http://schemas.openxmlformats.org/officeDocument/2006/relationships/image" Target="../media/image54.jpeg"/></Relationships>
</file>

<file path=ppt/slides/_rels/slide47.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6.png"/><Relationship Id="rId1" Type="http://schemas.openxmlformats.org/officeDocument/2006/relationships/slideLayout" Target="../slideLayouts/slideLayout7.xml"/><Relationship Id="rId5" Type="http://schemas.openxmlformats.org/officeDocument/2006/relationships/image" Target="../media/image59.jpeg"/><Relationship Id="rId4" Type="http://schemas.openxmlformats.org/officeDocument/2006/relationships/image" Target="../media/image58.jpeg"/></Relationships>
</file>

<file path=ppt/slides/_rels/slide48.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3.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66.emf"/><Relationship Id="rId2" Type="http://schemas.openxmlformats.org/officeDocument/2006/relationships/image" Target="../media/image65.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67.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image" Target="../media/image69.jpeg"/><Relationship Id="rId1" Type="http://schemas.openxmlformats.org/officeDocument/2006/relationships/slideLayout" Target="../slideLayouts/slideLayout2.xml"/><Relationship Id="rId4" Type="http://schemas.openxmlformats.org/officeDocument/2006/relationships/image" Target="../media/image71.png"/></Relationships>
</file>

<file path=ppt/slides/_rels/slide55.xml.rels><?xml version="1.0" encoding="UTF-8" standalone="yes"?>
<Relationships xmlns="http://schemas.openxmlformats.org/package/2006/relationships"><Relationship Id="rId2" Type="http://schemas.openxmlformats.org/officeDocument/2006/relationships/image" Target="../media/image72.jpeg"/><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2" Type="http://schemas.openxmlformats.org/officeDocument/2006/relationships/image" Target="../media/image73.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74.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75.jpeg"/><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8" Type="http://schemas.openxmlformats.org/officeDocument/2006/relationships/image" Target="../media/image88.jpeg"/><Relationship Id="rId3" Type="http://schemas.openxmlformats.org/officeDocument/2006/relationships/image" Target="../media/image83.jpeg"/><Relationship Id="rId7" Type="http://schemas.openxmlformats.org/officeDocument/2006/relationships/image" Target="../media/image87.jpeg"/><Relationship Id="rId12" Type="http://schemas.openxmlformats.org/officeDocument/2006/relationships/image" Target="../media/image92.jpeg"/><Relationship Id="rId2" Type="http://schemas.openxmlformats.org/officeDocument/2006/relationships/notesSlide" Target="../notesSlides/notesSlide36.xml"/><Relationship Id="rId1" Type="http://schemas.openxmlformats.org/officeDocument/2006/relationships/slideLayout" Target="../slideLayouts/slideLayout7.xml"/><Relationship Id="rId6" Type="http://schemas.openxmlformats.org/officeDocument/2006/relationships/image" Target="../media/image86.jpeg"/><Relationship Id="rId11" Type="http://schemas.openxmlformats.org/officeDocument/2006/relationships/image" Target="../media/image91.jpeg"/><Relationship Id="rId5" Type="http://schemas.openxmlformats.org/officeDocument/2006/relationships/image" Target="../media/image85.jpeg"/><Relationship Id="rId10" Type="http://schemas.openxmlformats.org/officeDocument/2006/relationships/image" Target="../media/image90.jpeg"/><Relationship Id="rId4" Type="http://schemas.openxmlformats.org/officeDocument/2006/relationships/image" Target="../media/image84.jpeg"/><Relationship Id="rId9" Type="http://schemas.openxmlformats.org/officeDocument/2006/relationships/image" Target="../media/image89.jpeg"/></Relationships>
</file>

<file path=ppt/slides/_rels/slide89.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WordArt 7"/>
          <p:cNvSpPr>
            <a:spLocks noChangeArrowheads="1" noChangeShapeType="1" noTextEdit="1"/>
          </p:cNvSpPr>
          <p:nvPr/>
        </p:nvSpPr>
        <p:spPr bwMode="auto">
          <a:xfrm>
            <a:off x="66676" y="2132856"/>
            <a:ext cx="8954500" cy="2180107"/>
          </a:xfrm>
          <a:prstGeom prst="rect">
            <a:avLst/>
          </a:prstGeom>
          <a:effectLst>
            <a:glow rad="63500">
              <a:schemeClr val="tx1">
                <a:lumMod val="95000"/>
                <a:lumOff val="5000"/>
                <a:alpha val="40000"/>
              </a:schemeClr>
            </a:glow>
            <a:innerShdw blurRad="114300">
              <a:schemeClr val="bg1">
                <a:lumMod val="50000"/>
              </a:schemeClr>
            </a:innerShdw>
          </a:effectLst>
          <a:scene3d>
            <a:camera prst="orthographicFront">
              <a:rot lat="1200000" lon="21599987" rev="21594348"/>
            </a:camera>
            <a:lightRig rig="threePt" dir="t"/>
          </a:scene3d>
        </p:spPr>
        <p:txBody>
          <a:bodyPr wrap="none" fromWordArt="1">
            <a:prstTxWarp prst="textPlain">
              <a:avLst>
                <a:gd name="adj" fmla="val 50304"/>
              </a:avLst>
            </a:prstTxWarp>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tr-TR" sz="3600" b="1" kern="1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ea typeface="Tahoma" pitchFamily="34" charset="0"/>
                <a:cs typeface="Tahoma" pitchFamily="34" charset="0"/>
              </a:rPr>
              <a:t>Meslek Hastalıkları</a:t>
            </a:r>
          </a:p>
          <a:p>
            <a:pPr algn="ctr">
              <a:defRPr/>
            </a:pPr>
            <a:r>
              <a:rPr lang="tr-TR" sz="3600" b="1" kern="1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ea typeface="Tahoma" pitchFamily="34" charset="0"/>
                <a:cs typeface="Tahoma" pitchFamily="34" charset="0"/>
              </a:rPr>
              <a:t>İşle İlgili Hastalıklar</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2 İçerik Yer Tutucusu"/>
          <p:cNvSpPr>
            <a:spLocks noGrp="1"/>
          </p:cNvSpPr>
          <p:nvPr>
            <p:ph idx="1"/>
          </p:nvPr>
        </p:nvSpPr>
        <p:spPr/>
        <p:txBody>
          <a:bodyPr/>
          <a:lstStyle/>
          <a:p>
            <a:pPr algn="just">
              <a:buFont typeface="Wingdings 3" pitchFamily="18" charset="2"/>
              <a:buNone/>
            </a:pPr>
            <a:r>
              <a:rPr lang="tr-TR" smtClean="0">
                <a:latin typeface="Arial" pitchFamily="34" charset="0"/>
                <a:cs typeface="Arial" pitchFamily="34" charset="0"/>
              </a:rPr>
              <a:t>		</a:t>
            </a:r>
          </a:p>
          <a:p>
            <a:pPr algn="just">
              <a:buFont typeface="Wingdings 3" pitchFamily="18" charset="2"/>
              <a:buNone/>
            </a:pPr>
            <a:r>
              <a:rPr lang="tr-TR" sz="3200" smtClean="0">
                <a:latin typeface="Arial" pitchFamily="34" charset="0"/>
                <a:cs typeface="Arial" pitchFamily="34" charset="0"/>
              </a:rPr>
              <a:t>		</a:t>
            </a:r>
            <a:r>
              <a:rPr lang="tr-TR" sz="3600" b="1" u="sng" smtClean="0">
                <a:latin typeface="Calibri" pitchFamily="34" charset="0"/>
                <a:ea typeface="Calibri" pitchFamily="34" charset="0"/>
                <a:cs typeface="Calibri" pitchFamily="34" charset="0"/>
              </a:rPr>
              <a:t>ILO</a:t>
            </a:r>
            <a:r>
              <a:rPr lang="tr-TR" sz="3200" smtClean="0">
                <a:latin typeface="Calibri" pitchFamily="34" charset="0"/>
                <a:ea typeface="Calibri" pitchFamily="34" charset="0"/>
                <a:cs typeface="Calibri" pitchFamily="34" charset="0"/>
              </a:rPr>
              <a:t> verilerine göre;  dünyada her yıl yaklaşık </a:t>
            </a:r>
            <a:r>
              <a:rPr lang="tr-TR" sz="3200" b="1" u="sng" smtClean="0">
                <a:latin typeface="Calibri" pitchFamily="34" charset="0"/>
                <a:ea typeface="Calibri" pitchFamily="34" charset="0"/>
                <a:cs typeface="Calibri" pitchFamily="34" charset="0"/>
              </a:rPr>
              <a:t>250 milyon </a:t>
            </a:r>
            <a:r>
              <a:rPr lang="tr-TR" sz="3200" smtClean="0">
                <a:latin typeface="Calibri" pitchFamily="34" charset="0"/>
                <a:ea typeface="Calibri" pitchFamily="34" charset="0"/>
                <a:cs typeface="Calibri" pitchFamily="34" charset="0"/>
              </a:rPr>
              <a:t>kişi </a:t>
            </a:r>
            <a:r>
              <a:rPr lang="tr-TR" sz="3200" b="1" u="sng" smtClean="0">
                <a:latin typeface="Calibri" pitchFamily="34" charset="0"/>
                <a:ea typeface="Calibri" pitchFamily="34" charset="0"/>
                <a:cs typeface="Calibri" pitchFamily="34" charset="0"/>
              </a:rPr>
              <a:t>iş kazaları</a:t>
            </a:r>
            <a:r>
              <a:rPr lang="tr-TR" sz="3200" smtClean="0">
                <a:latin typeface="Calibri" pitchFamily="34" charset="0"/>
                <a:ea typeface="Calibri" pitchFamily="34" charset="0"/>
                <a:cs typeface="Calibri" pitchFamily="34" charset="0"/>
              </a:rPr>
              <a:t>, </a:t>
            </a:r>
            <a:r>
              <a:rPr lang="tr-TR" sz="3200" b="1" u="sng" smtClean="0">
                <a:latin typeface="Calibri" pitchFamily="34" charset="0"/>
                <a:ea typeface="Calibri" pitchFamily="34" charset="0"/>
                <a:cs typeface="Calibri" pitchFamily="34" charset="0"/>
              </a:rPr>
              <a:t>160 milyon </a:t>
            </a:r>
            <a:r>
              <a:rPr lang="tr-TR" sz="3200" smtClean="0">
                <a:latin typeface="Calibri" pitchFamily="34" charset="0"/>
                <a:ea typeface="Calibri" pitchFamily="34" charset="0"/>
                <a:cs typeface="Calibri" pitchFamily="34" charset="0"/>
              </a:rPr>
              <a:t>kişi </a:t>
            </a:r>
            <a:r>
              <a:rPr lang="tr-TR" sz="3200" b="1" u="sng" smtClean="0">
                <a:latin typeface="Calibri" pitchFamily="34" charset="0"/>
                <a:ea typeface="Calibri" pitchFamily="34" charset="0"/>
                <a:cs typeface="Calibri" pitchFamily="34" charset="0"/>
              </a:rPr>
              <a:t>meslek hastalıkları </a:t>
            </a:r>
            <a:r>
              <a:rPr lang="tr-TR" sz="3200" smtClean="0">
                <a:latin typeface="Calibri" pitchFamily="34" charset="0"/>
                <a:ea typeface="Calibri" pitchFamily="34" charset="0"/>
                <a:cs typeface="Calibri" pitchFamily="34" charset="0"/>
              </a:rPr>
              <a:t>sonucu ortaya çıkan zararlara maruz kalmaktadır.Yaklaşık </a:t>
            </a:r>
            <a:r>
              <a:rPr lang="tr-TR" sz="3200" b="1" u="sng" smtClean="0">
                <a:latin typeface="Calibri" pitchFamily="34" charset="0"/>
                <a:ea typeface="Calibri" pitchFamily="34" charset="0"/>
                <a:cs typeface="Calibri" pitchFamily="34" charset="0"/>
              </a:rPr>
              <a:t>1.200.000</a:t>
            </a:r>
            <a:r>
              <a:rPr lang="tr-TR" sz="3200" smtClean="0">
                <a:latin typeface="Calibri" pitchFamily="34" charset="0"/>
                <a:ea typeface="Calibri" pitchFamily="34" charset="0"/>
                <a:cs typeface="Calibri" pitchFamily="34" charset="0"/>
              </a:rPr>
              <a:t> kişi </a:t>
            </a:r>
            <a:r>
              <a:rPr lang="tr-TR" sz="3200" b="1" u="sng" smtClean="0">
                <a:latin typeface="Calibri" pitchFamily="34" charset="0"/>
                <a:ea typeface="Calibri" pitchFamily="34" charset="0"/>
                <a:cs typeface="Calibri" pitchFamily="34" charset="0"/>
              </a:rPr>
              <a:t>iş kazaları ve meslek hastalıkları </a:t>
            </a:r>
            <a:r>
              <a:rPr lang="tr-TR" sz="3200" smtClean="0">
                <a:latin typeface="Calibri" pitchFamily="34" charset="0"/>
                <a:ea typeface="Calibri" pitchFamily="34" charset="0"/>
                <a:cs typeface="Calibri" pitchFamily="34" charset="0"/>
              </a:rPr>
              <a:t>nedeniyle hayatını kaybetmektedir.</a:t>
            </a:r>
            <a:endParaRPr lang="tr-TR" sz="3600" smtClean="0">
              <a:latin typeface="Calibri" pitchFamily="34" charset="0"/>
              <a:ea typeface="Calibri" pitchFamily="34" charset="0"/>
              <a:cs typeface="Calibri" pitchFamily="34" charset="0"/>
            </a:endParaRPr>
          </a:p>
          <a:p>
            <a:pPr>
              <a:buFont typeface="Wingdings 3" pitchFamily="18" charset="2"/>
              <a:buNone/>
            </a:pPr>
            <a:endParaRPr lang="tr-TR" smtClean="0"/>
          </a:p>
        </p:txBody>
      </p:sp>
      <p:sp>
        <p:nvSpPr>
          <p:cNvPr id="2" name="1 Başlık"/>
          <p:cNvSpPr>
            <a:spLocks noGrp="1"/>
          </p:cNvSpPr>
          <p:nvPr>
            <p:ph type="title"/>
          </p:nvPr>
        </p:nvSpPr>
        <p:spPr/>
        <p:txBody>
          <a:bodyPr/>
          <a:lstStyle/>
          <a:p>
            <a:pPr fontAlgn="auto">
              <a:spcAft>
                <a:spcPts val="0"/>
              </a:spcAft>
              <a:defRPr/>
            </a:pPr>
            <a:endParaRPr lang="tr-TR" dirty="0"/>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78" name="Rectangle 90"/>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sp>
        <p:nvSpPr>
          <p:cNvPr id="472067" name="Rectangle 12"/>
          <p:cNvSpPr>
            <a:spLocks noChangeArrowheads="1"/>
          </p:cNvSpPr>
          <p:nvPr/>
        </p:nvSpPr>
        <p:spPr bwMode="gray">
          <a:xfrm>
            <a:off x="300038" y="411163"/>
            <a:ext cx="8520112" cy="647700"/>
          </a:xfrm>
          <a:prstGeom prst="rect">
            <a:avLst/>
          </a:prstGeom>
          <a:noFill/>
          <a:ln w="9525">
            <a:noFill/>
            <a:miter lim="800000"/>
            <a:headEnd/>
            <a:tailEnd/>
          </a:ln>
        </p:spPr>
        <p:txBody>
          <a:bodyPr lIns="0" rIns="0"/>
          <a:lstStyle/>
          <a:p>
            <a:endParaRPr lang="en-GB" sz="2000" b="1">
              <a:solidFill>
                <a:srgbClr val="000000"/>
              </a:solidFill>
            </a:endParaRPr>
          </a:p>
        </p:txBody>
      </p:sp>
      <p:sp>
        <p:nvSpPr>
          <p:cNvPr id="5" name="Rectangle 55"/>
          <p:cNvSpPr>
            <a:spLocks noChangeArrowheads="1"/>
          </p:cNvSpPr>
          <p:nvPr/>
        </p:nvSpPr>
        <p:spPr bwMode="gray">
          <a:xfrm>
            <a:off x="3138488" y="1447800"/>
            <a:ext cx="2824162" cy="468313"/>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288000" tIns="0" rIns="0" bIns="0" anchor="ctr"/>
          <a:lstStyle/>
          <a:p>
            <a:pPr algn="ctr" defTabSz="801688" eaLnBrk="0" hangingPunct="0">
              <a:defRPr/>
            </a:pPr>
            <a:r>
              <a:rPr lang="tr-TR" sz="1600" b="1" dirty="0">
                <a:solidFill>
                  <a:srgbClr val="FFFFFF"/>
                </a:solidFill>
                <a:latin typeface="Calibri" pitchFamily="34" charset="0"/>
                <a:cs typeface="Calibri" pitchFamily="34" charset="0"/>
              </a:rPr>
              <a:t>Kimyasal Maddeler (</a:t>
            </a:r>
            <a:r>
              <a:rPr lang="tr-TR" sz="1600" b="1" dirty="0" err="1">
                <a:solidFill>
                  <a:srgbClr val="FFFFFF"/>
                </a:solidFill>
                <a:latin typeface="Calibri" pitchFamily="34" charset="0"/>
                <a:cs typeface="Calibri" pitchFamily="34" charset="0"/>
              </a:rPr>
              <a:t>Chemicals</a:t>
            </a:r>
            <a:r>
              <a:rPr lang="tr-TR" sz="1600" b="1" dirty="0">
                <a:solidFill>
                  <a:srgbClr val="FFFFFF"/>
                </a:solidFill>
                <a:latin typeface="Calibri" pitchFamily="34" charset="0"/>
                <a:cs typeface="Calibri" pitchFamily="34" charset="0"/>
              </a:rPr>
              <a:t>)</a:t>
            </a:r>
          </a:p>
        </p:txBody>
      </p:sp>
      <p:sp>
        <p:nvSpPr>
          <p:cNvPr id="7" name="Rectangle 5"/>
          <p:cNvSpPr>
            <a:spLocks noChangeArrowheads="1"/>
          </p:cNvSpPr>
          <p:nvPr/>
        </p:nvSpPr>
        <p:spPr bwMode="gray">
          <a:xfrm>
            <a:off x="3148013" y="1916113"/>
            <a:ext cx="2824162" cy="1689100"/>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lstStyle/>
          <a:p>
            <a:pPr algn="ctr">
              <a:lnSpc>
                <a:spcPct val="90000"/>
              </a:lnSpc>
              <a:spcAft>
                <a:spcPct val="20000"/>
              </a:spcAft>
              <a:buClr>
                <a:srgbClr val="292929"/>
              </a:buClr>
            </a:pPr>
            <a:r>
              <a:rPr lang="tr-TR" sz="1200">
                <a:solidFill>
                  <a:srgbClr val="000000"/>
                </a:solidFill>
                <a:latin typeface="Calibri" pitchFamily="34" charset="0"/>
              </a:rPr>
              <a:t>Bazı kimyasal maddeler kalp kaslarını ve kan damarlarının düz kaslarını etkileyerek duyarlılaştırmakta, bazıları da kanın oksijen taşıma kapasitesini azaltmaktadır. </a:t>
            </a:r>
          </a:p>
          <a:p>
            <a:pPr algn="ctr">
              <a:lnSpc>
                <a:spcPct val="90000"/>
              </a:lnSpc>
              <a:spcAft>
                <a:spcPct val="20000"/>
              </a:spcAft>
              <a:buClr>
                <a:srgbClr val="292929"/>
              </a:buClr>
            </a:pPr>
            <a:endParaRPr lang="tr-TR" sz="1200">
              <a:solidFill>
                <a:srgbClr val="000000"/>
              </a:solidFill>
              <a:latin typeface="Calibri" pitchFamily="34" charset="0"/>
            </a:endParaRPr>
          </a:p>
          <a:p>
            <a:pPr algn="ctr">
              <a:lnSpc>
                <a:spcPct val="90000"/>
              </a:lnSpc>
              <a:spcAft>
                <a:spcPct val="20000"/>
              </a:spcAft>
              <a:buClr>
                <a:srgbClr val="292929"/>
              </a:buClr>
            </a:pPr>
            <a:r>
              <a:rPr lang="tr-TR" sz="1200">
                <a:solidFill>
                  <a:srgbClr val="000000"/>
                </a:solidFill>
                <a:latin typeface="Calibri" pitchFamily="34" charset="0"/>
              </a:rPr>
              <a:t>Bunlar </a:t>
            </a:r>
            <a:r>
              <a:rPr lang="tr-TR" sz="1200" b="1">
                <a:solidFill>
                  <a:srgbClr val="000000"/>
                </a:solidFill>
                <a:latin typeface="Calibri" pitchFamily="34" charset="0"/>
              </a:rPr>
              <a:t>nitrogliserin, karbonmonoksit, karbon disülfit ve halojenli hidrokarbonlar </a:t>
            </a:r>
            <a:r>
              <a:rPr lang="tr-TR" sz="1200">
                <a:solidFill>
                  <a:srgbClr val="000000"/>
                </a:solidFill>
                <a:latin typeface="Calibri" pitchFamily="34" charset="0"/>
              </a:rPr>
              <a:t>gibi maddelerdir.</a:t>
            </a:r>
          </a:p>
        </p:txBody>
      </p:sp>
      <p:sp>
        <p:nvSpPr>
          <p:cNvPr id="8" name="Rectangle 55"/>
          <p:cNvSpPr>
            <a:spLocks noChangeArrowheads="1"/>
          </p:cNvSpPr>
          <p:nvPr/>
        </p:nvSpPr>
        <p:spPr bwMode="gray">
          <a:xfrm>
            <a:off x="128588" y="1447800"/>
            <a:ext cx="2824162" cy="468313"/>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288000" tIns="0" rIns="0" bIns="0" anchor="ctr"/>
          <a:lstStyle/>
          <a:p>
            <a:pPr algn="ctr" defTabSz="801688" eaLnBrk="0" hangingPunct="0">
              <a:defRPr/>
            </a:pPr>
            <a:r>
              <a:rPr lang="tr-TR" sz="1600" b="1" dirty="0" err="1">
                <a:solidFill>
                  <a:srgbClr val="FFFFFF"/>
                </a:solidFill>
                <a:latin typeface="Calibri" pitchFamily="34" charset="0"/>
                <a:cs typeface="Calibri" pitchFamily="34" charset="0"/>
              </a:rPr>
              <a:t>Kardiyopulmonar</a:t>
            </a:r>
            <a:r>
              <a:rPr lang="tr-TR" sz="1600" b="1" dirty="0">
                <a:solidFill>
                  <a:srgbClr val="FFFFFF"/>
                </a:solidFill>
                <a:latin typeface="Calibri" pitchFamily="34" charset="0"/>
                <a:cs typeface="Calibri" pitchFamily="34" charset="0"/>
              </a:rPr>
              <a:t> Kapasiteyi Etkileyen Maddeler </a:t>
            </a:r>
          </a:p>
        </p:txBody>
      </p:sp>
      <p:sp>
        <p:nvSpPr>
          <p:cNvPr id="9" name="Rectangle 5"/>
          <p:cNvSpPr>
            <a:spLocks noChangeArrowheads="1"/>
          </p:cNvSpPr>
          <p:nvPr/>
        </p:nvSpPr>
        <p:spPr bwMode="gray">
          <a:xfrm>
            <a:off x="128588" y="1916113"/>
            <a:ext cx="2824162" cy="1689100"/>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lstStyle/>
          <a:p>
            <a:pPr algn="ctr">
              <a:lnSpc>
                <a:spcPct val="90000"/>
              </a:lnSpc>
              <a:spcAft>
                <a:spcPct val="20000"/>
              </a:spcAft>
              <a:buClr>
                <a:srgbClr val="292929"/>
              </a:buClr>
            </a:pPr>
            <a:r>
              <a:rPr lang="tr-TR" sz="1200">
                <a:solidFill>
                  <a:srgbClr val="000000"/>
                </a:solidFill>
                <a:latin typeface="Calibri" pitchFamily="34" charset="0"/>
              </a:rPr>
              <a:t>Berilyum, antimon, kurşun, kobalt, silika ve asbest kalp hastalıklarına yol açabilmektedir. </a:t>
            </a:r>
          </a:p>
          <a:p>
            <a:pPr algn="ctr">
              <a:lnSpc>
                <a:spcPct val="90000"/>
              </a:lnSpc>
              <a:spcAft>
                <a:spcPct val="20000"/>
              </a:spcAft>
              <a:buClr>
                <a:srgbClr val="292929"/>
              </a:buClr>
            </a:pPr>
            <a:endParaRPr lang="tr-TR" sz="1200">
              <a:solidFill>
                <a:srgbClr val="000000"/>
              </a:solidFill>
              <a:latin typeface="Calibri" pitchFamily="34" charset="0"/>
            </a:endParaRPr>
          </a:p>
          <a:p>
            <a:pPr algn="ctr">
              <a:lnSpc>
                <a:spcPct val="90000"/>
              </a:lnSpc>
              <a:spcAft>
                <a:spcPct val="20000"/>
              </a:spcAft>
              <a:buClr>
                <a:srgbClr val="292929"/>
              </a:buClr>
            </a:pPr>
            <a:r>
              <a:rPr lang="tr-TR" sz="1200">
                <a:solidFill>
                  <a:srgbClr val="000000"/>
                </a:solidFill>
                <a:latin typeface="Calibri" pitchFamily="34" charset="0"/>
              </a:rPr>
              <a:t>Toz, sis, ağır metaller, silika ve diğer daha az rastlanan maddeler akciğerlerin normalden daha fazla çalışmasına ve kalp hastalıklarına sebep olabilmektedir.</a:t>
            </a:r>
          </a:p>
        </p:txBody>
      </p:sp>
      <p:sp>
        <p:nvSpPr>
          <p:cNvPr id="10" name="Rectangle 58"/>
          <p:cNvSpPr>
            <a:spLocks noChangeArrowheads="1"/>
          </p:cNvSpPr>
          <p:nvPr/>
        </p:nvSpPr>
        <p:spPr bwMode="gray">
          <a:xfrm>
            <a:off x="1585913" y="3752850"/>
            <a:ext cx="5986462" cy="360363"/>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288000" tIns="0" rIns="0" bIns="0" anchor="ctr"/>
          <a:lstStyle/>
          <a:p>
            <a:pPr algn="ctr" defTabSz="801688" eaLnBrk="0" hangingPunct="0">
              <a:defRPr/>
            </a:pPr>
            <a:r>
              <a:rPr lang="tr-TR" sz="1600" b="1" dirty="0">
                <a:solidFill>
                  <a:srgbClr val="FFFFFF"/>
                </a:solidFill>
                <a:latin typeface="Calibri" pitchFamily="34" charset="0"/>
                <a:cs typeface="Calibri" pitchFamily="34" charset="0"/>
              </a:rPr>
              <a:t>Stres (</a:t>
            </a:r>
            <a:r>
              <a:rPr lang="tr-TR" sz="1600" b="1" dirty="0" err="1">
                <a:solidFill>
                  <a:srgbClr val="FFFFFF"/>
                </a:solidFill>
                <a:latin typeface="Calibri" pitchFamily="34" charset="0"/>
                <a:cs typeface="Calibri" pitchFamily="34" charset="0"/>
              </a:rPr>
              <a:t>Psychosocial</a:t>
            </a:r>
            <a:r>
              <a:rPr lang="tr-TR" sz="1600" b="1" dirty="0">
                <a:solidFill>
                  <a:srgbClr val="FFFFFF"/>
                </a:solidFill>
                <a:latin typeface="Calibri" pitchFamily="34" charset="0"/>
                <a:cs typeface="Calibri" pitchFamily="34" charset="0"/>
              </a:rPr>
              <a:t> </a:t>
            </a:r>
            <a:r>
              <a:rPr lang="tr-TR" sz="1600" b="1" dirty="0" err="1">
                <a:solidFill>
                  <a:srgbClr val="FFFFFF"/>
                </a:solidFill>
                <a:latin typeface="Calibri" pitchFamily="34" charset="0"/>
                <a:cs typeface="Calibri" pitchFamily="34" charset="0"/>
              </a:rPr>
              <a:t>Stress</a:t>
            </a:r>
            <a:r>
              <a:rPr lang="tr-TR" sz="1600" b="1" dirty="0">
                <a:solidFill>
                  <a:srgbClr val="FFFFFF"/>
                </a:solidFill>
                <a:latin typeface="Calibri" pitchFamily="34" charset="0"/>
                <a:cs typeface="Calibri" pitchFamily="34" charset="0"/>
              </a:rPr>
              <a:t>)</a:t>
            </a:r>
            <a:endParaRPr lang="en-GB" sz="1600" b="1" dirty="0">
              <a:solidFill>
                <a:srgbClr val="FFFFFF"/>
              </a:solidFill>
              <a:latin typeface="Calibri" pitchFamily="34" charset="0"/>
              <a:cs typeface="Calibri" pitchFamily="34" charset="0"/>
            </a:endParaRPr>
          </a:p>
        </p:txBody>
      </p:sp>
      <p:sp>
        <p:nvSpPr>
          <p:cNvPr id="11" name="Rectangle 5"/>
          <p:cNvSpPr>
            <a:spLocks noChangeArrowheads="1"/>
          </p:cNvSpPr>
          <p:nvPr/>
        </p:nvSpPr>
        <p:spPr bwMode="gray">
          <a:xfrm>
            <a:off x="1585913" y="4113213"/>
            <a:ext cx="5986462" cy="1689100"/>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lstStyle/>
          <a:p>
            <a:pPr algn="ctr">
              <a:lnSpc>
                <a:spcPct val="90000"/>
              </a:lnSpc>
              <a:spcAft>
                <a:spcPct val="20000"/>
              </a:spcAft>
              <a:buClr>
                <a:srgbClr val="292929"/>
              </a:buClr>
            </a:pPr>
            <a:r>
              <a:rPr lang="tr-TR" sz="1200">
                <a:solidFill>
                  <a:srgbClr val="000000"/>
                </a:solidFill>
                <a:latin typeface="Calibri" pitchFamily="34" charset="0"/>
              </a:rPr>
              <a:t>İş memnuniyeti ve stresi ile kardiyovasküler hastalıklar arasında bir ilişki olduğunu gösterilmiştir. Yüksek talepli özel karakteristiklere sahip bazı meslek çalışanlarında koroner kalp hastalıklarına yakalanma riski daha yüksektir. </a:t>
            </a:r>
          </a:p>
          <a:p>
            <a:pPr algn="ctr">
              <a:lnSpc>
                <a:spcPct val="90000"/>
              </a:lnSpc>
              <a:spcAft>
                <a:spcPct val="20000"/>
              </a:spcAft>
              <a:buClr>
                <a:srgbClr val="292929"/>
              </a:buClr>
            </a:pPr>
            <a:endParaRPr lang="tr-TR" sz="1200">
              <a:solidFill>
                <a:srgbClr val="000000"/>
              </a:solidFill>
              <a:latin typeface="Calibri" pitchFamily="34" charset="0"/>
            </a:endParaRPr>
          </a:p>
          <a:p>
            <a:pPr algn="ctr">
              <a:lnSpc>
                <a:spcPct val="90000"/>
              </a:lnSpc>
              <a:spcAft>
                <a:spcPct val="20000"/>
              </a:spcAft>
              <a:buClr>
                <a:srgbClr val="292929"/>
              </a:buClr>
            </a:pPr>
            <a:r>
              <a:rPr lang="tr-TR" sz="1200">
                <a:solidFill>
                  <a:srgbClr val="000000"/>
                </a:solidFill>
                <a:latin typeface="Calibri" pitchFamily="34" charset="0"/>
              </a:rPr>
              <a:t>Stresli işlerde çalışan kişilerde kan basıncında artış olur. Bazı iş karakteristikleri strese yol açar. Bunlar organizasyondan kaynaklanan talepler ve ilişkiler, iş talepleri, işyerindeki sosyal ilişkiler, iş çizelgeleri, işin içeriği ile ilgili özellikler, kişisel kontrol ve katılım ile fiziksel çalışma şartlarıdır. Bunların tümünün iş stresi düzeyini etkilediği belirlenmiştir.</a:t>
            </a:r>
          </a:p>
        </p:txBody>
      </p:sp>
      <p:sp>
        <p:nvSpPr>
          <p:cNvPr id="12" name="Rectangle 31"/>
          <p:cNvSpPr txBox="1">
            <a:spLocks noChangeArrowheads="1"/>
          </p:cNvSpPr>
          <p:nvPr/>
        </p:nvSpPr>
        <p:spPr bwMode="gray">
          <a:xfrm>
            <a:off x="231797" y="411163"/>
            <a:ext cx="8816669" cy="647700"/>
          </a:xfrm>
          <a:prstGeom prst="rect">
            <a:avLst/>
          </a:prstGeom>
          <a:noFill/>
          <a:ln w="9525">
            <a:noFill/>
            <a:miter lim="800000"/>
            <a:headEnd/>
            <a:tailEnd/>
          </a:ln>
        </p:spPr>
        <p:txBody>
          <a:bodyPr lIns="0" rIns="0" anchor="ct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200" algn="l" rtl="0" eaLnBrk="0" fontAlgn="base" hangingPunct="0">
              <a:lnSpc>
                <a:spcPct val="90000"/>
              </a:lnSpc>
              <a:spcBef>
                <a:spcPct val="0"/>
              </a:spcBef>
              <a:spcAft>
                <a:spcPct val="0"/>
              </a:spcAft>
              <a:defRPr sz="2400" b="1">
                <a:solidFill>
                  <a:schemeClr val="tx1"/>
                </a:solidFill>
                <a:latin typeface="Arial" charset="0"/>
                <a:cs typeface="Arial" charset="0"/>
              </a:defRPr>
            </a:lvl6pPr>
            <a:lvl7pPr marL="914400" algn="l" rtl="0" eaLnBrk="0" fontAlgn="base" hangingPunct="0">
              <a:lnSpc>
                <a:spcPct val="90000"/>
              </a:lnSpc>
              <a:spcBef>
                <a:spcPct val="0"/>
              </a:spcBef>
              <a:spcAft>
                <a:spcPct val="0"/>
              </a:spcAft>
              <a:defRPr sz="2400" b="1">
                <a:solidFill>
                  <a:schemeClr val="tx1"/>
                </a:solidFill>
                <a:latin typeface="Arial" charset="0"/>
                <a:cs typeface="Arial" charset="0"/>
              </a:defRPr>
            </a:lvl7pPr>
            <a:lvl8pPr marL="1371600" algn="l" rtl="0" eaLnBrk="0" fontAlgn="base" hangingPunct="0">
              <a:lnSpc>
                <a:spcPct val="90000"/>
              </a:lnSpc>
              <a:spcBef>
                <a:spcPct val="0"/>
              </a:spcBef>
              <a:spcAft>
                <a:spcPct val="0"/>
              </a:spcAft>
              <a:defRPr sz="2400" b="1">
                <a:solidFill>
                  <a:schemeClr val="tx1"/>
                </a:solidFill>
                <a:latin typeface="Arial" charset="0"/>
                <a:cs typeface="Arial" charset="0"/>
              </a:defRPr>
            </a:lvl8pPr>
            <a:lvl9pPr marL="1828800" algn="l" rtl="0" eaLnBrk="0" fontAlgn="base" hangingPunct="0">
              <a:lnSpc>
                <a:spcPct val="90000"/>
              </a:lnSpc>
              <a:spcBef>
                <a:spcPct val="0"/>
              </a:spcBef>
              <a:spcAft>
                <a:spcPct val="0"/>
              </a:spcAft>
              <a:defRPr sz="2400" b="1">
                <a:solidFill>
                  <a:schemeClr val="tx1"/>
                </a:solidFill>
                <a:latin typeface="Arial" charset="0"/>
                <a:cs typeface="Arial" charset="0"/>
              </a:defRPr>
            </a:lvl9pPr>
          </a:lstStyle>
          <a:p>
            <a:pPr>
              <a:defRPr/>
            </a:pPr>
            <a:r>
              <a:rPr lang="tr-TR" sz="3200" noProof="1" smtClean="0">
                <a:solidFill>
                  <a:srgbClr val="575757"/>
                </a:solidFill>
                <a:effectLst>
                  <a:innerShdw blurRad="63500" dist="50800" dir="8100000">
                    <a:prstClr val="black">
                      <a:alpha val="50000"/>
                    </a:prstClr>
                  </a:innerShdw>
                </a:effectLst>
                <a:latin typeface="Calibri" pitchFamily="34" charset="0"/>
                <a:cs typeface="Calibri" pitchFamily="34" charset="0"/>
              </a:rPr>
              <a:t>KALP HASTALIKLARINA BAĞLI MESLEK HASTALIKLARI</a:t>
            </a:r>
          </a:p>
        </p:txBody>
      </p:sp>
      <p:sp>
        <p:nvSpPr>
          <p:cNvPr id="13" name="Rectangle 55"/>
          <p:cNvSpPr>
            <a:spLocks noChangeArrowheads="1"/>
          </p:cNvSpPr>
          <p:nvPr/>
        </p:nvSpPr>
        <p:spPr bwMode="gray">
          <a:xfrm>
            <a:off x="6159500" y="1447800"/>
            <a:ext cx="2824163" cy="468313"/>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288000" tIns="0" rIns="0" bIns="0" anchor="ctr"/>
          <a:lstStyle/>
          <a:p>
            <a:pPr algn="ctr" defTabSz="801688" eaLnBrk="0" hangingPunct="0">
              <a:defRPr/>
            </a:pPr>
            <a:r>
              <a:rPr lang="tr-TR" sz="1600" b="1" dirty="0">
                <a:solidFill>
                  <a:srgbClr val="FFFFFF"/>
                </a:solidFill>
                <a:latin typeface="Calibri" pitchFamily="34" charset="0"/>
                <a:cs typeface="Calibri" pitchFamily="34" charset="0"/>
              </a:rPr>
              <a:t>Gürültü (</a:t>
            </a:r>
            <a:r>
              <a:rPr lang="tr-TR" sz="1600" b="1" dirty="0" err="1">
                <a:solidFill>
                  <a:srgbClr val="FFFFFF"/>
                </a:solidFill>
                <a:latin typeface="Calibri" pitchFamily="34" charset="0"/>
                <a:cs typeface="Calibri" pitchFamily="34" charset="0"/>
              </a:rPr>
              <a:t>Noise</a:t>
            </a:r>
            <a:r>
              <a:rPr lang="tr-TR" sz="1600" b="1" dirty="0">
                <a:solidFill>
                  <a:srgbClr val="FFFFFF"/>
                </a:solidFill>
                <a:latin typeface="Calibri" pitchFamily="34" charset="0"/>
                <a:cs typeface="Calibri" pitchFamily="34" charset="0"/>
              </a:rPr>
              <a:t>)</a:t>
            </a:r>
          </a:p>
        </p:txBody>
      </p:sp>
      <p:sp>
        <p:nvSpPr>
          <p:cNvPr id="14" name="Rectangle 5"/>
          <p:cNvSpPr>
            <a:spLocks noChangeArrowheads="1"/>
          </p:cNvSpPr>
          <p:nvPr/>
        </p:nvSpPr>
        <p:spPr bwMode="gray">
          <a:xfrm>
            <a:off x="6159500" y="1916113"/>
            <a:ext cx="2824163" cy="1689100"/>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lstStyle/>
          <a:p>
            <a:pPr algn="ctr">
              <a:lnSpc>
                <a:spcPct val="90000"/>
              </a:lnSpc>
              <a:spcAft>
                <a:spcPct val="20000"/>
              </a:spcAft>
              <a:buClr>
                <a:srgbClr val="292929"/>
              </a:buClr>
            </a:pPr>
            <a:r>
              <a:rPr lang="tr-TR" sz="1200">
                <a:solidFill>
                  <a:srgbClr val="000000"/>
                </a:solidFill>
                <a:latin typeface="Calibri" pitchFamily="34" charset="0"/>
              </a:rPr>
              <a:t>Yapılan çalışmalar, gürültünün kan basıncında geçici artışlara sebep olduğunu ve bunun da kardiyovasküler hastalıklara sebep olabileceğini göstermektedir.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37978"/>
                                        </p:tgtEl>
                                      </p:cBhvr>
                                    </p:animEffect>
                                    <p:animScale>
                                      <p:cBhvr>
                                        <p:cTn id="7" dur="250" autoRev="1" fill="hold"/>
                                        <p:tgtEl>
                                          <p:spTgt spid="37978"/>
                                        </p:tgtEl>
                                      </p:cBhvr>
                                      <p:by x="105000" y="105000"/>
                                    </p:animScale>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200"/>
                                        <p:tgtEl>
                                          <p:spTgt spid="8"/>
                                        </p:tgtEl>
                                      </p:cBhvr>
                                    </p:animEffect>
                                  </p:childTnLst>
                                </p:cTn>
                              </p:par>
                            </p:childTnLst>
                          </p:cTn>
                        </p:par>
                        <p:par>
                          <p:cTn id="12" fill="hold">
                            <p:stCondLst>
                              <p:cond delay="7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200"/>
                                        <p:tgtEl>
                                          <p:spTgt spid="9"/>
                                        </p:tgtEl>
                                      </p:cBhvr>
                                    </p:animEffect>
                                  </p:childTnLst>
                                </p:cTn>
                              </p:par>
                            </p:childTnLst>
                          </p:cTn>
                        </p:par>
                        <p:par>
                          <p:cTn id="16" fill="hold">
                            <p:stCondLst>
                              <p:cond delay="900"/>
                            </p:stCondLst>
                            <p:childTnLst>
                              <p:par>
                                <p:cTn id="17" presetID="22"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200"/>
                                        <p:tgtEl>
                                          <p:spTgt spid="5"/>
                                        </p:tgtEl>
                                      </p:cBhvr>
                                    </p:animEffect>
                                  </p:childTnLst>
                                </p:cTn>
                              </p:par>
                            </p:childTnLst>
                          </p:cTn>
                        </p:par>
                        <p:par>
                          <p:cTn id="20" fill="hold">
                            <p:stCondLst>
                              <p:cond delay="1100"/>
                            </p:stCondLst>
                            <p:childTnLst>
                              <p:par>
                                <p:cTn id="21" presetID="22" presetClass="entr" presetSubtype="1"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up)">
                                      <p:cBhvr>
                                        <p:cTn id="23" dur="200"/>
                                        <p:tgtEl>
                                          <p:spTgt spid="7"/>
                                        </p:tgtEl>
                                      </p:cBhvr>
                                    </p:animEffect>
                                  </p:childTnLst>
                                </p:cTn>
                              </p:par>
                            </p:childTnLst>
                          </p:cTn>
                        </p:par>
                        <p:par>
                          <p:cTn id="24" fill="hold">
                            <p:stCondLst>
                              <p:cond delay="1300"/>
                            </p:stCondLst>
                            <p:childTnLst>
                              <p:par>
                                <p:cTn id="25" presetID="22" presetClass="entr" presetSubtype="1"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up)">
                                      <p:cBhvr>
                                        <p:cTn id="27" dur="200"/>
                                        <p:tgtEl>
                                          <p:spTgt spid="13"/>
                                        </p:tgtEl>
                                      </p:cBhvr>
                                    </p:animEffect>
                                  </p:childTnLst>
                                </p:cTn>
                              </p:par>
                            </p:childTnLst>
                          </p:cTn>
                        </p:par>
                        <p:par>
                          <p:cTn id="28" fill="hold">
                            <p:stCondLst>
                              <p:cond delay="1500"/>
                            </p:stCondLst>
                            <p:childTnLst>
                              <p:par>
                                <p:cTn id="29" presetID="22" presetClass="entr" presetSubtype="1"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up)">
                                      <p:cBhvr>
                                        <p:cTn id="31" dur="200"/>
                                        <p:tgtEl>
                                          <p:spTgt spid="14"/>
                                        </p:tgtEl>
                                      </p:cBhvr>
                                    </p:animEffect>
                                  </p:childTnLst>
                                </p:cTn>
                              </p:par>
                            </p:childTnLst>
                          </p:cTn>
                        </p:par>
                        <p:par>
                          <p:cTn id="32" fill="hold">
                            <p:stCondLst>
                              <p:cond delay="1700"/>
                            </p:stCondLst>
                            <p:childTnLst>
                              <p:par>
                                <p:cTn id="33" presetID="22" presetClass="entr" presetSubtype="1"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up)">
                                      <p:cBhvr>
                                        <p:cTn id="35" dur="200"/>
                                        <p:tgtEl>
                                          <p:spTgt spid="10"/>
                                        </p:tgtEl>
                                      </p:cBhvr>
                                    </p:animEffect>
                                  </p:childTnLst>
                                </p:cTn>
                              </p:par>
                            </p:childTnLst>
                          </p:cTn>
                        </p:par>
                        <p:par>
                          <p:cTn id="36" fill="hold">
                            <p:stCondLst>
                              <p:cond delay="1900"/>
                            </p:stCondLst>
                            <p:childTnLst>
                              <p:par>
                                <p:cTn id="37" presetID="22" presetClass="entr" presetSubtype="1"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up)">
                                      <p:cBhvr>
                                        <p:cTn id="39" dur="2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78" grpId="0" animBg="1"/>
      <p:bldP spid="5" grpId="0" animBg="1"/>
      <p:bldP spid="7" grpId="0" animBg="1"/>
      <p:bldP spid="8" grpId="0" animBg="1"/>
      <p:bldP spid="9" grpId="0" animBg="1"/>
      <p:bldP spid="10" grpId="0" animBg="1"/>
      <p:bldP spid="11" grpId="0" animBg="1"/>
      <p:bldP spid="13" grpId="0" animBg="1"/>
      <p:bldP spid="14" grpId="0" animBg="1"/>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78" name="Rectangle 90"/>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sp>
        <p:nvSpPr>
          <p:cNvPr id="4" name="Rechteck 4"/>
          <p:cNvSpPr>
            <a:spLocks noChangeArrowheads="1"/>
          </p:cNvSpPr>
          <p:nvPr/>
        </p:nvSpPr>
        <p:spPr bwMode="auto">
          <a:xfrm>
            <a:off x="85725" y="2809875"/>
            <a:ext cx="9153525" cy="2476500"/>
          </a:xfrm>
          <a:prstGeom prst="rect">
            <a:avLst/>
          </a:prstGeom>
          <a:noFill/>
          <a:ln w="9525" algn="ctr">
            <a:noFill/>
            <a:round/>
            <a:headEnd/>
            <a:tailEnd/>
          </a:ln>
        </p:spPr>
        <p:txBody>
          <a:bodyPr wrap="none" anchor="ctr"/>
          <a:lstStyle/>
          <a:p>
            <a:pPr algn="ctr">
              <a:defRPr/>
            </a:pPr>
            <a:r>
              <a:rPr lang="tr-TR" sz="6600" b="1" noProof="1">
                <a:solidFill>
                  <a:srgbClr val="575757"/>
                </a:solidFill>
                <a:effectLst>
                  <a:innerShdw blurRad="63500" dist="50800" dir="8100000">
                    <a:prstClr val="black">
                      <a:alpha val="50000"/>
                    </a:prstClr>
                  </a:innerShdw>
                </a:effectLst>
                <a:latin typeface="Calibri" pitchFamily="34" charset="0"/>
                <a:cs typeface="Calibri" pitchFamily="34" charset="0"/>
              </a:rPr>
              <a:t>Mesleki </a:t>
            </a:r>
          </a:p>
          <a:p>
            <a:pPr algn="ctr">
              <a:defRPr/>
            </a:pPr>
            <a:r>
              <a:rPr lang="tr-TR" sz="6600" b="1" noProof="1">
                <a:solidFill>
                  <a:srgbClr val="575757"/>
                </a:solidFill>
                <a:effectLst>
                  <a:innerShdw blurRad="63500" dist="50800" dir="8100000">
                    <a:prstClr val="black">
                      <a:alpha val="50000"/>
                    </a:prstClr>
                  </a:innerShdw>
                </a:effectLst>
                <a:latin typeface="Calibri" pitchFamily="34" charset="0"/>
                <a:cs typeface="Calibri" pitchFamily="34" charset="0"/>
              </a:rPr>
              <a:t>Üriner Sistem Hastalıkları</a:t>
            </a:r>
          </a:p>
        </p:txBody>
      </p:sp>
      <p:pic>
        <p:nvPicPr>
          <p:cNvPr id="5" name="Resim 4"/>
          <p:cNvPicPr>
            <a:picLocks noChangeAspect="1"/>
          </p:cNvPicPr>
          <p:nvPr/>
        </p:nvPicPr>
        <p:blipFill>
          <a:blip r:embed="rId3" cstate="print">
            <a:extLst/>
          </a:blip>
          <a:stretch>
            <a:fillRect/>
          </a:stretch>
        </p:blipFill>
        <p:spPr>
          <a:xfrm>
            <a:off x="3071039" y="495299"/>
            <a:ext cx="3182895" cy="26765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37978"/>
                                        </p:tgtEl>
                                      </p:cBhvr>
                                    </p:animEffect>
                                    <p:animScale>
                                      <p:cBhvr>
                                        <p:cTn id="7" dur="250" autoRev="1" fill="hold"/>
                                        <p:tgtEl>
                                          <p:spTgt spid="37978"/>
                                        </p:tgtEl>
                                      </p:cBhvr>
                                      <p:by x="105000" y="105000"/>
                                    </p:animScale>
                                  </p:childTnLst>
                                </p:cTn>
                              </p:par>
                              <p:par>
                                <p:cTn id="8" presetID="1"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78" grpId="0" animBg="1"/>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78" name="Rectangle 90"/>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sp>
        <p:nvSpPr>
          <p:cNvPr id="5" name="Rectangle 11"/>
          <p:cNvSpPr>
            <a:spLocks noChangeArrowheads="1"/>
          </p:cNvSpPr>
          <p:nvPr/>
        </p:nvSpPr>
        <p:spPr bwMode="gray">
          <a:xfrm>
            <a:off x="2657475" y="1555750"/>
            <a:ext cx="6143625" cy="360363"/>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288000" tIns="0" rIns="0" bIns="0" anchor="ctr"/>
          <a:lstStyle/>
          <a:p>
            <a:pPr defTabSz="801688" eaLnBrk="0" hangingPunct="0"/>
            <a:r>
              <a:rPr lang="tr-TR" sz="2000" b="1" noProof="1">
                <a:solidFill>
                  <a:srgbClr val="FFFFFF"/>
                </a:solidFill>
                <a:latin typeface="Calibri" pitchFamily="34" charset="0"/>
              </a:rPr>
              <a:t>KLİNİK </a:t>
            </a:r>
          </a:p>
        </p:txBody>
      </p:sp>
      <p:sp>
        <p:nvSpPr>
          <p:cNvPr id="7" name="Rectangle 5"/>
          <p:cNvSpPr>
            <a:spLocks noChangeArrowheads="1"/>
          </p:cNvSpPr>
          <p:nvPr/>
        </p:nvSpPr>
        <p:spPr bwMode="gray">
          <a:xfrm>
            <a:off x="2657475" y="1916113"/>
            <a:ext cx="6143625" cy="3449637"/>
          </a:xfrm>
          <a:prstGeom prst="rect">
            <a:avLst/>
          </a:prstGeom>
          <a:solidFill>
            <a:schemeClr val="bg1"/>
          </a:soli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lstStyle/>
          <a:p>
            <a:pPr marL="71438" algn="ctr">
              <a:lnSpc>
                <a:spcPct val="90000"/>
              </a:lnSpc>
              <a:spcAft>
                <a:spcPct val="20000"/>
              </a:spcAft>
              <a:buClr>
                <a:srgbClr val="292929"/>
              </a:buClr>
            </a:pPr>
            <a:endParaRPr lang="tr-TR" i="1">
              <a:solidFill>
                <a:srgbClr val="000000"/>
              </a:solidFill>
              <a:latin typeface="Calibri" pitchFamily="34" charset="0"/>
            </a:endParaRPr>
          </a:p>
          <a:p>
            <a:pPr marL="71438" algn="ctr">
              <a:lnSpc>
                <a:spcPct val="90000"/>
              </a:lnSpc>
              <a:spcAft>
                <a:spcPct val="20000"/>
              </a:spcAft>
              <a:buClr>
                <a:srgbClr val="292929"/>
              </a:buClr>
            </a:pPr>
            <a:r>
              <a:rPr lang="tr-TR" i="1">
                <a:solidFill>
                  <a:srgbClr val="000000"/>
                </a:solidFill>
                <a:latin typeface="Calibri" pitchFamily="34" charset="0"/>
              </a:rPr>
              <a:t>Kimyasal maddeler ile fiziksel şartların üreme ve sakat doğumlar konusunda olumsuz etkisinin olduğu bilinmektedir. </a:t>
            </a:r>
          </a:p>
          <a:p>
            <a:pPr marL="71438" algn="ctr">
              <a:lnSpc>
                <a:spcPct val="90000"/>
              </a:lnSpc>
              <a:spcAft>
                <a:spcPct val="20000"/>
              </a:spcAft>
              <a:buClr>
                <a:srgbClr val="292929"/>
              </a:buClr>
            </a:pPr>
            <a:endParaRPr lang="tr-TR" i="1">
              <a:solidFill>
                <a:srgbClr val="000000"/>
              </a:solidFill>
              <a:latin typeface="Calibri" pitchFamily="34" charset="0"/>
            </a:endParaRPr>
          </a:p>
          <a:p>
            <a:pPr marL="71438" algn="ctr">
              <a:lnSpc>
                <a:spcPct val="90000"/>
              </a:lnSpc>
              <a:spcAft>
                <a:spcPct val="20000"/>
              </a:spcAft>
              <a:buClr>
                <a:srgbClr val="292929"/>
              </a:buClr>
            </a:pPr>
            <a:r>
              <a:rPr lang="tr-TR" i="1">
                <a:solidFill>
                  <a:srgbClr val="000000"/>
                </a:solidFill>
                <a:latin typeface="Calibri" pitchFamily="34" charset="0"/>
              </a:rPr>
              <a:t>Örneğin, yüksek dozlarda radyasyona maruz kalma kısırlığa ve sakat doğumlara neden olmaktadır. Organik çözücüler ve ağır metallerin hayvanların üremesini zayıflattığı gözlenmiştir. </a:t>
            </a:r>
          </a:p>
          <a:p>
            <a:pPr marL="71438" algn="ctr">
              <a:lnSpc>
                <a:spcPct val="90000"/>
              </a:lnSpc>
              <a:spcAft>
                <a:spcPct val="20000"/>
              </a:spcAft>
              <a:buClr>
                <a:srgbClr val="292929"/>
              </a:buClr>
            </a:pPr>
            <a:endParaRPr lang="tr-TR" i="1">
              <a:solidFill>
                <a:srgbClr val="000000"/>
              </a:solidFill>
              <a:latin typeface="Calibri" pitchFamily="34" charset="0"/>
            </a:endParaRPr>
          </a:p>
          <a:p>
            <a:pPr marL="71438" algn="ctr">
              <a:lnSpc>
                <a:spcPct val="90000"/>
              </a:lnSpc>
              <a:spcAft>
                <a:spcPct val="20000"/>
              </a:spcAft>
              <a:buClr>
                <a:srgbClr val="292929"/>
              </a:buClr>
            </a:pPr>
            <a:r>
              <a:rPr lang="tr-TR" i="1">
                <a:solidFill>
                  <a:srgbClr val="000000"/>
                </a:solidFill>
                <a:latin typeface="Calibri" pitchFamily="34" charset="0"/>
              </a:rPr>
              <a:t>Bu sorunların çoğunun kaynağı tam olarak bilinmemekle beraber, çalışma yerinden kaynaklanan sorunlar riski artırmaktadır. </a:t>
            </a:r>
            <a:endParaRPr lang="tr-TR" b="1" i="1">
              <a:solidFill>
                <a:srgbClr val="000000"/>
              </a:solidFill>
              <a:latin typeface="Calibri" pitchFamily="34" charset="0"/>
            </a:endParaRPr>
          </a:p>
        </p:txBody>
      </p:sp>
      <p:sp>
        <p:nvSpPr>
          <p:cNvPr id="476166" name="Rectangle 12"/>
          <p:cNvSpPr>
            <a:spLocks noChangeArrowheads="1"/>
          </p:cNvSpPr>
          <p:nvPr/>
        </p:nvSpPr>
        <p:spPr bwMode="gray">
          <a:xfrm>
            <a:off x="300038" y="411163"/>
            <a:ext cx="8520112" cy="647700"/>
          </a:xfrm>
          <a:prstGeom prst="rect">
            <a:avLst/>
          </a:prstGeom>
          <a:noFill/>
          <a:ln w="9525">
            <a:noFill/>
            <a:miter lim="800000"/>
            <a:headEnd/>
            <a:tailEnd/>
          </a:ln>
        </p:spPr>
        <p:txBody>
          <a:bodyPr lIns="0" rIns="0"/>
          <a:lstStyle/>
          <a:p>
            <a:endParaRPr lang="tr-TR" sz="2000" b="1" noProof="1">
              <a:solidFill>
                <a:srgbClr val="000000"/>
              </a:solidFill>
            </a:endParaRPr>
          </a:p>
        </p:txBody>
      </p:sp>
      <p:sp>
        <p:nvSpPr>
          <p:cNvPr id="20" name="Rectangle 31"/>
          <p:cNvSpPr txBox="1">
            <a:spLocks noChangeArrowheads="1"/>
          </p:cNvSpPr>
          <p:nvPr/>
        </p:nvSpPr>
        <p:spPr bwMode="gray">
          <a:xfrm>
            <a:off x="231797" y="411163"/>
            <a:ext cx="8816669" cy="647700"/>
          </a:xfrm>
          <a:prstGeom prst="rect">
            <a:avLst/>
          </a:prstGeom>
          <a:noFill/>
          <a:ln w="9525">
            <a:noFill/>
            <a:miter lim="800000"/>
            <a:headEnd/>
            <a:tailEnd/>
          </a:ln>
        </p:spPr>
        <p:txBody>
          <a:bodyPr lIns="0" rIns="0" anchor="ct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200" algn="l" rtl="0" eaLnBrk="0" fontAlgn="base" hangingPunct="0">
              <a:lnSpc>
                <a:spcPct val="90000"/>
              </a:lnSpc>
              <a:spcBef>
                <a:spcPct val="0"/>
              </a:spcBef>
              <a:spcAft>
                <a:spcPct val="0"/>
              </a:spcAft>
              <a:defRPr sz="2400" b="1">
                <a:solidFill>
                  <a:schemeClr val="tx1"/>
                </a:solidFill>
                <a:latin typeface="Arial" charset="0"/>
                <a:cs typeface="Arial" charset="0"/>
              </a:defRPr>
            </a:lvl6pPr>
            <a:lvl7pPr marL="914400" algn="l" rtl="0" eaLnBrk="0" fontAlgn="base" hangingPunct="0">
              <a:lnSpc>
                <a:spcPct val="90000"/>
              </a:lnSpc>
              <a:spcBef>
                <a:spcPct val="0"/>
              </a:spcBef>
              <a:spcAft>
                <a:spcPct val="0"/>
              </a:spcAft>
              <a:defRPr sz="2400" b="1">
                <a:solidFill>
                  <a:schemeClr val="tx1"/>
                </a:solidFill>
                <a:latin typeface="Arial" charset="0"/>
                <a:cs typeface="Arial" charset="0"/>
              </a:defRPr>
            </a:lvl7pPr>
            <a:lvl8pPr marL="1371600" algn="l" rtl="0" eaLnBrk="0" fontAlgn="base" hangingPunct="0">
              <a:lnSpc>
                <a:spcPct val="90000"/>
              </a:lnSpc>
              <a:spcBef>
                <a:spcPct val="0"/>
              </a:spcBef>
              <a:spcAft>
                <a:spcPct val="0"/>
              </a:spcAft>
              <a:defRPr sz="2400" b="1">
                <a:solidFill>
                  <a:schemeClr val="tx1"/>
                </a:solidFill>
                <a:latin typeface="Arial" charset="0"/>
                <a:cs typeface="Arial" charset="0"/>
              </a:defRPr>
            </a:lvl8pPr>
            <a:lvl9pPr marL="1828800" algn="l" rtl="0" eaLnBrk="0" fontAlgn="base" hangingPunct="0">
              <a:lnSpc>
                <a:spcPct val="90000"/>
              </a:lnSpc>
              <a:spcBef>
                <a:spcPct val="0"/>
              </a:spcBef>
              <a:spcAft>
                <a:spcPct val="0"/>
              </a:spcAft>
              <a:defRPr sz="2400" b="1">
                <a:solidFill>
                  <a:schemeClr val="tx1"/>
                </a:solidFill>
                <a:latin typeface="Arial" charset="0"/>
                <a:cs typeface="Arial" charset="0"/>
              </a:defRPr>
            </a:lvl9pPr>
          </a:lstStyle>
          <a:p>
            <a:pPr>
              <a:defRPr/>
            </a:pPr>
            <a:r>
              <a:rPr lang="tr-TR" sz="3200" noProof="1" smtClean="0">
                <a:solidFill>
                  <a:srgbClr val="575757"/>
                </a:solidFill>
                <a:effectLst>
                  <a:innerShdw blurRad="63500" dist="50800" dir="8100000">
                    <a:prstClr val="black">
                      <a:alpha val="50000"/>
                    </a:prstClr>
                  </a:innerShdw>
                </a:effectLst>
                <a:latin typeface="Calibri" pitchFamily="34" charset="0"/>
                <a:cs typeface="Calibri" pitchFamily="34" charset="0"/>
              </a:rPr>
              <a:t>MESLEKİ ÜRİNER SİSTEMİ HASTALIKLARI</a:t>
            </a:r>
            <a:endParaRPr lang="en-GB" sz="3200" noProof="1" smtClean="0">
              <a:solidFill>
                <a:srgbClr val="575757"/>
              </a:solidFill>
              <a:effectLst>
                <a:innerShdw blurRad="63500" dist="50800" dir="8100000">
                  <a:prstClr val="black">
                    <a:alpha val="50000"/>
                  </a:prstClr>
                </a:innerShdw>
              </a:effectLst>
              <a:latin typeface="Calibri" pitchFamily="34" charset="0"/>
              <a:cs typeface="Calibri"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37978"/>
                                        </p:tgtEl>
                                      </p:cBhvr>
                                    </p:animEffect>
                                    <p:animScale>
                                      <p:cBhvr>
                                        <p:cTn id="7" dur="250" autoRev="1" fill="hold"/>
                                        <p:tgtEl>
                                          <p:spTgt spid="3797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78" grpId="0" animBg="1"/>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78" name="Rectangle 90"/>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sp>
        <p:nvSpPr>
          <p:cNvPr id="4" name="Rechteck 4"/>
          <p:cNvSpPr>
            <a:spLocks noChangeArrowheads="1"/>
          </p:cNvSpPr>
          <p:nvPr/>
        </p:nvSpPr>
        <p:spPr bwMode="auto">
          <a:xfrm>
            <a:off x="-9525" y="3381375"/>
            <a:ext cx="9153525" cy="2476500"/>
          </a:xfrm>
          <a:prstGeom prst="rect">
            <a:avLst/>
          </a:prstGeom>
          <a:noFill/>
          <a:ln w="9525" algn="ctr">
            <a:noFill/>
            <a:round/>
            <a:headEnd/>
            <a:tailEnd/>
          </a:ln>
        </p:spPr>
        <p:txBody>
          <a:bodyPr wrap="none" anchor="ctr"/>
          <a:lstStyle/>
          <a:p>
            <a:pPr algn="ctr">
              <a:defRPr/>
            </a:pPr>
            <a:r>
              <a:rPr lang="tr-TR" sz="7200" b="1" noProof="1">
                <a:solidFill>
                  <a:srgbClr val="575757"/>
                </a:solidFill>
                <a:effectLst>
                  <a:innerShdw blurRad="63500" dist="50800" dir="8100000">
                    <a:prstClr val="black">
                      <a:alpha val="50000"/>
                    </a:prstClr>
                  </a:innerShdw>
                </a:effectLst>
                <a:latin typeface="Calibri" pitchFamily="34" charset="0"/>
                <a:cs typeface="Calibri" pitchFamily="34" charset="0"/>
              </a:rPr>
              <a:t>Mesleki </a:t>
            </a:r>
          </a:p>
          <a:p>
            <a:pPr algn="ctr">
              <a:defRPr/>
            </a:pPr>
            <a:r>
              <a:rPr lang="tr-TR" sz="7200" b="1" noProof="1">
                <a:solidFill>
                  <a:srgbClr val="575757"/>
                </a:solidFill>
                <a:effectLst>
                  <a:innerShdw blurRad="63500" dist="50800" dir="8100000">
                    <a:prstClr val="black">
                      <a:alpha val="50000"/>
                    </a:prstClr>
                  </a:innerShdw>
                </a:effectLst>
                <a:latin typeface="Calibri" pitchFamily="34" charset="0"/>
                <a:cs typeface="Calibri" pitchFamily="34" charset="0"/>
              </a:rPr>
              <a:t>Sinir Sistemi</a:t>
            </a:r>
          </a:p>
          <a:p>
            <a:pPr algn="ctr">
              <a:defRPr/>
            </a:pPr>
            <a:r>
              <a:rPr lang="tr-TR" sz="7200" b="1" noProof="1">
                <a:solidFill>
                  <a:srgbClr val="575757"/>
                </a:solidFill>
                <a:effectLst>
                  <a:innerShdw blurRad="63500" dist="50800" dir="8100000">
                    <a:prstClr val="black">
                      <a:alpha val="50000"/>
                    </a:prstClr>
                  </a:innerShdw>
                </a:effectLst>
                <a:latin typeface="Calibri" pitchFamily="34" charset="0"/>
                <a:cs typeface="Calibri" pitchFamily="34" charset="0"/>
              </a:rPr>
              <a:t> Hastalıkları</a:t>
            </a:r>
          </a:p>
        </p:txBody>
      </p:sp>
      <p:pic>
        <p:nvPicPr>
          <p:cNvPr id="5" name="Resim 4"/>
          <p:cNvPicPr>
            <a:picLocks noChangeAspect="1"/>
          </p:cNvPicPr>
          <p:nvPr/>
        </p:nvPicPr>
        <p:blipFill>
          <a:blip r:embed="rId3" cstate="print">
            <a:extLst/>
          </a:blip>
          <a:stretch>
            <a:fillRect/>
          </a:stretch>
        </p:blipFill>
        <p:spPr>
          <a:xfrm>
            <a:off x="2962275" y="385597"/>
            <a:ext cx="2996566" cy="271002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37978"/>
                                        </p:tgtEl>
                                      </p:cBhvr>
                                    </p:animEffect>
                                    <p:animScale>
                                      <p:cBhvr>
                                        <p:cTn id="7" dur="250" autoRev="1" fill="hold"/>
                                        <p:tgtEl>
                                          <p:spTgt spid="37978"/>
                                        </p:tgtEl>
                                      </p:cBhvr>
                                      <p:by x="105000" y="105000"/>
                                    </p:animScale>
                                  </p:childTnLst>
                                </p:cTn>
                              </p:par>
                              <p:par>
                                <p:cTn id="8" presetID="1"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78" grpId="0" animBg="1"/>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78" name="Rectangle 90"/>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sp>
        <p:nvSpPr>
          <p:cNvPr id="5" name="Rectangle 11"/>
          <p:cNvSpPr>
            <a:spLocks noChangeArrowheads="1"/>
          </p:cNvSpPr>
          <p:nvPr/>
        </p:nvSpPr>
        <p:spPr bwMode="gray">
          <a:xfrm>
            <a:off x="2657475" y="1555750"/>
            <a:ext cx="6143625" cy="360363"/>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288000" tIns="0" rIns="0" bIns="0" anchor="ctr"/>
          <a:lstStyle/>
          <a:p>
            <a:pPr defTabSz="801688" eaLnBrk="0" hangingPunct="0"/>
            <a:r>
              <a:rPr lang="tr-TR" sz="2000" b="1" noProof="1">
                <a:solidFill>
                  <a:srgbClr val="FFFFFF"/>
                </a:solidFill>
                <a:latin typeface="Calibri" pitchFamily="34" charset="0"/>
              </a:rPr>
              <a:t>KLİNİK – NEDENLERİ  </a:t>
            </a:r>
          </a:p>
        </p:txBody>
      </p:sp>
      <p:sp>
        <p:nvSpPr>
          <p:cNvPr id="7" name="Rectangle 5"/>
          <p:cNvSpPr>
            <a:spLocks noChangeArrowheads="1"/>
          </p:cNvSpPr>
          <p:nvPr/>
        </p:nvSpPr>
        <p:spPr bwMode="gray">
          <a:xfrm>
            <a:off x="2657475" y="1916113"/>
            <a:ext cx="6143625" cy="3449637"/>
          </a:xfrm>
          <a:prstGeom prst="rect">
            <a:avLst/>
          </a:prstGeom>
          <a:solidFill>
            <a:schemeClr val="bg1"/>
          </a:soli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lstStyle/>
          <a:p>
            <a:pPr marL="71438" algn="ctr">
              <a:lnSpc>
                <a:spcPct val="90000"/>
              </a:lnSpc>
              <a:spcAft>
                <a:spcPct val="20000"/>
              </a:spcAft>
              <a:buClr>
                <a:srgbClr val="292929"/>
              </a:buClr>
            </a:pPr>
            <a:endParaRPr lang="tr-TR" i="1">
              <a:solidFill>
                <a:srgbClr val="000000"/>
              </a:solidFill>
              <a:latin typeface="Calibri" pitchFamily="34" charset="0"/>
            </a:endParaRPr>
          </a:p>
          <a:p>
            <a:pPr marL="71438" algn="ctr">
              <a:lnSpc>
                <a:spcPct val="90000"/>
              </a:lnSpc>
              <a:spcAft>
                <a:spcPct val="20000"/>
              </a:spcAft>
              <a:buClr>
                <a:srgbClr val="292929"/>
              </a:buClr>
            </a:pPr>
            <a:r>
              <a:rPr lang="tr-TR" i="1">
                <a:solidFill>
                  <a:srgbClr val="000000"/>
                </a:solidFill>
                <a:latin typeface="Calibri" pitchFamily="34" charset="0"/>
              </a:rPr>
              <a:t>İşyerinden kaynaklanan nörolojik (sinir) hastalıklarından birisi </a:t>
            </a:r>
            <a:r>
              <a:rPr lang="tr-TR" b="1" i="1">
                <a:solidFill>
                  <a:srgbClr val="000000"/>
                </a:solidFill>
                <a:latin typeface="Calibri" pitchFamily="34" charset="0"/>
              </a:rPr>
              <a:t>kurşun</a:t>
            </a:r>
            <a:r>
              <a:rPr lang="tr-TR" i="1">
                <a:solidFill>
                  <a:srgbClr val="000000"/>
                </a:solidFill>
                <a:latin typeface="Calibri" pitchFamily="34" charset="0"/>
              </a:rPr>
              <a:t> tozlarının neden olduğu kurşun zehirlenmesidir. </a:t>
            </a:r>
            <a:r>
              <a:rPr lang="tr-TR" b="1" i="1">
                <a:solidFill>
                  <a:srgbClr val="000000"/>
                </a:solidFill>
                <a:latin typeface="Calibri" pitchFamily="34" charset="0"/>
              </a:rPr>
              <a:t>Cıva </a:t>
            </a:r>
            <a:r>
              <a:rPr lang="tr-TR" i="1">
                <a:solidFill>
                  <a:srgbClr val="000000"/>
                </a:solidFill>
                <a:latin typeface="Calibri" pitchFamily="34" charset="0"/>
              </a:rPr>
              <a:t>gibi diğer ağır metallerden etkilenen kişilerde de benzer şekilde titremeler ortaya çıkar. </a:t>
            </a:r>
            <a:r>
              <a:rPr lang="tr-TR" b="1" i="1">
                <a:solidFill>
                  <a:srgbClr val="000000"/>
                </a:solidFill>
                <a:latin typeface="Calibri" pitchFamily="34" charset="0"/>
              </a:rPr>
              <a:t>Karbon disülfitten </a:t>
            </a:r>
            <a:r>
              <a:rPr lang="tr-TR" i="1">
                <a:solidFill>
                  <a:srgbClr val="000000"/>
                </a:solidFill>
                <a:latin typeface="Calibri" pitchFamily="34" charset="0"/>
              </a:rPr>
              <a:t>etkilenen çalışanlarda pencereden dışarıya atlama gibi garip davranışlar görülmüştür. </a:t>
            </a:r>
          </a:p>
          <a:p>
            <a:pPr marL="71438" algn="ctr">
              <a:lnSpc>
                <a:spcPct val="90000"/>
              </a:lnSpc>
              <a:spcAft>
                <a:spcPct val="20000"/>
              </a:spcAft>
              <a:buClr>
                <a:srgbClr val="292929"/>
              </a:buClr>
            </a:pPr>
            <a:r>
              <a:rPr lang="tr-TR" b="1" i="1">
                <a:solidFill>
                  <a:srgbClr val="000000"/>
                </a:solidFill>
                <a:latin typeface="Calibri" pitchFamily="34" charset="0"/>
              </a:rPr>
              <a:t>Dikkatini toplayamama, muhakeme, düşünme, hatırlama ve yapma kararları, sinir bozuklukları, kişilik bozuklukları, anormal davranışlar, reaksiyon zamanında ve algılamada olumsuz etkiler</a:t>
            </a:r>
            <a:r>
              <a:rPr lang="tr-TR" i="1">
                <a:solidFill>
                  <a:srgbClr val="000000"/>
                </a:solidFill>
                <a:latin typeface="Calibri" pitchFamily="34" charset="0"/>
              </a:rPr>
              <a:t> oluşmaktadır. </a:t>
            </a:r>
            <a:endParaRPr lang="tr-TR" b="1" i="1">
              <a:solidFill>
                <a:srgbClr val="000000"/>
              </a:solidFill>
              <a:latin typeface="Calibri" pitchFamily="34" charset="0"/>
            </a:endParaRPr>
          </a:p>
        </p:txBody>
      </p:sp>
      <p:sp>
        <p:nvSpPr>
          <p:cNvPr id="480262" name="Rectangle 12"/>
          <p:cNvSpPr>
            <a:spLocks noChangeArrowheads="1"/>
          </p:cNvSpPr>
          <p:nvPr/>
        </p:nvSpPr>
        <p:spPr bwMode="gray">
          <a:xfrm>
            <a:off x="300038" y="411163"/>
            <a:ext cx="8520112" cy="647700"/>
          </a:xfrm>
          <a:prstGeom prst="rect">
            <a:avLst/>
          </a:prstGeom>
          <a:noFill/>
          <a:ln w="9525">
            <a:noFill/>
            <a:miter lim="800000"/>
            <a:headEnd/>
            <a:tailEnd/>
          </a:ln>
        </p:spPr>
        <p:txBody>
          <a:bodyPr lIns="0" rIns="0"/>
          <a:lstStyle/>
          <a:p>
            <a:endParaRPr lang="tr-TR" sz="2000" b="1" noProof="1">
              <a:solidFill>
                <a:srgbClr val="000000"/>
              </a:solidFill>
            </a:endParaRPr>
          </a:p>
        </p:txBody>
      </p:sp>
      <p:sp>
        <p:nvSpPr>
          <p:cNvPr id="20" name="Rectangle 31"/>
          <p:cNvSpPr txBox="1">
            <a:spLocks noChangeArrowheads="1"/>
          </p:cNvSpPr>
          <p:nvPr/>
        </p:nvSpPr>
        <p:spPr bwMode="gray">
          <a:xfrm>
            <a:off x="231797" y="411163"/>
            <a:ext cx="8816669" cy="647700"/>
          </a:xfrm>
          <a:prstGeom prst="rect">
            <a:avLst/>
          </a:prstGeom>
          <a:noFill/>
          <a:ln w="9525">
            <a:noFill/>
            <a:miter lim="800000"/>
            <a:headEnd/>
            <a:tailEnd/>
          </a:ln>
        </p:spPr>
        <p:txBody>
          <a:bodyPr lIns="0" rIns="0" anchor="ct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200" algn="l" rtl="0" eaLnBrk="0" fontAlgn="base" hangingPunct="0">
              <a:lnSpc>
                <a:spcPct val="90000"/>
              </a:lnSpc>
              <a:spcBef>
                <a:spcPct val="0"/>
              </a:spcBef>
              <a:spcAft>
                <a:spcPct val="0"/>
              </a:spcAft>
              <a:defRPr sz="2400" b="1">
                <a:solidFill>
                  <a:schemeClr val="tx1"/>
                </a:solidFill>
                <a:latin typeface="Arial" charset="0"/>
                <a:cs typeface="Arial" charset="0"/>
              </a:defRPr>
            </a:lvl6pPr>
            <a:lvl7pPr marL="914400" algn="l" rtl="0" eaLnBrk="0" fontAlgn="base" hangingPunct="0">
              <a:lnSpc>
                <a:spcPct val="90000"/>
              </a:lnSpc>
              <a:spcBef>
                <a:spcPct val="0"/>
              </a:spcBef>
              <a:spcAft>
                <a:spcPct val="0"/>
              </a:spcAft>
              <a:defRPr sz="2400" b="1">
                <a:solidFill>
                  <a:schemeClr val="tx1"/>
                </a:solidFill>
                <a:latin typeface="Arial" charset="0"/>
                <a:cs typeface="Arial" charset="0"/>
              </a:defRPr>
            </a:lvl7pPr>
            <a:lvl8pPr marL="1371600" algn="l" rtl="0" eaLnBrk="0" fontAlgn="base" hangingPunct="0">
              <a:lnSpc>
                <a:spcPct val="90000"/>
              </a:lnSpc>
              <a:spcBef>
                <a:spcPct val="0"/>
              </a:spcBef>
              <a:spcAft>
                <a:spcPct val="0"/>
              </a:spcAft>
              <a:defRPr sz="2400" b="1">
                <a:solidFill>
                  <a:schemeClr val="tx1"/>
                </a:solidFill>
                <a:latin typeface="Arial" charset="0"/>
                <a:cs typeface="Arial" charset="0"/>
              </a:defRPr>
            </a:lvl8pPr>
            <a:lvl9pPr marL="1828800" algn="l" rtl="0" eaLnBrk="0" fontAlgn="base" hangingPunct="0">
              <a:lnSpc>
                <a:spcPct val="90000"/>
              </a:lnSpc>
              <a:spcBef>
                <a:spcPct val="0"/>
              </a:spcBef>
              <a:spcAft>
                <a:spcPct val="0"/>
              </a:spcAft>
              <a:defRPr sz="2400" b="1">
                <a:solidFill>
                  <a:schemeClr val="tx1"/>
                </a:solidFill>
                <a:latin typeface="Arial" charset="0"/>
                <a:cs typeface="Arial" charset="0"/>
              </a:defRPr>
            </a:lvl9pPr>
          </a:lstStyle>
          <a:p>
            <a:pPr>
              <a:defRPr/>
            </a:pPr>
            <a:r>
              <a:rPr lang="tr-TR" sz="3200" noProof="1" smtClean="0">
                <a:solidFill>
                  <a:srgbClr val="575757"/>
                </a:solidFill>
                <a:effectLst>
                  <a:innerShdw blurRad="63500" dist="50800" dir="8100000">
                    <a:prstClr val="black">
                      <a:alpha val="50000"/>
                    </a:prstClr>
                  </a:innerShdw>
                </a:effectLst>
                <a:latin typeface="Calibri" pitchFamily="34" charset="0"/>
                <a:cs typeface="Calibri" pitchFamily="34" charset="0"/>
              </a:rPr>
              <a:t>MESLEKİ SİNİR SİSTEMİ HASTALIKLARI</a:t>
            </a:r>
            <a:endParaRPr lang="en-GB" sz="3200" noProof="1" smtClean="0">
              <a:solidFill>
                <a:srgbClr val="575757"/>
              </a:solidFill>
              <a:effectLst>
                <a:innerShdw blurRad="63500" dist="50800" dir="8100000">
                  <a:prstClr val="black">
                    <a:alpha val="50000"/>
                  </a:prstClr>
                </a:innerShdw>
              </a:effectLst>
              <a:latin typeface="Calibri" pitchFamily="34" charset="0"/>
              <a:cs typeface="Calibri"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37978"/>
                                        </p:tgtEl>
                                      </p:cBhvr>
                                    </p:animEffect>
                                    <p:animScale>
                                      <p:cBhvr>
                                        <p:cTn id="7" dur="250" autoRev="1" fill="hold"/>
                                        <p:tgtEl>
                                          <p:spTgt spid="3797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78" grpId="0" animBg="1"/>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78" name="Rectangle 90"/>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sp>
        <p:nvSpPr>
          <p:cNvPr id="4" name="Rechteck 4"/>
          <p:cNvSpPr>
            <a:spLocks noChangeArrowheads="1"/>
          </p:cNvSpPr>
          <p:nvPr/>
        </p:nvSpPr>
        <p:spPr bwMode="auto">
          <a:xfrm>
            <a:off x="-9525" y="3067050"/>
            <a:ext cx="9153525" cy="2476500"/>
          </a:xfrm>
          <a:prstGeom prst="rect">
            <a:avLst/>
          </a:prstGeom>
          <a:noFill/>
          <a:ln w="9525" algn="ctr">
            <a:noFill/>
            <a:round/>
            <a:headEnd/>
            <a:tailEnd/>
          </a:ln>
        </p:spPr>
        <p:txBody>
          <a:bodyPr wrap="none" anchor="ctr"/>
          <a:lstStyle/>
          <a:p>
            <a:pPr algn="ctr">
              <a:defRPr/>
            </a:pPr>
            <a:r>
              <a:rPr lang="tr-TR" sz="7200" b="1" noProof="1">
                <a:solidFill>
                  <a:srgbClr val="575757"/>
                </a:solidFill>
                <a:effectLst>
                  <a:innerShdw blurRad="63500" dist="50800" dir="8100000">
                    <a:prstClr val="black">
                      <a:alpha val="50000"/>
                    </a:prstClr>
                  </a:innerShdw>
                </a:effectLst>
                <a:latin typeface="Calibri" pitchFamily="34" charset="0"/>
                <a:cs typeface="Calibri" pitchFamily="34" charset="0"/>
              </a:rPr>
              <a:t>Mesleki </a:t>
            </a:r>
          </a:p>
          <a:p>
            <a:pPr algn="ctr">
              <a:defRPr/>
            </a:pPr>
            <a:r>
              <a:rPr lang="tr-TR" sz="7200" b="1" noProof="1">
                <a:solidFill>
                  <a:srgbClr val="575757"/>
                </a:solidFill>
                <a:effectLst>
                  <a:innerShdw blurRad="63500" dist="50800" dir="8100000">
                    <a:prstClr val="black">
                      <a:alpha val="50000"/>
                    </a:prstClr>
                  </a:innerShdw>
                </a:effectLst>
                <a:latin typeface="Calibri" pitchFamily="34" charset="0"/>
                <a:cs typeface="Calibri" pitchFamily="34" charset="0"/>
              </a:rPr>
              <a:t>İşitme Kayıpları</a:t>
            </a:r>
          </a:p>
        </p:txBody>
      </p:sp>
      <p:pic>
        <p:nvPicPr>
          <p:cNvPr id="5" name="Resim 4"/>
          <p:cNvPicPr>
            <a:picLocks noChangeAspect="1"/>
          </p:cNvPicPr>
          <p:nvPr/>
        </p:nvPicPr>
        <p:blipFill>
          <a:blip r:embed="rId3" cstate="print">
            <a:extLst/>
          </a:blip>
          <a:stretch>
            <a:fillRect/>
          </a:stretch>
        </p:blipFill>
        <p:spPr>
          <a:xfrm>
            <a:off x="3047205" y="347963"/>
            <a:ext cx="2875864" cy="27286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37978"/>
                                        </p:tgtEl>
                                      </p:cBhvr>
                                    </p:animEffect>
                                    <p:animScale>
                                      <p:cBhvr>
                                        <p:cTn id="7" dur="250" autoRev="1" fill="hold"/>
                                        <p:tgtEl>
                                          <p:spTgt spid="37978"/>
                                        </p:tgtEl>
                                      </p:cBhvr>
                                      <p:by x="105000" y="105000"/>
                                    </p:animScale>
                                  </p:childTnLst>
                                </p:cTn>
                              </p:par>
                              <p:par>
                                <p:cTn id="8" presetID="1"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78" grpId="0" animBg="1"/>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78" name="Rectangle 90"/>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sp>
        <p:nvSpPr>
          <p:cNvPr id="5" name="Rectangle 11"/>
          <p:cNvSpPr>
            <a:spLocks noChangeArrowheads="1"/>
          </p:cNvSpPr>
          <p:nvPr/>
        </p:nvSpPr>
        <p:spPr bwMode="gray">
          <a:xfrm>
            <a:off x="2657475" y="1555750"/>
            <a:ext cx="6143625" cy="360363"/>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288000" tIns="0" rIns="0" bIns="0" anchor="ctr"/>
          <a:lstStyle/>
          <a:p>
            <a:pPr defTabSz="801688" eaLnBrk="0" hangingPunct="0"/>
            <a:r>
              <a:rPr lang="tr-TR" sz="2000" b="1" noProof="1">
                <a:solidFill>
                  <a:srgbClr val="FFFFFF"/>
                </a:solidFill>
                <a:latin typeface="Calibri" pitchFamily="34" charset="0"/>
              </a:rPr>
              <a:t>KLİNİK </a:t>
            </a:r>
          </a:p>
        </p:txBody>
      </p:sp>
      <p:sp>
        <p:nvSpPr>
          <p:cNvPr id="7" name="Rectangle 5"/>
          <p:cNvSpPr>
            <a:spLocks noChangeArrowheads="1"/>
          </p:cNvSpPr>
          <p:nvPr/>
        </p:nvSpPr>
        <p:spPr bwMode="gray">
          <a:xfrm>
            <a:off x="2657475" y="1916113"/>
            <a:ext cx="6143625" cy="3449637"/>
          </a:xfrm>
          <a:prstGeom prst="rect">
            <a:avLst/>
          </a:prstGeom>
          <a:solidFill>
            <a:schemeClr val="bg1"/>
          </a:soli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lstStyle/>
          <a:p>
            <a:pPr marL="71438" algn="ctr">
              <a:lnSpc>
                <a:spcPct val="90000"/>
              </a:lnSpc>
              <a:spcAft>
                <a:spcPct val="20000"/>
              </a:spcAft>
              <a:buClr>
                <a:srgbClr val="292929"/>
              </a:buClr>
            </a:pPr>
            <a:endParaRPr lang="tr-TR" i="1">
              <a:solidFill>
                <a:srgbClr val="000000"/>
              </a:solidFill>
              <a:latin typeface="Calibri" pitchFamily="34" charset="0"/>
            </a:endParaRPr>
          </a:p>
          <a:p>
            <a:pPr marL="71438" algn="ctr">
              <a:lnSpc>
                <a:spcPct val="90000"/>
              </a:lnSpc>
              <a:spcAft>
                <a:spcPct val="20000"/>
              </a:spcAft>
              <a:buClr>
                <a:srgbClr val="292929"/>
              </a:buClr>
            </a:pPr>
            <a:r>
              <a:rPr lang="tr-TR" i="1">
                <a:solidFill>
                  <a:srgbClr val="000000"/>
                </a:solidFill>
                <a:latin typeface="Calibri" pitchFamily="34" charset="0"/>
              </a:rPr>
              <a:t>İşitme kaybı, geçici veya sürekli olabilir. Çok yüksek şiddete bir kez dahi maruz kalmak, kalıcı işitme kayıplarına sebep olabilir. </a:t>
            </a:r>
          </a:p>
          <a:p>
            <a:pPr marL="71438" algn="ctr">
              <a:lnSpc>
                <a:spcPct val="90000"/>
              </a:lnSpc>
              <a:spcAft>
                <a:spcPct val="20000"/>
              </a:spcAft>
              <a:buClr>
                <a:srgbClr val="292929"/>
              </a:buClr>
            </a:pPr>
            <a:endParaRPr lang="tr-TR" i="1">
              <a:solidFill>
                <a:srgbClr val="000000"/>
              </a:solidFill>
              <a:latin typeface="Calibri" pitchFamily="34" charset="0"/>
            </a:endParaRPr>
          </a:p>
          <a:p>
            <a:pPr marL="71438" algn="ctr">
              <a:lnSpc>
                <a:spcPct val="90000"/>
              </a:lnSpc>
              <a:spcAft>
                <a:spcPct val="20000"/>
              </a:spcAft>
              <a:buClr>
                <a:srgbClr val="292929"/>
              </a:buClr>
            </a:pPr>
            <a:r>
              <a:rPr lang="tr-TR" i="1">
                <a:solidFill>
                  <a:srgbClr val="000000"/>
                </a:solidFill>
                <a:latin typeface="Calibri" pitchFamily="34" charset="0"/>
              </a:rPr>
              <a:t>Bununla beraber kalıcı işitme kayıpları genel olarak şiddetli gürültüye uzun süre maruz kalma sonucunda </a:t>
            </a:r>
            <a:r>
              <a:rPr lang="tr-TR" b="1" i="1">
                <a:solidFill>
                  <a:srgbClr val="000000"/>
                </a:solidFill>
                <a:latin typeface="Calibri" pitchFamily="34" charset="0"/>
              </a:rPr>
              <a:t>iç kulaktaki duyu hücrelerinde oluşan kümülatif zedelenme </a:t>
            </a:r>
            <a:r>
              <a:rPr lang="tr-TR" i="1">
                <a:solidFill>
                  <a:srgbClr val="000000"/>
                </a:solidFill>
                <a:latin typeface="Calibri" pitchFamily="34" charset="0"/>
              </a:rPr>
              <a:t>sonucu ortaya çıkar. </a:t>
            </a:r>
            <a:endParaRPr lang="tr-TR" b="1" i="1">
              <a:solidFill>
                <a:srgbClr val="000000"/>
              </a:solidFill>
              <a:latin typeface="Calibri" pitchFamily="34" charset="0"/>
            </a:endParaRPr>
          </a:p>
        </p:txBody>
      </p:sp>
      <p:sp>
        <p:nvSpPr>
          <p:cNvPr id="484358" name="Rectangle 12"/>
          <p:cNvSpPr>
            <a:spLocks noChangeArrowheads="1"/>
          </p:cNvSpPr>
          <p:nvPr/>
        </p:nvSpPr>
        <p:spPr bwMode="gray">
          <a:xfrm>
            <a:off x="300038" y="411163"/>
            <a:ext cx="8520112" cy="647700"/>
          </a:xfrm>
          <a:prstGeom prst="rect">
            <a:avLst/>
          </a:prstGeom>
          <a:noFill/>
          <a:ln w="9525">
            <a:noFill/>
            <a:miter lim="800000"/>
            <a:headEnd/>
            <a:tailEnd/>
          </a:ln>
        </p:spPr>
        <p:txBody>
          <a:bodyPr lIns="0" rIns="0"/>
          <a:lstStyle/>
          <a:p>
            <a:endParaRPr lang="tr-TR" sz="2000" b="1" noProof="1">
              <a:solidFill>
                <a:srgbClr val="000000"/>
              </a:solidFill>
            </a:endParaRPr>
          </a:p>
        </p:txBody>
      </p:sp>
      <p:sp>
        <p:nvSpPr>
          <p:cNvPr id="20" name="Rectangle 31"/>
          <p:cNvSpPr txBox="1">
            <a:spLocks noChangeArrowheads="1"/>
          </p:cNvSpPr>
          <p:nvPr/>
        </p:nvSpPr>
        <p:spPr bwMode="gray">
          <a:xfrm>
            <a:off x="231797" y="411163"/>
            <a:ext cx="8816669" cy="647700"/>
          </a:xfrm>
          <a:prstGeom prst="rect">
            <a:avLst/>
          </a:prstGeom>
          <a:noFill/>
          <a:ln w="9525">
            <a:noFill/>
            <a:miter lim="800000"/>
            <a:headEnd/>
            <a:tailEnd/>
          </a:ln>
        </p:spPr>
        <p:txBody>
          <a:bodyPr lIns="0" rIns="0" anchor="ct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200" algn="l" rtl="0" eaLnBrk="0" fontAlgn="base" hangingPunct="0">
              <a:lnSpc>
                <a:spcPct val="90000"/>
              </a:lnSpc>
              <a:spcBef>
                <a:spcPct val="0"/>
              </a:spcBef>
              <a:spcAft>
                <a:spcPct val="0"/>
              </a:spcAft>
              <a:defRPr sz="2400" b="1">
                <a:solidFill>
                  <a:schemeClr val="tx1"/>
                </a:solidFill>
                <a:latin typeface="Arial" charset="0"/>
                <a:cs typeface="Arial" charset="0"/>
              </a:defRPr>
            </a:lvl6pPr>
            <a:lvl7pPr marL="914400" algn="l" rtl="0" eaLnBrk="0" fontAlgn="base" hangingPunct="0">
              <a:lnSpc>
                <a:spcPct val="90000"/>
              </a:lnSpc>
              <a:spcBef>
                <a:spcPct val="0"/>
              </a:spcBef>
              <a:spcAft>
                <a:spcPct val="0"/>
              </a:spcAft>
              <a:defRPr sz="2400" b="1">
                <a:solidFill>
                  <a:schemeClr val="tx1"/>
                </a:solidFill>
                <a:latin typeface="Arial" charset="0"/>
                <a:cs typeface="Arial" charset="0"/>
              </a:defRPr>
            </a:lvl7pPr>
            <a:lvl8pPr marL="1371600" algn="l" rtl="0" eaLnBrk="0" fontAlgn="base" hangingPunct="0">
              <a:lnSpc>
                <a:spcPct val="90000"/>
              </a:lnSpc>
              <a:spcBef>
                <a:spcPct val="0"/>
              </a:spcBef>
              <a:spcAft>
                <a:spcPct val="0"/>
              </a:spcAft>
              <a:defRPr sz="2400" b="1">
                <a:solidFill>
                  <a:schemeClr val="tx1"/>
                </a:solidFill>
                <a:latin typeface="Arial" charset="0"/>
                <a:cs typeface="Arial" charset="0"/>
              </a:defRPr>
            </a:lvl8pPr>
            <a:lvl9pPr marL="1828800" algn="l" rtl="0" eaLnBrk="0" fontAlgn="base" hangingPunct="0">
              <a:lnSpc>
                <a:spcPct val="90000"/>
              </a:lnSpc>
              <a:spcBef>
                <a:spcPct val="0"/>
              </a:spcBef>
              <a:spcAft>
                <a:spcPct val="0"/>
              </a:spcAft>
              <a:defRPr sz="2400" b="1">
                <a:solidFill>
                  <a:schemeClr val="tx1"/>
                </a:solidFill>
                <a:latin typeface="Arial" charset="0"/>
                <a:cs typeface="Arial" charset="0"/>
              </a:defRPr>
            </a:lvl9pPr>
          </a:lstStyle>
          <a:p>
            <a:pPr>
              <a:defRPr/>
            </a:pPr>
            <a:r>
              <a:rPr lang="tr-TR" sz="3200" noProof="1" smtClean="0">
                <a:solidFill>
                  <a:srgbClr val="575757"/>
                </a:solidFill>
                <a:effectLst>
                  <a:innerShdw blurRad="63500" dist="50800" dir="8100000">
                    <a:prstClr val="black">
                      <a:alpha val="50000"/>
                    </a:prstClr>
                  </a:innerShdw>
                </a:effectLst>
                <a:latin typeface="Calibri" pitchFamily="34" charset="0"/>
                <a:cs typeface="Calibri" pitchFamily="34" charset="0"/>
              </a:rPr>
              <a:t>MESLEKİ İŞİTME KAYIPLARI</a:t>
            </a:r>
            <a:endParaRPr lang="en-GB" sz="3200" noProof="1" smtClean="0">
              <a:solidFill>
                <a:srgbClr val="575757"/>
              </a:solidFill>
              <a:effectLst>
                <a:innerShdw blurRad="63500" dist="50800" dir="8100000">
                  <a:prstClr val="black">
                    <a:alpha val="50000"/>
                  </a:prstClr>
                </a:innerShdw>
              </a:effectLst>
              <a:latin typeface="Calibri" pitchFamily="34" charset="0"/>
              <a:cs typeface="Calibri"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37978"/>
                                        </p:tgtEl>
                                      </p:cBhvr>
                                    </p:animEffect>
                                    <p:animScale>
                                      <p:cBhvr>
                                        <p:cTn id="7" dur="250" autoRev="1" fill="hold"/>
                                        <p:tgtEl>
                                          <p:spTgt spid="3797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78" grpId="0" animBg="1"/>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78" name="Rectangle 90"/>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sp>
        <p:nvSpPr>
          <p:cNvPr id="4" name="Rechteck 4"/>
          <p:cNvSpPr>
            <a:spLocks noChangeArrowheads="1"/>
          </p:cNvSpPr>
          <p:nvPr/>
        </p:nvSpPr>
        <p:spPr bwMode="auto">
          <a:xfrm>
            <a:off x="-9525" y="3000375"/>
            <a:ext cx="9153525" cy="2476500"/>
          </a:xfrm>
          <a:prstGeom prst="rect">
            <a:avLst/>
          </a:prstGeom>
          <a:noFill/>
          <a:ln w="9525" algn="ctr">
            <a:noFill/>
            <a:round/>
            <a:headEnd/>
            <a:tailEnd/>
          </a:ln>
        </p:spPr>
        <p:txBody>
          <a:bodyPr wrap="none" anchor="ctr"/>
          <a:lstStyle/>
          <a:p>
            <a:pPr algn="ctr">
              <a:defRPr/>
            </a:pPr>
            <a:r>
              <a:rPr lang="tr-TR" sz="7200" b="1" noProof="1">
                <a:solidFill>
                  <a:srgbClr val="575757"/>
                </a:solidFill>
                <a:effectLst>
                  <a:innerShdw blurRad="63500" dist="50800" dir="8100000">
                    <a:prstClr val="black">
                      <a:alpha val="50000"/>
                    </a:prstClr>
                  </a:innerShdw>
                </a:effectLst>
                <a:latin typeface="Calibri" pitchFamily="34" charset="0"/>
                <a:cs typeface="Calibri" pitchFamily="34" charset="0"/>
              </a:rPr>
              <a:t>Mesleki </a:t>
            </a:r>
          </a:p>
          <a:p>
            <a:pPr algn="ctr">
              <a:defRPr/>
            </a:pPr>
            <a:r>
              <a:rPr lang="tr-TR" sz="7200" b="1" noProof="1">
                <a:solidFill>
                  <a:srgbClr val="575757"/>
                </a:solidFill>
                <a:effectLst>
                  <a:innerShdw blurRad="63500" dist="50800" dir="8100000">
                    <a:prstClr val="black">
                      <a:alpha val="50000"/>
                    </a:prstClr>
                  </a:innerShdw>
                </a:effectLst>
                <a:latin typeface="Calibri" pitchFamily="34" charset="0"/>
                <a:cs typeface="Calibri" pitchFamily="34" charset="0"/>
              </a:rPr>
              <a:t>Cilt Hastalıkları</a:t>
            </a:r>
          </a:p>
        </p:txBody>
      </p:sp>
      <p:pic>
        <p:nvPicPr>
          <p:cNvPr id="5" name="Resim 4"/>
          <p:cNvPicPr>
            <a:picLocks noChangeAspect="1"/>
          </p:cNvPicPr>
          <p:nvPr/>
        </p:nvPicPr>
        <p:blipFill>
          <a:blip r:embed="rId3" cstate="print">
            <a:extLst/>
          </a:blip>
          <a:stretch>
            <a:fillRect/>
          </a:stretch>
        </p:blipFill>
        <p:spPr>
          <a:xfrm>
            <a:off x="2959099" y="495299"/>
            <a:ext cx="2984501" cy="268955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37978"/>
                                        </p:tgtEl>
                                      </p:cBhvr>
                                    </p:animEffect>
                                    <p:animScale>
                                      <p:cBhvr>
                                        <p:cTn id="7" dur="250" autoRev="1" fill="hold"/>
                                        <p:tgtEl>
                                          <p:spTgt spid="37978"/>
                                        </p:tgtEl>
                                      </p:cBhvr>
                                      <p:by x="105000" y="105000"/>
                                    </p:animScale>
                                  </p:childTnLst>
                                </p:cTn>
                              </p:par>
                              <p:par>
                                <p:cTn id="8" presetID="1"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78" grpId="0" animBg="1"/>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78" name="Rectangle 90"/>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sp>
        <p:nvSpPr>
          <p:cNvPr id="5" name="Rectangle 11"/>
          <p:cNvSpPr>
            <a:spLocks noChangeArrowheads="1"/>
          </p:cNvSpPr>
          <p:nvPr/>
        </p:nvSpPr>
        <p:spPr bwMode="gray">
          <a:xfrm>
            <a:off x="2657475" y="1555750"/>
            <a:ext cx="6143625" cy="360363"/>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288000" tIns="0" rIns="0" bIns="0" anchor="ctr"/>
          <a:lstStyle/>
          <a:p>
            <a:pPr defTabSz="801688" eaLnBrk="0" hangingPunct="0"/>
            <a:r>
              <a:rPr lang="tr-TR" sz="2000" b="1" noProof="1">
                <a:solidFill>
                  <a:srgbClr val="FFFFFF"/>
                </a:solidFill>
                <a:latin typeface="Calibri" pitchFamily="34" charset="0"/>
              </a:rPr>
              <a:t>KLİNİK – NEDENLERİ  </a:t>
            </a:r>
          </a:p>
        </p:txBody>
      </p:sp>
      <p:sp>
        <p:nvSpPr>
          <p:cNvPr id="7" name="Rectangle 5"/>
          <p:cNvSpPr>
            <a:spLocks noChangeArrowheads="1"/>
          </p:cNvSpPr>
          <p:nvPr/>
        </p:nvSpPr>
        <p:spPr bwMode="gray">
          <a:xfrm>
            <a:off x="2657475" y="1916113"/>
            <a:ext cx="6143625" cy="3449637"/>
          </a:xfrm>
          <a:prstGeom prst="rect">
            <a:avLst/>
          </a:prstGeom>
          <a:solidFill>
            <a:schemeClr val="bg1"/>
          </a:soli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lstStyle/>
          <a:p>
            <a:pPr marL="71438" algn="ctr">
              <a:lnSpc>
                <a:spcPct val="90000"/>
              </a:lnSpc>
              <a:spcAft>
                <a:spcPct val="20000"/>
              </a:spcAft>
              <a:buClr>
                <a:srgbClr val="292929"/>
              </a:buClr>
            </a:pPr>
            <a:endParaRPr lang="tr-TR" i="1">
              <a:solidFill>
                <a:srgbClr val="000000"/>
              </a:solidFill>
              <a:latin typeface="Calibri" pitchFamily="34" charset="0"/>
            </a:endParaRPr>
          </a:p>
          <a:p>
            <a:pPr marL="71438" algn="ctr">
              <a:lnSpc>
                <a:spcPct val="90000"/>
              </a:lnSpc>
              <a:spcAft>
                <a:spcPct val="20000"/>
              </a:spcAft>
              <a:buClr>
                <a:srgbClr val="292929"/>
              </a:buClr>
            </a:pPr>
            <a:r>
              <a:rPr lang="tr-TR" i="1">
                <a:solidFill>
                  <a:srgbClr val="000000"/>
                </a:solidFill>
                <a:latin typeface="Calibri" pitchFamily="34" charset="0"/>
              </a:rPr>
              <a:t>Cilt hastalıkları, kimyasal maddeler, metaller, fiziksel etkiler ve çevre şartlarının etkisiyle ortaya çıkar. Tahrişten, cilt kanserine kadar birçok çeşidi vardır. </a:t>
            </a:r>
          </a:p>
          <a:p>
            <a:pPr marL="71438" algn="ctr">
              <a:lnSpc>
                <a:spcPct val="90000"/>
              </a:lnSpc>
              <a:spcAft>
                <a:spcPct val="20000"/>
              </a:spcAft>
              <a:buClr>
                <a:srgbClr val="292929"/>
              </a:buClr>
            </a:pPr>
            <a:endParaRPr lang="tr-TR" i="1">
              <a:solidFill>
                <a:srgbClr val="000000"/>
              </a:solidFill>
              <a:latin typeface="Calibri" pitchFamily="34" charset="0"/>
            </a:endParaRPr>
          </a:p>
          <a:p>
            <a:pPr marL="71438" algn="ctr">
              <a:lnSpc>
                <a:spcPct val="90000"/>
              </a:lnSpc>
              <a:spcAft>
                <a:spcPct val="20000"/>
              </a:spcAft>
              <a:buClr>
                <a:srgbClr val="292929"/>
              </a:buClr>
            </a:pPr>
            <a:r>
              <a:rPr lang="tr-TR" i="1">
                <a:solidFill>
                  <a:srgbClr val="000000"/>
                </a:solidFill>
                <a:latin typeface="Calibri" pitchFamily="34" charset="0"/>
              </a:rPr>
              <a:t>Cilt hastalıklarına yakalanma oranının en yüksek olduğu alanlar, </a:t>
            </a:r>
            <a:r>
              <a:rPr lang="tr-TR" b="1" i="1">
                <a:solidFill>
                  <a:srgbClr val="000000"/>
                </a:solidFill>
                <a:latin typeface="Calibri" pitchFamily="34" charset="0"/>
              </a:rPr>
              <a:t>üretim ve inşaat</a:t>
            </a:r>
            <a:r>
              <a:rPr lang="tr-TR" i="1">
                <a:solidFill>
                  <a:srgbClr val="000000"/>
                </a:solidFill>
                <a:latin typeface="Calibri" pitchFamily="34" charset="0"/>
              </a:rPr>
              <a:t> endüstrilerinden sonra </a:t>
            </a:r>
            <a:r>
              <a:rPr lang="tr-TR" b="1" i="1">
                <a:solidFill>
                  <a:srgbClr val="000000"/>
                </a:solidFill>
                <a:latin typeface="Calibri" pitchFamily="34" charset="0"/>
              </a:rPr>
              <a:t>tarım, ormancılık ve balıkçılık</a:t>
            </a:r>
            <a:r>
              <a:rPr lang="tr-TR" i="1">
                <a:solidFill>
                  <a:srgbClr val="000000"/>
                </a:solidFill>
                <a:latin typeface="Calibri" pitchFamily="34" charset="0"/>
              </a:rPr>
              <a:t>tadır. Bu hastalıklardan korunmanın temeli, cildi tahriş edici etkilerden korumaktır. Bu ise </a:t>
            </a:r>
            <a:r>
              <a:rPr lang="tr-TR" b="1" i="1">
                <a:solidFill>
                  <a:srgbClr val="000000"/>
                </a:solidFill>
                <a:latin typeface="Calibri" pitchFamily="34" charset="0"/>
              </a:rPr>
              <a:t>uygun elbise, eldiven, cilt losyonları ve koruyucu kremler </a:t>
            </a:r>
            <a:r>
              <a:rPr lang="tr-TR" i="1">
                <a:solidFill>
                  <a:srgbClr val="000000"/>
                </a:solidFill>
                <a:latin typeface="Calibri" pitchFamily="34" charset="0"/>
              </a:rPr>
              <a:t>kullanımı ile sağlanabilir.</a:t>
            </a:r>
            <a:endParaRPr lang="tr-TR" b="1" i="1">
              <a:solidFill>
                <a:srgbClr val="000000"/>
              </a:solidFill>
              <a:latin typeface="Calibri" pitchFamily="34" charset="0"/>
            </a:endParaRPr>
          </a:p>
        </p:txBody>
      </p:sp>
      <p:sp>
        <p:nvSpPr>
          <p:cNvPr id="19" name="Rectangle 31"/>
          <p:cNvSpPr txBox="1">
            <a:spLocks noChangeArrowheads="1"/>
          </p:cNvSpPr>
          <p:nvPr/>
        </p:nvSpPr>
        <p:spPr bwMode="gray">
          <a:xfrm>
            <a:off x="231797" y="411163"/>
            <a:ext cx="8816669" cy="647700"/>
          </a:xfrm>
          <a:prstGeom prst="rect">
            <a:avLst/>
          </a:prstGeom>
          <a:noFill/>
          <a:ln w="9525">
            <a:noFill/>
            <a:miter lim="800000"/>
            <a:headEnd/>
            <a:tailEnd/>
          </a:ln>
        </p:spPr>
        <p:txBody>
          <a:bodyPr lIns="0" rIns="0" anchor="ct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200" algn="l" rtl="0" eaLnBrk="0" fontAlgn="base" hangingPunct="0">
              <a:lnSpc>
                <a:spcPct val="90000"/>
              </a:lnSpc>
              <a:spcBef>
                <a:spcPct val="0"/>
              </a:spcBef>
              <a:spcAft>
                <a:spcPct val="0"/>
              </a:spcAft>
              <a:defRPr sz="2400" b="1">
                <a:solidFill>
                  <a:schemeClr val="tx1"/>
                </a:solidFill>
                <a:latin typeface="Arial" charset="0"/>
                <a:cs typeface="Arial" charset="0"/>
              </a:defRPr>
            </a:lvl6pPr>
            <a:lvl7pPr marL="914400" algn="l" rtl="0" eaLnBrk="0" fontAlgn="base" hangingPunct="0">
              <a:lnSpc>
                <a:spcPct val="90000"/>
              </a:lnSpc>
              <a:spcBef>
                <a:spcPct val="0"/>
              </a:spcBef>
              <a:spcAft>
                <a:spcPct val="0"/>
              </a:spcAft>
              <a:defRPr sz="2400" b="1">
                <a:solidFill>
                  <a:schemeClr val="tx1"/>
                </a:solidFill>
                <a:latin typeface="Arial" charset="0"/>
                <a:cs typeface="Arial" charset="0"/>
              </a:defRPr>
            </a:lvl7pPr>
            <a:lvl8pPr marL="1371600" algn="l" rtl="0" eaLnBrk="0" fontAlgn="base" hangingPunct="0">
              <a:lnSpc>
                <a:spcPct val="90000"/>
              </a:lnSpc>
              <a:spcBef>
                <a:spcPct val="0"/>
              </a:spcBef>
              <a:spcAft>
                <a:spcPct val="0"/>
              </a:spcAft>
              <a:defRPr sz="2400" b="1">
                <a:solidFill>
                  <a:schemeClr val="tx1"/>
                </a:solidFill>
                <a:latin typeface="Arial" charset="0"/>
                <a:cs typeface="Arial" charset="0"/>
              </a:defRPr>
            </a:lvl8pPr>
            <a:lvl9pPr marL="1828800" algn="l" rtl="0" eaLnBrk="0" fontAlgn="base" hangingPunct="0">
              <a:lnSpc>
                <a:spcPct val="90000"/>
              </a:lnSpc>
              <a:spcBef>
                <a:spcPct val="0"/>
              </a:spcBef>
              <a:spcAft>
                <a:spcPct val="0"/>
              </a:spcAft>
              <a:defRPr sz="2400" b="1">
                <a:solidFill>
                  <a:schemeClr val="tx1"/>
                </a:solidFill>
                <a:latin typeface="Arial" charset="0"/>
                <a:cs typeface="Arial" charset="0"/>
              </a:defRPr>
            </a:lvl9pPr>
          </a:lstStyle>
          <a:p>
            <a:pPr>
              <a:defRPr/>
            </a:pPr>
            <a:r>
              <a:rPr lang="tr-TR" sz="3200" noProof="1" smtClean="0">
                <a:solidFill>
                  <a:srgbClr val="575757"/>
                </a:solidFill>
                <a:effectLst>
                  <a:innerShdw blurRad="63500" dist="50800" dir="8100000">
                    <a:prstClr val="black">
                      <a:alpha val="50000"/>
                    </a:prstClr>
                  </a:innerShdw>
                </a:effectLst>
                <a:latin typeface="Calibri" pitchFamily="34" charset="0"/>
                <a:cs typeface="Calibri" pitchFamily="34" charset="0"/>
              </a:rPr>
              <a:t>MESLEKİ CİLT HASTALIKLARI</a:t>
            </a:r>
            <a:endParaRPr lang="en-GB" sz="3200" noProof="1" smtClean="0">
              <a:solidFill>
                <a:srgbClr val="575757"/>
              </a:solidFill>
              <a:effectLst>
                <a:innerShdw blurRad="63500" dist="50800" dir="8100000">
                  <a:prstClr val="black">
                    <a:alpha val="50000"/>
                  </a:prstClr>
                </a:innerShdw>
              </a:effectLst>
              <a:latin typeface="Calibri" pitchFamily="34" charset="0"/>
              <a:cs typeface="Calibri"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37978"/>
                                        </p:tgtEl>
                                      </p:cBhvr>
                                    </p:animEffect>
                                    <p:animScale>
                                      <p:cBhvr>
                                        <p:cTn id="7" dur="250" autoRev="1" fill="hold"/>
                                        <p:tgtEl>
                                          <p:spTgt spid="3797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78" grpId="0" animBg="1"/>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78" name="Rectangle 90"/>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sp>
        <p:nvSpPr>
          <p:cNvPr id="4" name="Rechteck 4"/>
          <p:cNvSpPr>
            <a:spLocks noChangeArrowheads="1"/>
          </p:cNvSpPr>
          <p:nvPr/>
        </p:nvSpPr>
        <p:spPr bwMode="auto">
          <a:xfrm>
            <a:off x="-9525" y="3248025"/>
            <a:ext cx="9153525" cy="2476500"/>
          </a:xfrm>
          <a:prstGeom prst="rect">
            <a:avLst/>
          </a:prstGeom>
          <a:noFill/>
          <a:ln w="9525" algn="ctr">
            <a:noFill/>
            <a:round/>
            <a:headEnd/>
            <a:tailEnd/>
          </a:ln>
        </p:spPr>
        <p:txBody>
          <a:bodyPr wrap="none" anchor="ctr"/>
          <a:lstStyle/>
          <a:p>
            <a:pPr algn="ctr">
              <a:defRPr/>
            </a:pPr>
            <a:r>
              <a:rPr lang="tr-TR" sz="7200" b="1" noProof="1">
                <a:solidFill>
                  <a:srgbClr val="575757"/>
                </a:solidFill>
                <a:effectLst>
                  <a:innerShdw blurRad="63500" dist="50800" dir="8100000">
                    <a:prstClr val="black">
                      <a:alpha val="50000"/>
                    </a:prstClr>
                  </a:innerShdw>
                </a:effectLst>
                <a:latin typeface="Calibri" pitchFamily="34" charset="0"/>
                <a:cs typeface="Calibri" pitchFamily="34" charset="0"/>
              </a:rPr>
              <a:t>Mesleki </a:t>
            </a:r>
          </a:p>
          <a:p>
            <a:pPr algn="ctr">
              <a:defRPr/>
            </a:pPr>
            <a:r>
              <a:rPr lang="tr-TR" sz="7200" b="1" noProof="1">
                <a:solidFill>
                  <a:srgbClr val="575757"/>
                </a:solidFill>
                <a:effectLst>
                  <a:innerShdw blurRad="63500" dist="50800" dir="8100000">
                    <a:prstClr val="black">
                      <a:alpha val="50000"/>
                    </a:prstClr>
                  </a:innerShdw>
                </a:effectLst>
                <a:latin typeface="Calibri" pitchFamily="34" charset="0"/>
                <a:cs typeface="Calibri" pitchFamily="34" charset="0"/>
              </a:rPr>
              <a:t>Psikolojik Hastalıklar</a:t>
            </a:r>
          </a:p>
        </p:txBody>
      </p:sp>
      <p:pic>
        <p:nvPicPr>
          <p:cNvPr id="5" name="Resim 4"/>
          <p:cNvPicPr>
            <a:picLocks noChangeAspect="1"/>
          </p:cNvPicPr>
          <p:nvPr/>
        </p:nvPicPr>
        <p:blipFill>
          <a:blip r:embed="rId3" cstate="print">
            <a:extLst/>
          </a:blip>
          <a:stretch>
            <a:fillRect/>
          </a:stretch>
        </p:blipFill>
        <p:spPr>
          <a:xfrm>
            <a:off x="2949574" y="363982"/>
            <a:ext cx="3079398" cy="31602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37978"/>
                                        </p:tgtEl>
                                      </p:cBhvr>
                                    </p:animEffect>
                                    <p:animScale>
                                      <p:cBhvr>
                                        <p:cTn id="7" dur="250" autoRev="1" fill="hold"/>
                                        <p:tgtEl>
                                          <p:spTgt spid="37978"/>
                                        </p:tgtEl>
                                      </p:cBhvr>
                                      <p:by x="105000" y="105000"/>
                                    </p:animScale>
                                  </p:childTnLst>
                                </p:cTn>
                              </p:par>
                              <p:par>
                                <p:cTn id="8" presetID="1"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7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571750"/>
            <a:ext cx="8229600" cy="3435350"/>
          </a:xfrm>
        </p:spPr>
        <p:txBody>
          <a:bodyPr>
            <a:normAutofit/>
          </a:bodyPr>
          <a:lstStyle/>
          <a:p>
            <a:pPr algn="just">
              <a:lnSpc>
                <a:spcPct val="90000"/>
              </a:lnSpc>
              <a:buFont typeface="Wingdings 3" pitchFamily="18" charset="2"/>
              <a:buNone/>
            </a:pPr>
            <a:r>
              <a:rPr lang="tr-TR" i="1" smtClean="0">
                <a:latin typeface="Arial" pitchFamily="34" charset="0"/>
                <a:cs typeface="Arial" pitchFamily="34" charset="0"/>
              </a:rPr>
              <a:t>		</a:t>
            </a:r>
            <a:r>
              <a:rPr lang="tr-TR" sz="3200" smtClean="0">
                <a:latin typeface="Calibri" pitchFamily="34" charset="0"/>
                <a:ea typeface="Calibri" pitchFamily="34" charset="0"/>
                <a:cs typeface="Calibri" pitchFamily="34" charset="0"/>
              </a:rPr>
              <a:t>1.325.749 işyerinde toplam 10.030.810 çalışan istihdam edilmektedir. Söz konusu çalışanların </a:t>
            </a:r>
            <a:r>
              <a:rPr lang="tr-TR" sz="3200" b="1" smtClean="0">
                <a:latin typeface="Calibri" pitchFamily="34" charset="0"/>
                <a:ea typeface="Calibri" pitchFamily="34" charset="0"/>
                <a:cs typeface="Calibri" pitchFamily="34" charset="0"/>
              </a:rPr>
              <a:t>62.903’ünün iş kazası, 533’nün meslek hastalığı geçirdiği ve iş kazaları/meslek hastalıkları sonucu 2085 kişinin sürekli iş göremez hale geldiği, 1444 ölüm</a:t>
            </a:r>
            <a:r>
              <a:rPr lang="tr-TR" sz="3200" smtClean="0">
                <a:latin typeface="Calibri" pitchFamily="34" charset="0"/>
                <a:ea typeface="Calibri" pitchFamily="34" charset="0"/>
                <a:cs typeface="Calibri" pitchFamily="34" charset="0"/>
              </a:rPr>
              <a:t> vakasının saptandığı gösterilmiştir.</a:t>
            </a:r>
          </a:p>
        </p:txBody>
      </p:sp>
      <p:pic>
        <p:nvPicPr>
          <p:cNvPr id="16387" name="Picture 4" descr="http://www.etik.org.tr/-dsy-20120607011619-1.jpg"/>
          <p:cNvPicPr>
            <a:picLocks noChangeAspect="1" noChangeArrowheads="1"/>
          </p:cNvPicPr>
          <p:nvPr/>
        </p:nvPicPr>
        <p:blipFill>
          <a:blip r:embed="rId2" cstate="print"/>
          <a:srcRect/>
          <a:stretch>
            <a:fillRect/>
          </a:stretch>
        </p:blipFill>
        <p:spPr bwMode="auto">
          <a:xfrm>
            <a:off x="0" y="0"/>
            <a:ext cx="4572000" cy="2452688"/>
          </a:xfrm>
          <a:prstGeom prst="rect">
            <a:avLst/>
          </a:prstGeom>
          <a:noFill/>
          <a:ln w="9525">
            <a:noFill/>
            <a:miter lim="800000"/>
            <a:headEnd/>
            <a:tailEnd/>
          </a:ln>
        </p:spPr>
      </p:pic>
      <p:sp>
        <p:nvSpPr>
          <p:cNvPr id="2" name="1 Başlık"/>
          <p:cNvSpPr>
            <a:spLocks noGrp="1"/>
          </p:cNvSpPr>
          <p:nvPr>
            <p:ph type="title"/>
          </p:nvPr>
        </p:nvSpPr>
        <p:spPr>
          <a:xfrm>
            <a:off x="3214678" y="274638"/>
            <a:ext cx="4357718" cy="2082792"/>
          </a:xfrm>
        </p:spPr>
        <p:txBody>
          <a:bodyPr>
            <a:noAutofit/>
          </a:bodyPr>
          <a:lstStyle/>
          <a:p>
            <a:pPr fontAlgn="auto">
              <a:spcAft>
                <a:spcPts val="0"/>
              </a:spcAft>
              <a:defRPr/>
            </a:pPr>
            <a:r>
              <a:rPr lang="tr-TR" sz="3200" dirty="0" smtClean="0">
                <a:solidFill>
                  <a:schemeClr val="tx1"/>
                </a:solidFill>
                <a:latin typeface="Calibri" pitchFamily="34" charset="0"/>
                <a:ea typeface="+mn-ea"/>
                <a:cs typeface="Calibri" pitchFamily="34" charset="0"/>
              </a:rPr>
              <a:t>          </a:t>
            </a:r>
            <a:r>
              <a:rPr lang="tr-TR" sz="2800" dirty="0" smtClean="0">
                <a:solidFill>
                  <a:schemeClr val="tx1"/>
                </a:solidFill>
                <a:latin typeface="Calibri" pitchFamily="34" charset="0"/>
                <a:ea typeface="+mn-ea"/>
                <a:cs typeface="Calibri" pitchFamily="34" charset="0"/>
              </a:rPr>
              <a:t>Ülkemizde SGK 2010 Yılı İstatistiklerine Göre;</a:t>
            </a:r>
            <a:br>
              <a:rPr lang="tr-TR" sz="2800" dirty="0" smtClean="0">
                <a:solidFill>
                  <a:schemeClr val="tx1"/>
                </a:solidFill>
                <a:latin typeface="Calibri" pitchFamily="34" charset="0"/>
                <a:ea typeface="+mn-ea"/>
                <a:cs typeface="Calibri" pitchFamily="34" charset="0"/>
              </a:rPr>
            </a:br>
            <a:endParaRPr lang="tr-TR" sz="3200" dirty="0">
              <a:solidFill>
                <a:schemeClr val="tx1"/>
              </a:solidFill>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78" name="Rectangle 90"/>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sp>
        <p:nvSpPr>
          <p:cNvPr id="5" name="Rectangle 11"/>
          <p:cNvSpPr>
            <a:spLocks noChangeArrowheads="1"/>
          </p:cNvSpPr>
          <p:nvPr/>
        </p:nvSpPr>
        <p:spPr bwMode="gray">
          <a:xfrm>
            <a:off x="2657475" y="1555750"/>
            <a:ext cx="6143625" cy="360363"/>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288000" tIns="0" rIns="0" bIns="0" anchor="ctr"/>
          <a:lstStyle/>
          <a:p>
            <a:pPr defTabSz="801688" eaLnBrk="0" hangingPunct="0"/>
            <a:r>
              <a:rPr lang="tr-TR" sz="2000" b="1" noProof="1">
                <a:solidFill>
                  <a:srgbClr val="FFFFFF"/>
                </a:solidFill>
                <a:latin typeface="Calibri" pitchFamily="34" charset="0"/>
              </a:rPr>
              <a:t>KLİNİK </a:t>
            </a:r>
          </a:p>
        </p:txBody>
      </p:sp>
      <p:sp>
        <p:nvSpPr>
          <p:cNvPr id="7" name="Rectangle 5"/>
          <p:cNvSpPr>
            <a:spLocks noChangeArrowheads="1"/>
          </p:cNvSpPr>
          <p:nvPr/>
        </p:nvSpPr>
        <p:spPr bwMode="gray">
          <a:xfrm>
            <a:off x="2657475" y="1916113"/>
            <a:ext cx="6143625" cy="3449637"/>
          </a:xfrm>
          <a:prstGeom prst="rect">
            <a:avLst/>
          </a:prstGeom>
          <a:solidFill>
            <a:schemeClr val="bg1"/>
          </a:soli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lstStyle/>
          <a:p>
            <a:pPr marL="71438" algn="ctr">
              <a:lnSpc>
                <a:spcPct val="90000"/>
              </a:lnSpc>
              <a:spcAft>
                <a:spcPct val="20000"/>
              </a:spcAft>
              <a:buClr>
                <a:srgbClr val="292929"/>
              </a:buClr>
            </a:pPr>
            <a:endParaRPr lang="tr-TR" i="1">
              <a:solidFill>
                <a:srgbClr val="000000"/>
              </a:solidFill>
              <a:latin typeface="Calibri" pitchFamily="34" charset="0"/>
            </a:endParaRPr>
          </a:p>
          <a:p>
            <a:pPr marL="71438" algn="ctr">
              <a:lnSpc>
                <a:spcPct val="90000"/>
              </a:lnSpc>
              <a:spcAft>
                <a:spcPct val="20000"/>
              </a:spcAft>
              <a:buClr>
                <a:srgbClr val="292929"/>
              </a:buClr>
            </a:pPr>
            <a:r>
              <a:rPr lang="tr-TR" i="1">
                <a:solidFill>
                  <a:srgbClr val="000000"/>
                </a:solidFill>
                <a:latin typeface="Calibri" pitchFamily="34" charset="0"/>
              </a:rPr>
              <a:t>İşyeri koşullarının strese ve insan sağlığı üzerinde olumsuz etkilere sebep olduğu bilinmektedir. </a:t>
            </a:r>
          </a:p>
          <a:p>
            <a:pPr marL="71438" algn="ctr">
              <a:lnSpc>
                <a:spcPct val="90000"/>
              </a:lnSpc>
              <a:spcAft>
                <a:spcPct val="20000"/>
              </a:spcAft>
              <a:buClr>
                <a:srgbClr val="292929"/>
              </a:buClr>
            </a:pPr>
            <a:endParaRPr lang="tr-TR" i="1">
              <a:solidFill>
                <a:srgbClr val="000000"/>
              </a:solidFill>
              <a:latin typeface="Calibri" pitchFamily="34" charset="0"/>
            </a:endParaRPr>
          </a:p>
          <a:p>
            <a:pPr marL="71438" algn="ctr">
              <a:lnSpc>
                <a:spcPct val="90000"/>
              </a:lnSpc>
              <a:spcAft>
                <a:spcPct val="20000"/>
              </a:spcAft>
              <a:buClr>
                <a:srgbClr val="292929"/>
              </a:buClr>
            </a:pPr>
            <a:r>
              <a:rPr lang="tr-TR" i="1">
                <a:solidFill>
                  <a:srgbClr val="000000"/>
                </a:solidFill>
                <a:latin typeface="Calibri" pitchFamily="34" charset="0"/>
              </a:rPr>
              <a:t>Çalışma şartlarından kaynaklanan psikolojik rahatsızlıklardan bazıları uyku bozukluğu, ruhsal motivasyonda düşüş ve çalışma isteğinde azalmadır. </a:t>
            </a:r>
          </a:p>
          <a:p>
            <a:pPr marL="71438" algn="ctr">
              <a:lnSpc>
                <a:spcPct val="90000"/>
              </a:lnSpc>
              <a:spcAft>
                <a:spcPct val="20000"/>
              </a:spcAft>
              <a:buClr>
                <a:srgbClr val="292929"/>
              </a:buClr>
            </a:pPr>
            <a:endParaRPr lang="tr-TR" i="1">
              <a:solidFill>
                <a:srgbClr val="000000"/>
              </a:solidFill>
              <a:latin typeface="Calibri" pitchFamily="34" charset="0"/>
            </a:endParaRPr>
          </a:p>
          <a:p>
            <a:pPr marL="71438" algn="ctr">
              <a:lnSpc>
                <a:spcPct val="90000"/>
              </a:lnSpc>
              <a:spcAft>
                <a:spcPct val="20000"/>
              </a:spcAft>
              <a:buClr>
                <a:srgbClr val="292929"/>
              </a:buClr>
            </a:pPr>
            <a:r>
              <a:rPr lang="tr-TR" i="1">
                <a:solidFill>
                  <a:srgbClr val="000000"/>
                </a:solidFill>
                <a:latin typeface="Calibri" pitchFamily="34" charset="0"/>
              </a:rPr>
              <a:t>Stresin kişi üzerindeki etkileri strese sebep olan faktörler ve kişinin fiziksel ve psikolojik özellikleri ile de ilgilidir. </a:t>
            </a:r>
          </a:p>
        </p:txBody>
      </p:sp>
      <p:sp>
        <p:nvSpPr>
          <p:cNvPr id="492550" name="Rectangle 12"/>
          <p:cNvSpPr>
            <a:spLocks noChangeArrowheads="1"/>
          </p:cNvSpPr>
          <p:nvPr/>
        </p:nvSpPr>
        <p:spPr bwMode="gray">
          <a:xfrm>
            <a:off x="300038" y="411163"/>
            <a:ext cx="8520112" cy="647700"/>
          </a:xfrm>
          <a:prstGeom prst="rect">
            <a:avLst/>
          </a:prstGeom>
          <a:noFill/>
          <a:ln w="9525">
            <a:noFill/>
            <a:miter lim="800000"/>
            <a:headEnd/>
            <a:tailEnd/>
          </a:ln>
        </p:spPr>
        <p:txBody>
          <a:bodyPr lIns="0" rIns="0"/>
          <a:lstStyle/>
          <a:p>
            <a:endParaRPr lang="tr-TR" sz="2000" b="1" noProof="1">
              <a:solidFill>
                <a:srgbClr val="000000"/>
              </a:solidFill>
            </a:endParaRPr>
          </a:p>
        </p:txBody>
      </p:sp>
      <p:sp>
        <p:nvSpPr>
          <p:cNvPr id="20" name="Rectangle 31"/>
          <p:cNvSpPr txBox="1">
            <a:spLocks noChangeArrowheads="1"/>
          </p:cNvSpPr>
          <p:nvPr/>
        </p:nvSpPr>
        <p:spPr bwMode="gray">
          <a:xfrm>
            <a:off x="231797" y="411163"/>
            <a:ext cx="8816669" cy="647700"/>
          </a:xfrm>
          <a:prstGeom prst="rect">
            <a:avLst/>
          </a:prstGeom>
          <a:noFill/>
          <a:ln w="9525">
            <a:noFill/>
            <a:miter lim="800000"/>
            <a:headEnd/>
            <a:tailEnd/>
          </a:ln>
        </p:spPr>
        <p:txBody>
          <a:bodyPr lIns="0" rIns="0" anchor="ct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200" algn="l" rtl="0" eaLnBrk="0" fontAlgn="base" hangingPunct="0">
              <a:lnSpc>
                <a:spcPct val="90000"/>
              </a:lnSpc>
              <a:spcBef>
                <a:spcPct val="0"/>
              </a:spcBef>
              <a:spcAft>
                <a:spcPct val="0"/>
              </a:spcAft>
              <a:defRPr sz="2400" b="1">
                <a:solidFill>
                  <a:schemeClr val="tx1"/>
                </a:solidFill>
                <a:latin typeface="Arial" charset="0"/>
                <a:cs typeface="Arial" charset="0"/>
              </a:defRPr>
            </a:lvl6pPr>
            <a:lvl7pPr marL="914400" algn="l" rtl="0" eaLnBrk="0" fontAlgn="base" hangingPunct="0">
              <a:lnSpc>
                <a:spcPct val="90000"/>
              </a:lnSpc>
              <a:spcBef>
                <a:spcPct val="0"/>
              </a:spcBef>
              <a:spcAft>
                <a:spcPct val="0"/>
              </a:spcAft>
              <a:defRPr sz="2400" b="1">
                <a:solidFill>
                  <a:schemeClr val="tx1"/>
                </a:solidFill>
                <a:latin typeface="Arial" charset="0"/>
                <a:cs typeface="Arial" charset="0"/>
              </a:defRPr>
            </a:lvl7pPr>
            <a:lvl8pPr marL="1371600" algn="l" rtl="0" eaLnBrk="0" fontAlgn="base" hangingPunct="0">
              <a:lnSpc>
                <a:spcPct val="90000"/>
              </a:lnSpc>
              <a:spcBef>
                <a:spcPct val="0"/>
              </a:spcBef>
              <a:spcAft>
                <a:spcPct val="0"/>
              </a:spcAft>
              <a:defRPr sz="2400" b="1">
                <a:solidFill>
                  <a:schemeClr val="tx1"/>
                </a:solidFill>
                <a:latin typeface="Arial" charset="0"/>
                <a:cs typeface="Arial" charset="0"/>
              </a:defRPr>
            </a:lvl8pPr>
            <a:lvl9pPr marL="1828800" algn="l" rtl="0" eaLnBrk="0" fontAlgn="base" hangingPunct="0">
              <a:lnSpc>
                <a:spcPct val="90000"/>
              </a:lnSpc>
              <a:spcBef>
                <a:spcPct val="0"/>
              </a:spcBef>
              <a:spcAft>
                <a:spcPct val="0"/>
              </a:spcAft>
              <a:defRPr sz="2400" b="1">
                <a:solidFill>
                  <a:schemeClr val="tx1"/>
                </a:solidFill>
                <a:latin typeface="Arial" charset="0"/>
                <a:cs typeface="Arial" charset="0"/>
              </a:defRPr>
            </a:lvl9pPr>
          </a:lstStyle>
          <a:p>
            <a:pPr>
              <a:defRPr/>
            </a:pPr>
            <a:r>
              <a:rPr lang="tr-TR" sz="3200" noProof="1" smtClean="0">
                <a:solidFill>
                  <a:srgbClr val="575757"/>
                </a:solidFill>
                <a:effectLst>
                  <a:innerShdw blurRad="63500" dist="50800" dir="8100000">
                    <a:prstClr val="black">
                      <a:alpha val="50000"/>
                    </a:prstClr>
                  </a:innerShdw>
                </a:effectLst>
                <a:latin typeface="Calibri" pitchFamily="34" charset="0"/>
                <a:cs typeface="Calibri" pitchFamily="34" charset="0"/>
              </a:rPr>
              <a:t>MESLEKİ PSİKOLOJİK HASTALIKLAR</a:t>
            </a:r>
            <a:endParaRPr lang="en-GB" sz="3200" noProof="1" smtClean="0">
              <a:solidFill>
                <a:srgbClr val="575757"/>
              </a:solidFill>
              <a:effectLst>
                <a:innerShdw blurRad="63500" dist="50800" dir="8100000">
                  <a:prstClr val="black">
                    <a:alpha val="50000"/>
                  </a:prstClr>
                </a:innerShdw>
              </a:effectLst>
              <a:latin typeface="Calibri" pitchFamily="34" charset="0"/>
              <a:cs typeface="Calibri"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37978"/>
                                        </p:tgtEl>
                                      </p:cBhvr>
                                    </p:animEffect>
                                    <p:animScale>
                                      <p:cBhvr>
                                        <p:cTn id="7" dur="250" autoRev="1" fill="hold"/>
                                        <p:tgtEl>
                                          <p:spTgt spid="3797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78" grpId="0" animBg="1"/>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78" name="Rectangle 90"/>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sp>
        <p:nvSpPr>
          <p:cNvPr id="4" name="Rechteck 4"/>
          <p:cNvSpPr>
            <a:spLocks noChangeArrowheads="1"/>
          </p:cNvSpPr>
          <p:nvPr/>
        </p:nvSpPr>
        <p:spPr bwMode="auto">
          <a:xfrm>
            <a:off x="172005" y="2516888"/>
            <a:ext cx="8782476" cy="2921887"/>
          </a:xfrm>
          <a:prstGeom prst="rect">
            <a:avLst/>
          </a:prstGeom>
          <a:noFill/>
          <a:ln w="9525" algn="ctr">
            <a:noFill/>
            <a:round/>
            <a:headEnd/>
            <a:tailEnd/>
          </a:ln>
        </p:spPr>
        <p:txBody>
          <a:bodyPr wrap="none" anchor="ctr"/>
          <a:lstStyle/>
          <a:p>
            <a:pPr marL="36000" algn="ctr">
              <a:defRPr/>
            </a:pPr>
            <a:r>
              <a:rPr lang="tr-TR" sz="9000" b="1" noProof="1">
                <a:solidFill>
                  <a:srgbClr val="575757"/>
                </a:solidFill>
                <a:effectLst>
                  <a:innerShdw blurRad="63500" dist="50800" dir="8100000">
                    <a:prstClr val="black">
                      <a:alpha val="50000"/>
                    </a:prstClr>
                  </a:innerShdw>
                </a:effectLst>
                <a:latin typeface="Calibri" pitchFamily="34" charset="0"/>
                <a:cs typeface="Calibri" pitchFamily="34" charset="0"/>
              </a:rPr>
              <a:t>Meslek Hastalığı </a:t>
            </a:r>
          </a:p>
          <a:p>
            <a:pPr marL="36000" algn="ctr">
              <a:defRPr/>
            </a:pPr>
            <a:r>
              <a:rPr lang="tr-TR" sz="9000" b="1" noProof="1">
                <a:solidFill>
                  <a:srgbClr val="575757"/>
                </a:solidFill>
                <a:effectLst>
                  <a:innerShdw blurRad="63500" dist="50800" dir="8100000">
                    <a:prstClr val="black">
                      <a:alpha val="50000"/>
                    </a:prstClr>
                  </a:innerShdw>
                </a:effectLst>
                <a:latin typeface="Calibri" pitchFamily="34" charset="0"/>
                <a:cs typeface="Calibri" pitchFamily="34" charset="0"/>
              </a:rPr>
              <a:t>Tanısı</a:t>
            </a:r>
          </a:p>
        </p:txBody>
      </p:sp>
      <p:pic>
        <p:nvPicPr>
          <p:cNvPr id="508932" name="Picture 6"/>
          <p:cNvPicPr>
            <a:picLocks noChangeAspect="1" noChangeArrowheads="1"/>
          </p:cNvPicPr>
          <p:nvPr/>
        </p:nvPicPr>
        <p:blipFill>
          <a:blip r:embed="rId3" cstate="print"/>
          <a:srcRect/>
          <a:stretch>
            <a:fillRect/>
          </a:stretch>
        </p:blipFill>
        <p:spPr bwMode="auto">
          <a:xfrm>
            <a:off x="3957638" y="400050"/>
            <a:ext cx="1595437" cy="2466975"/>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37978"/>
                                        </p:tgtEl>
                                      </p:cBhvr>
                                    </p:animEffect>
                                    <p:animScale>
                                      <p:cBhvr>
                                        <p:cTn id="7" dur="250" autoRev="1" fill="hold"/>
                                        <p:tgtEl>
                                          <p:spTgt spid="3797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78" grpId="0" animBg="1"/>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3"/>
          <p:cNvGrpSpPr>
            <a:grpSpLocks/>
          </p:cNvGrpSpPr>
          <p:nvPr/>
        </p:nvGrpSpPr>
        <p:grpSpPr bwMode="auto">
          <a:xfrm>
            <a:off x="1588" y="0"/>
            <a:ext cx="9144000" cy="6858000"/>
            <a:chOff x="0" y="0"/>
            <a:chExt cx="5760" cy="3747"/>
          </a:xfrm>
        </p:grpSpPr>
        <p:sp>
          <p:nvSpPr>
            <p:cNvPr id="510997" name="Rectangle 2"/>
            <p:cNvSpPr>
              <a:spLocks noChangeArrowheads="1"/>
            </p:cNvSpPr>
            <p:nvPr/>
          </p:nvSpPr>
          <p:spPr bwMode="gray">
            <a:xfrm flipV="1">
              <a:off x="0" y="0"/>
              <a:ext cx="5760" cy="1658"/>
            </a:xfrm>
            <a:prstGeom prst="rect">
              <a:avLst/>
            </a:prstGeom>
            <a:solidFill>
              <a:srgbClr val="000000"/>
            </a:solidFill>
            <a:ln w="9525">
              <a:noFill/>
              <a:miter lim="800000"/>
              <a:headEnd/>
              <a:tailEnd/>
            </a:ln>
          </p:spPr>
          <p:txBody>
            <a:bodyPr rot="10800000" wrap="none" lIns="90000" tIns="90000" rIns="72000" bIns="90000" anchor="ctr"/>
            <a:lstStyle/>
            <a:p>
              <a:pPr algn="ctr" eaLnBrk="0" hangingPunct="0"/>
              <a:endParaRPr lang="en-US">
                <a:solidFill>
                  <a:srgbClr val="FFFFFF"/>
                </a:solidFill>
              </a:endParaRPr>
            </a:p>
          </p:txBody>
        </p:sp>
        <p:sp>
          <p:nvSpPr>
            <p:cNvPr id="510998" name="Rectangle 3"/>
            <p:cNvSpPr>
              <a:spLocks noChangeArrowheads="1"/>
            </p:cNvSpPr>
            <p:nvPr/>
          </p:nvSpPr>
          <p:spPr bwMode="gray">
            <a:xfrm>
              <a:off x="0" y="1842"/>
              <a:ext cx="5760" cy="928"/>
            </a:xfrm>
            <a:prstGeom prst="rect">
              <a:avLst/>
            </a:prstGeom>
            <a:gradFill rotWithShape="1">
              <a:gsLst>
                <a:gs pos="0">
                  <a:srgbClr val="5F5F5F"/>
                </a:gs>
                <a:gs pos="100000">
                  <a:srgbClr val="DDDDDD"/>
                </a:gs>
              </a:gsLst>
              <a:lin ang="5400000" scaled="1"/>
            </a:gradFill>
            <a:ln w="9525">
              <a:noFill/>
              <a:miter lim="800000"/>
              <a:headEnd/>
              <a:tailEnd/>
            </a:ln>
          </p:spPr>
          <p:txBody>
            <a:bodyPr wrap="none" lIns="90000" tIns="90000" rIns="72000" bIns="90000" anchor="ctr"/>
            <a:lstStyle/>
            <a:p>
              <a:pPr algn="ctr" eaLnBrk="0" hangingPunct="0"/>
              <a:endParaRPr lang="en-US">
                <a:solidFill>
                  <a:srgbClr val="FFFFFF"/>
                </a:solidFill>
              </a:endParaRPr>
            </a:p>
          </p:txBody>
        </p:sp>
        <p:sp>
          <p:nvSpPr>
            <p:cNvPr id="510999" name="Rectangle 16"/>
            <p:cNvSpPr>
              <a:spLocks noChangeArrowheads="1"/>
            </p:cNvSpPr>
            <p:nvPr/>
          </p:nvSpPr>
          <p:spPr bwMode="gray">
            <a:xfrm flipV="1">
              <a:off x="0" y="1603"/>
              <a:ext cx="5760" cy="246"/>
            </a:xfrm>
            <a:prstGeom prst="rect">
              <a:avLst/>
            </a:prstGeom>
            <a:gradFill rotWithShape="1">
              <a:gsLst>
                <a:gs pos="0">
                  <a:srgbClr val="5F5F5F"/>
                </a:gs>
                <a:gs pos="100000">
                  <a:srgbClr val="000000"/>
                </a:gs>
              </a:gsLst>
              <a:lin ang="5400000" scaled="1"/>
            </a:gradFill>
            <a:ln w="9525">
              <a:noFill/>
              <a:miter lim="800000"/>
              <a:headEnd/>
              <a:tailEnd/>
            </a:ln>
          </p:spPr>
          <p:txBody>
            <a:bodyPr rot="10800000" wrap="none" lIns="90000" tIns="90000" rIns="72000" bIns="90000" anchor="ctr"/>
            <a:lstStyle/>
            <a:p>
              <a:pPr algn="ctr" eaLnBrk="0" hangingPunct="0"/>
              <a:endParaRPr lang="en-US">
                <a:solidFill>
                  <a:srgbClr val="FFFFFF"/>
                </a:solidFill>
              </a:endParaRPr>
            </a:p>
          </p:txBody>
        </p:sp>
        <p:sp>
          <p:nvSpPr>
            <p:cNvPr id="511000" name="Rectangle 5"/>
            <p:cNvSpPr>
              <a:spLocks noChangeArrowheads="1"/>
            </p:cNvSpPr>
            <p:nvPr/>
          </p:nvSpPr>
          <p:spPr bwMode="gray">
            <a:xfrm flipV="1">
              <a:off x="0" y="2762"/>
              <a:ext cx="5760" cy="985"/>
            </a:xfrm>
            <a:prstGeom prst="rect">
              <a:avLst/>
            </a:prstGeom>
            <a:gradFill rotWithShape="1">
              <a:gsLst>
                <a:gs pos="0">
                  <a:srgbClr val="FFFFFF"/>
                </a:gs>
                <a:gs pos="100000">
                  <a:srgbClr val="DDDDDD"/>
                </a:gs>
              </a:gsLst>
              <a:lin ang="5400000" scaled="1"/>
            </a:gradFill>
            <a:ln w="9525">
              <a:noFill/>
              <a:miter lim="800000"/>
              <a:headEnd/>
              <a:tailEnd/>
            </a:ln>
          </p:spPr>
          <p:txBody>
            <a:bodyPr rot="10800000" wrap="none" lIns="90000" tIns="90000" rIns="72000" bIns="90000" anchor="ctr"/>
            <a:lstStyle/>
            <a:p>
              <a:pPr algn="ctr" eaLnBrk="0" hangingPunct="0"/>
              <a:endParaRPr lang="en-US">
                <a:solidFill>
                  <a:srgbClr val="FFFFFF"/>
                </a:solidFill>
              </a:endParaRPr>
            </a:p>
          </p:txBody>
        </p:sp>
      </p:grpSp>
      <p:sp>
        <p:nvSpPr>
          <p:cNvPr id="217117" name="Rectangle 29"/>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grpSp>
        <p:nvGrpSpPr>
          <p:cNvPr id="3" name="Group 10"/>
          <p:cNvGrpSpPr>
            <a:grpSpLocks/>
          </p:cNvGrpSpPr>
          <p:nvPr/>
        </p:nvGrpSpPr>
        <p:grpSpPr bwMode="auto">
          <a:xfrm>
            <a:off x="0" y="-11113"/>
            <a:ext cx="9144000" cy="5948363"/>
            <a:chOff x="0" y="0"/>
            <a:chExt cx="5760" cy="3747"/>
          </a:xfrm>
        </p:grpSpPr>
        <p:sp>
          <p:nvSpPr>
            <p:cNvPr id="510993" name="Rectangle 2"/>
            <p:cNvSpPr>
              <a:spLocks noChangeArrowheads="1"/>
            </p:cNvSpPr>
            <p:nvPr/>
          </p:nvSpPr>
          <p:spPr bwMode="gray">
            <a:xfrm flipV="1">
              <a:off x="0" y="0"/>
              <a:ext cx="5760" cy="1658"/>
            </a:xfrm>
            <a:prstGeom prst="rect">
              <a:avLst/>
            </a:prstGeom>
            <a:solidFill>
              <a:srgbClr val="000000"/>
            </a:solidFill>
            <a:ln w="9525">
              <a:noFill/>
              <a:miter lim="800000"/>
              <a:headEnd/>
              <a:tailEnd/>
            </a:ln>
          </p:spPr>
          <p:txBody>
            <a:bodyPr rot="10800000" wrap="none" lIns="90000" tIns="90000" rIns="72000" bIns="90000" anchor="ctr"/>
            <a:lstStyle/>
            <a:p>
              <a:pPr algn="ctr" eaLnBrk="0" hangingPunct="0"/>
              <a:endParaRPr lang="tr-TR">
                <a:solidFill>
                  <a:srgbClr val="FFFFFF"/>
                </a:solidFill>
              </a:endParaRPr>
            </a:p>
          </p:txBody>
        </p:sp>
        <p:sp>
          <p:nvSpPr>
            <p:cNvPr id="510994" name="Rectangle 3"/>
            <p:cNvSpPr>
              <a:spLocks noChangeArrowheads="1"/>
            </p:cNvSpPr>
            <p:nvPr/>
          </p:nvSpPr>
          <p:spPr bwMode="gray">
            <a:xfrm>
              <a:off x="0" y="1842"/>
              <a:ext cx="5760" cy="928"/>
            </a:xfrm>
            <a:prstGeom prst="rect">
              <a:avLst/>
            </a:prstGeom>
            <a:gradFill rotWithShape="1">
              <a:gsLst>
                <a:gs pos="0">
                  <a:srgbClr val="5F5F5F"/>
                </a:gs>
                <a:gs pos="100000">
                  <a:srgbClr val="DDDDDD"/>
                </a:gs>
              </a:gsLst>
              <a:lin ang="5400000" scaled="1"/>
            </a:gradFill>
            <a:ln w="9525">
              <a:noFill/>
              <a:miter lim="800000"/>
              <a:headEnd/>
              <a:tailEnd/>
            </a:ln>
          </p:spPr>
          <p:txBody>
            <a:bodyPr wrap="none" lIns="90000" tIns="90000" rIns="72000" bIns="90000" anchor="ctr"/>
            <a:lstStyle/>
            <a:p>
              <a:pPr algn="ctr" eaLnBrk="0" hangingPunct="0"/>
              <a:endParaRPr lang="tr-TR">
                <a:solidFill>
                  <a:srgbClr val="FFFFFF"/>
                </a:solidFill>
              </a:endParaRPr>
            </a:p>
          </p:txBody>
        </p:sp>
        <p:sp>
          <p:nvSpPr>
            <p:cNvPr id="510995" name="Rectangle 8"/>
            <p:cNvSpPr>
              <a:spLocks noChangeArrowheads="1"/>
            </p:cNvSpPr>
            <p:nvPr/>
          </p:nvSpPr>
          <p:spPr bwMode="gray">
            <a:xfrm flipV="1">
              <a:off x="0" y="1603"/>
              <a:ext cx="5760" cy="246"/>
            </a:xfrm>
            <a:prstGeom prst="rect">
              <a:avLst/>
            </a:prstGeom>
            <a:gradFill rotWithShape="1">
              <a:gsLst>
                <a:gs pos="0">
                  <a:srgbClr val="5F5F5F"/>
                </a:gs>
                <a:gs pos="100000">
                  <a:srgbClr val="000000"/>
                </a:gs>
              </a:gsLst>
              <a:lin ang="5400000" scaled="1"/>
            </a:gradFill>
            <a:ln w="9525">
              <a:noFill/>
              <a:miter lim="800000"/>
              <a:headEnd/>
              <a:tailEnd/>
            </a:ln>
          </p:spPr>
          <p:txBody>
            <a:bodyPr rot="10800000" wrap="none" lIns="90000" tIns="90000" rIns="72000" bIns="90000" anchor="ctr"/>
            <a:lstStyle/>
            <a:p>
              <a:pPr algn="ctr" eaLnBrk="0" hangingPunct="0"/>
              <a:endParaRPr lang="tr-TR">
                <a:solidFill>
                  <a:srgbClr val="FFFFFF"/>
                </a:solidFill>
              </a:endParaRPr>
            </a:p>
          </p:txBody>
        </p:sp>
        <p:sp>
          <p:nvSpPr>
            <p:cNvPr id="510996" name="Rectangle 5"/>
            <p:cNvSpPr>
              <a:spLocks noChangeArrowheads="1"/>
            </p:cNvSpPr>
            <p:nvPr/>
          </p:nvSpPr>
          <p:spPr bwMode="gray">
            <a:xfrm flipV="1">
              <a:off x="0" y="2762"/>
              <a:ext cx="5760" cy="985"/>
            </a:xfrm>
            <a:prstGeom prst="rect">
              <a:avLst/>
            </a:prstGeom>
            <a:gradFill rotWithShape="1">
              <a:gsLst>
                <a:gs pos="0">
                  <a:srgbClr val="FFFFFF"/>
                </a:gs>
                <a:gs pos="100000">
                  <a:srgbClr val="DDDDDD"/>
                </a:gs>
              </a:gsLst>
              <a:lin ang="5400000" scaled="1"/>
            </a:gradFill>
            <a:ln w="9525">
              <a:noFill/>
              <a:miter lim="800000"/>
              <a:headEnd/>
              <a:tailEnd/>
            </a:ln>
          </p:spPr>
          <p:txBody>
            <a:bodyPr rot="10800000" wrap="none" lIns="90000" tIns="90000" rIns="72000" bIns="90000" anchor="ctr"/>
            <a:lstStyle/>
            <a:p>
              <a:pPr algn="ctr" eaLnBrk="0" hangingPunct="0"/>
              <a:endParaRPr lang="tr-TR">
                <a:solidFill>
                  <a:srgbClr val="FFFFFF"/>
                </a:solidFill>
              </a:endParaRPr>
            </a:p>
          </p:txBody>
        </p:sp>
      </p:grpSp>
      <p:sp>
        <p:nvSpPr>
          <p:cNvPr id="14" name="Freeform 15"/>
          <p:cNvSpPr>
            <a:spLocks/>
          </p:cNvSpPr>
          <p:nvPr/>
        </p:nvSpPr>
        <p:spPr bwMode="gray">
          <a:xfrm>
            <a:off x="1884363" y="1373188"/>
            <a:ext cx="5459412" cy="1131887"/>
          </a:xfrm>
          <a:custGeom>
            <a:avLst/>
            <a:gdLst>
              <a:gd name="T0" fmla="*/ 3797300 w 2957"/>
              <a:gd name="T1" fmla="*/ 1281112 h 997"/>
              <a:gd name="T2" fmla="*/ 3117973 w 2957"/>
              <a:gd name="T3" fmla="*/ 0 h 997"/>
              <a:gd name="T4" fmla="*/ 3117973 w 2957"/>
              <a:gd name="T5" fmla="*/ 717012 h 997"/>
              <a:gd name="T6" fmla="*/ 0 w 2957"/>
              <a:gd name="T7" fmla="*/ 717012 h 997"/>
              <a:gd name="T8" fmla="*/ 0 w 2957"/>
              <a:gd name="T9" fmla="*/ 1281112 h 997"/>
              <a:gd name="T10" fmla="*/ 3797300 w 2957"/>
              <a:gd name="T11" fmla="*/ 1281112 h 997"/>
              <a:gd name="T12" fmla="*/ 0 60000 65536"/>
              <a:gd name="T13" fmla="*/ 0 60000 65536"/>
              <a:gd name="T14" fmla="*/ 0 60000 65536"/>
              <a:gd name="T15" fmla="*/ 0 60000 65536"/>
              <a:gd name="T16" fmla="*/ 0 60000 65536"/>
              <a:gd name="T17" fmla="*/ 0 60000 65536"/>
              <a:gd name="T18" fmla="*/ 0 w 2957"/>
              <a:gd name="T19" fmla="*/ 0 h 997"/>
              <a:gd name="T20" fmla="*/ 2957 w 2957"/>
              <a:gd name="T21" fmla="*/ 997 h 997"/>
            </a:gdLst>
            <a:ahLst/>
            <a:cxnLst>
              <a:cxn ang="T12">
                <a:pos x="T0" y="T1"/>
              </a:cxn>
              <a:cxn ang="T13">
                <a:pos x="T2" y="T3"/>
              </a:cxn>
              <a:cxn ang="T14">
                <a:pos x="T4" y="T5"/>
              </a:cxn>
              <a:cxn ang="T15">
                <a:pos x="T6" y="T7"/>
              </a:cxn>
              <a:cxn ang="T16">
                <a:pos x="T8" y="T9"/>
              </a:cxn>
              <a:cxn ang="T17">
                <a:pos x="T10" y="T11"/>
              </a:cxn>
            </a:cxnLst>
            <a:rect l="T18" t="T19" r="T20" b="T21"/>
            <a:pathLst>
              <a:path w="2957" h="997">
                <a:moveTo>
                  <a:pt x="2957" y="997"/>
                </a:moveTo>
                <a:lnTo>
                  <a:pt x="2428" y="0"/>
                </a:lnTo>
                <a:lnTo>
                  <a:pt x="2428" y="558"/>
                </a:lnTo>
                <a:lnTo>
                  <a:pt x="0" y="558"/>
                </a:lnTo>
                <a:lnTo>
                  <a:pt x="0" y="997"/>
                </a:lnTo>
                <a:lnTo>
                  <a:pt x="2957" y="997"/>
                </a:lnTo>
                <a:close/>
              </a:path>
            </a:pathLst>
          </a:custGeom>
          <a:gradFill rotWithShape="1">
            <a:gsLst>
              <a:gs pos="0">
                <a:srgbClr val="004074"/>
              </a:gs>
              <a:gs pos="50000">
                <a:srgbClr val="0061B2"/>
              </a:gs>
              <a:gs pos="100000">
                <a:srgbClr val="004074"/>
              </a:gs>
            </a:gsLst>
            <a:lin ang="0" scaled="1"/>
          </a:gradFill>
          <a:ln w="14351" cap="flat" cmpd="sng">
            <a:noFill/>
            <a:prstDash val="solid"/>
            <a:miter lim="800000"/>
            <a:headEnd type="none" w="med" len="med"/>
            <a:tailEnd type="none" w="med" len="med"/>
          </a:ln>
          <a:effectLst>
            <a:outerShdw dist="28398" dir="3806097" algn="ctr" rotWithShape="0">
              <a:srgbClr val="808080"/>
            </a:outerShdw>
          </a:effectLst>
        </p:spPr>
        <p:txBody>
          <a:bodyPr/>
          <a:lstStyle/>
          <a:p>
            <a:pPr>
              <a:defRPr/>
            </a:pPr>
            <a:endParaRPr lang="tr-TR" sz="2800" i="1">
              <a:solidFill>
                <a:srgbClr val="000000"/>
              </a:solidFill>
            </a:endParaRPr>
          </a:p>
        </p:txBody>
      </p:sp>
      <p:sp>
        <p:nvSpPr>
          <p:cNvPr id="15" name="Freeform 16"/>
          <p:cNvSpPr>
            <a:spLocks/>
          </p:cNvSpPr>
          <p:nvPr/>
        </p:nvSpPr>
        <p:spPr bwMode="gray">
          <a:xfrm>
            <a:off x="1884363" y="2555875"/>
            <a:ext cx="5986462" cy="541338"/>
          </a:xfrm>
          <a:custGeom>
            <a:avLst/>
            <a:gdLst>
              <a:gd name="T0" fmla="*/ 0 w 2622"/>
              <a:gd name="T1" fmla="*/ 612775 h 386"/>
              <a:gd name="T2" fmla="*/ 4162425 w 2622"/>
              <a:gd name="T3" fmla="*/ 612775 h 386"/>
              <a:gd name="T4" fmla="*/ 3822085 w 2622"/>
              <a:gd name="T5" fmla="*/ 0 h 386"/>
              <a:gd name="T6" fmla="*/ 0 w 2622"/>
              <a:gd name="T7" fmla="*/ 0 h 386"/>
              <a:gd name="T8" fmla="*/ 0 w 2622"/>
              <a:gd name="T9" fmla="*/ 612775 h 386"/>
              <a:gd name="T10" fmla="*/ 0 60000 65536"/>
              <a:gd name="T11" fmla="*/ 0 60000 65536"/>
              <a:gd name="T12" fmla="*/ 0 60000 65536"/>
              <a:gd name="T13" fmla="*/ 0 60000 65536"/>
              <a:gd name="T14" fmla="*/ 0 60000 65536"/>
              <a:gd name="T15" fmla="*/ 0 w 2622"/>
              <a:gd name="T16" fmla="*/ 0 h 386"/>
              <a:gd name="T17" fmla="*/ 3241 w 2622"/>
              <a:gd name="T18" fmla="*/ 477 h 386"/>
            </a:gdLst>
            <a:ahLst/>
            <a:cxnLst>
              <a:cxn ang="T10">
                <a:pos x="T0" y="T1"/>
              </a:cxn>
              <a:cxn ang="T11">
                <a:pos x="T2" y="T3"/>
              </a:cxn>
              <a:cxn ang="T12">
                <a:pos x="T4" y="T5"/>
              </a:cxn>
              <a:cxn ang="T13">
                <a:pos x="T6" y="T7"/>
              </a:cxn>
              <a:cxn ang="T14">
                <a:pos x="T8" y="T9"/>
              </a:cxn>
            </a:cxnLst>
            <a:rect l="T15" t="T16" r="T17" b="T18"/>
            <a:pathLst>
              <a:path w="2622" h="386">
                <a:moveTo>
                  <a:pt x="0" y="386"/>
                </a:moveTo>
                <a:lnTo>
                  <a:pt x="2622" y="386"/>
                </a:lnTo>
                <a:lnTo>
                  <a:pt x="2419" y="0"/>
                </a:lnTo>
                <a:lnTo>
                  <a:pt x="0" y="0"/>
                </a:lnTo>
                <a:lnTo>
                  <a:pt x="0" y="386"/>
                </a:lnTo>
                <a:close/>
              </a:path>
            </a:pathLst>
          </a:custGeom>
          <a:gradFill rotWithShape="1">
            <a:gsLst>
              <a:gs pos="0">
                <a:srgbClr val="004074"/>
              </a:gs>
              <a:gs pos="50000">
                <a:srgbClr val="0061B2"/>
              </a:gs>
              <a:gs pos="100000">
                <a:srgbClr val="004074"/>
              </a:gs>
            </a:gsLst>
            <a:lin ang="0" scaled="1"/>
          </a:gradFill>
          <a:ln w="14351" cap="flat" cmpd="sng">
            <a:noFill/>
            <a:prstDash val="solid"/>
            <a:miter lim="800000"/>
            <a:headEnd type="none" w="med" len="med"/>
            <a:tailEnd type="none" w="med" len="med"/>
          </a:ln>
          <a:effectLst>
            <a:outerShdw dist="28398" dir="3806097" algn="ctr" rotWithShape="0">
              <a:srgbClr val="808080"/>
            </a:outerShdw>
          </a:effectLst>
        </p:spPr>
        <p:txBody>
          <a:bodyPr/>
          <a:lstStyle/>
          <a:p>
            <a:pPr>
              <a:defRPr/>
            </a:pPr>
            <a:endParaRPr lang="tr-TR" sz="2800" i="1">
              <a:solidFill>
                <a:srgbClr val="000000"/>
              </a:solidFill>
            </a:endParaRPr>
          </a:p>
        </p:txBody>
      </p:sp>
      <p:sp>
        <p:nvSpPr>
          <p:cNvPr id="16" name="Freeform 17"/>
          <p:cNvSpPr>
            <a:spLocks/>
          </p:cNvSpPr>
          <p:nvPr/>
        </p:nvSpPr>
        <p:spPr bwMode="gray">
          <a:xfrm>
            <a:off x="1884363" y="3175000"/>
            <a:ext cx="6310312" cy="552450"/>
          </a:xfrm>
          <a:custGeom>
            <a:avLst/>
            <a:gdLst>
              <a:gd name="T0" fmla="*/ 6421 w 2764"/>
              <a:gd name="T1" fmla="*/ 625475 h 394"/>
              <a:gd name="T2" fmla="*/ 4162114 w 2764"/>
              <a:gd name="T3" fmla="*/ 625475 h 394"/>
              <a:gd name="T4" fmla="*/ 4362450 w 2764"/>
              <a:gd name="T5" fmla="*/ 322370 h 394"/>
              <a:gd name="T6" fmla="*/ 4162114 w 2764"/>
              <a:gd name="T7" fmla="*/ 0 h 394"/>
              <a:gd name="T8" fmla="*/ 0 w 2764"/>
              <a:gd name="T9" fmla="*/ 0 h 394"/>
              <a:gd name="T10" fmla="*/ 6421 w 2764"/>
              <a:gd name="T11" fmla="*/ 625475 h 394"/>
              <a:gd name="T12" fmla="*/ 0 60000 65536"/>
              <a:gd name="T13" fmla="*/ 0 60000 65536"/>
              <a:gd name="T14" fmla="*/ 0 60000 65536"/>
              <a:gd name="T15" fmla="*/ 0 60000 65536"/>
              <a:gd name="T16" fmla="*/ 0 60000 65536"/>
              <a:gd name="T17" fmla="*/ 0 60000 65536"/>
              <a:gd name="T18" fmla="*/ 0 w 2764"/>
              <a:gd name="T19" fmla="*/ 0 h 394"/>
              <a:gd name="T20" fmla="*/ 3397 w 2764"/>
              <a:gd name="T21" fmla="*/ 487 h 394"/>
            </a:gdLst>
            <a:ahLst/>
            <a:cxnLst>
              <a:cxn ang="T12">
                <a:pos x="T0" y="T1"/>
              </a:cxn>
              <a:cxn ang="T13">
                <a:pos x="T2" y="T3"/>
              </a:cxn>
              <a:cxn ang="T14">
                <a:pos x="T4" y="T5"/>
              </a:cxn>
              <a:cxn ang="T15">
                <a:pos x="T6" y="T7"/>
              </a:cxn>
              <a:cxn ang="T16">
                <a:pos x="T8" y="T9"/>
              </a:cxn>
              <a:cxn ang="T17">
                <a:pos x="T10" y="T11"/>
              </a:cxn>
            </a:cxnLst>
            <a:rect l="T18" t="T19" r="T20" b="T21"/>
            <a:pathLst>
              <a:path w="2764" h="394">
                <a:moveTo>
                  <a:pt x="4" y="394"/>
                </a:moveTo>
                <a:lnTo>
                  <a:pt x="2662" y="392"/>
                </a:lnTo>
                <a:lnTo>
                  <a:pt x="2764" y="203"/>
                </a:lnTo>
                <a:lnTo>
                  <a:pt x="2659" y="1"/>
                </a:lnTo>
                <a:lnTo>
                  <a:pt x="0" y="0"/>
                </a:lnTo>
                <a:lnTo>
                  <a:pt x="4" y="394"/>
                </a:lnTo>
                <a:close/>
              </a:path>
            </a:pathLst>
          </a:custGeom>
          <a:gradFill rotWithShape="1">
            <a:gsLst>
              <a:gs pos="0">
                <a:srgbClr val="004074"/>
              </a:gs>
              <a:gs pos="50000">
                <a:srgbClr val="0061B2"/>
              </a:gs>
              <a:gs pos="100000">
                <a:srgbClr val="004074"/>
              </a:gs>
            </a:gsLst>
            <a:lin ang="0" scaled="1"/>
          </a:gradFill>
          <a:ln w="14351" cap="flat" cmpd="sng">
            <a:noFill/>
            <a:prstDash val="solid"/>
            <a:miter lim="800000"/>
            <a:headEnd type="none" w="med" len="med"/>
            <a:tailEnd type="none" w="med" len="med"/>
          </a:ln>
          <a:effectLst>
            <a:outerShdw dist="28398" dir="3806097" algn="ctr" rotWithShape="0">
              <a:srgbClr val="808080"/>
            </a:outerShdw>
          </a:effectLst>
        </p:spPr>
        <p:txBody>
          <a:bodyPr/>
          <a:lstStyle/>
          <a:p>
            <a:pPr>
              <a:defRPr/>
            </a:pPr>
            <a:endParaRPr lang="tr-TR" sz="2800" i="1">
              <a:solidFill>
                <a:srgbClr val="000000"/>
              </a:solidFill>
            </a:endParaRPr>
          </a:p>
        </p:txBody>
      </p:sp>
      <p:sp>
        <p:nvSpPr>
          <p:cNvPr id="17" name="Freeform 18"/>
          <p:cNvSpPr>
            <a:spLocks/>
          </p:cNvSpPr>
          <p:nvPr/>
        </p:nvSpPr>
        <p:spPr bwMode="gray">
          <a:xfrm>
            <a:off x="1884363" y="3819525"/>
            <a:ext cx="5999162" cy="561975"/>
          </a:xfrm>
          <a:custGeom>
            <a:avLst/>
            <a:gdLst>
              <a:gd name="T0" fmla="*/ 0 w 2628"/>
              <a:gd name="T1" fmla="*/ 636587 h 401"/>
              <a:gd name="T2" fmla="*/ 3828506 w 2628"/>
              <a:gd name="T3" fmla="*/ 636587 h 401"/>
              <a:gd name="T4" fmla="*/ 4162425 w 2628"/>
              <a:gd name="T5" fmla="*/ 0 h 401"/>
              <a:gd name="T6" fmla="*/ 6422 w 2628"/>
              <a:gd name="T7" fmla="*/ 0 h 401"/>
              <a:gd name="T8" fmla="*/ 0 w 2628"/>
              <a:gd name="T9" fmla="*/ 636587 h 401"/>
              <a:gd name="T10" fmla="*/ 0 60000 65536"/>
              <a:gd name="T11" fmla="*/ 0 60000 65536"/>
              <a:gd name="T12" fmla="*/ 0 60000 65536"/>
              <a:gd name="T13" fmla="*/ 0 60000 65536"/>
              <a:gd name="T14" fmla="*/ 0 60000 65536"/>
              <a:gd name="T15" fmla="*/ 0 w 2628"/>
              <a:gd name="T16" fmla="*/ 0 h 401"/>
              <a:gd name="T17" fmla="*/ 3241 w 2628"/>
              <a:gd name="T18" fmla="*/ 496 h 401"/>
            </a:gdLst>
            <a:ahLst/>
            <a:cxnLst>
              <a:cxn ang="T10">
                <a:pos x="T0" y="T1"/>
              </a:cxn>
              <a:cxn ang="T11">
                <a:pos x="T2" y="T3"/>
              </a:cxn>
              <a:cxn ang="T12">
                <a:pos x="T4" y="T5"/>
              </a:cxn>
              <a:cxn ang="T13">
                <a:pos x="T6" y="T7"/>
              </a:cxn>
              <a:cxn ang="T14">
                <a:pos x="T8" y="T9"/>
              </a:cxn>
            </a:cxnLst>
            <a:rect l="T15" t="T16" r="T17" b="T18"/>
            <a:pathLst>
              <a:path w="2628" h="401">
                <a:moveTo>
                  <a:pt x="0" y="401"/>
                </a:moveTo>
                <a:lnTo>
                  <a:pt x="2419" y="400"/>
                </a:lnTo>
                <a:lnTo>
                  <a:pt x="2628" y="1"/>
                </a:lnTo>
                <a:lnTo>
                  <a:pt x="4" y="0"/>
                </a:lnTo>
                <a:lnTo>
                  <a:pt x="0" y="401"/>
                </a:lnTo>
                <a:close/>
              </a:path>
            </a:pathLst>
          </a:custGeom>
          <a:gradFill rotWithShape="1">
            <a:gsLst>
              <a:gs pos="0">
                <a:srgbClr val="004074"/>
              </a:gs>
              <a:gs pos="50000">
                <a:srgbClr val="0061B2"/>
              </a:gs>
              <a:gs pos="100000">
                <a:srgbClr val="004074"/>
              </a:gs>
            </a:gsLst>
            <a:lin ang="0" scaled="1"/>
          </a:gradFill>
          <a:ln w="14351" cap="flat" cmpd="sng">
            <a:noFill/>
            <a:prstDash val="solid"/>
            <a:miter lim="800000"/>
            <a:headEnd type="none" w="med" len="med"/>
            <a:tailEnd type="none" w="med" len="med"/>
          </a:ln>
          <a:effectLst>
            <a:outerShdw dist="28398" dir="3806097" algn="ctr" rotWithShape="0">
              <a:srgbClr val="808080"/>
            </a:outerShdw>
          </a:effectLst>
        </p:spPr>
        <p:txBody>
          <a:bodyPr/>
          <a:lstStyle/>
          <a:p>
            <a:pPr>
              <a:defRPr/>
            </a:pPr>
            <a:endParaRPr lang="tr-TR" sz="2800" i="1">
              <a:solidFill>
                <a:srgbClr val="000000"/>
              </a:solidFill>
            </a:endParaRPr>
          </a:p>
        </p:txBody>
      </p:sp>
      <p:sp>
        <p:nvSpPr>
          <p:cNvPr id="18" name="Freeform 19"/>
          <p:cNvSpPr>
            <a:spLocks/>
          </p:cNvSpPr>
          <p:nvPr/>
        </p:nvSpPr>
        <p:spPr bwMode="gray">
          <a:xfrm>
            <a:off x="1884363" y="4446588"/>
            <a:ext cx="5478462" cy="1141412"/>
          </a:xfrm>
          <a:custGeom>
            <a:avLst/>
            <a:gdLst>
              <a:gd name="T0" fmla="*/ 0 w 2967"/>
              <a:gd name="T1" fmla="*/ 563903 h 1006"/>
              <a:gd name="T2" fmla="*/ 3130698 w 2967"/>
              <a:gd name="T3" fmla="*/ 563903 h 1006"/>
              <a:gd name="T4" fmla="*/ 3130698 w 2967"/>
              <a:gd name="T5" fmla="*/ 1292225 h 1006"/>
              <a:gd name="T6" fmla="*/ 3810000 w 2967"/>
              <a:gd name="T7" fmla="*/ 0 h 1006"/>
              <a:gd name="T8" fmla="*/ 0 w 2967"/>
              <a:gd name="T9" fmla="*/ 0 h 1006"/>
              <a:gd name="T10" fmla="*/ 0 w 2967"/>
              <a:gd name="T11" fmla="*/ 563903 h 1006"/>
              <a:gd name="T12" fmla="*/ 0 60000 65536"/>
              <a:gd name="T13" fmla="*/ 0 60000 65536"/>
              <a:gd name="T14" fmla="*/ 0 60000 65536"/>
              <a:gd name="T15" fmla="*/ 0 60000 65536"/>
              <a:gd name="T16" fmla="*/ 0 60000 65536"/>
              <a:gd name="T17" fmla="*/ 0 60000 65536"/>
              <a:gd name="T18" fmla="*/ 0 w 2967"/>
              <a:gd name="T19" fmla="*/ 0 h 1006"/>
              <a:gd name="T20" fmla="*/ 2967 w 2967"/>
              <a:gd name="T21" fmla="*/ 1006 h 1006"/>
            </a:gdLst>
            <a:ahLst/>
            <a:cxnLst>
              <a:cxn ang="T12">
                <a:pos x="T0" y="T1"/>
              </a:cxn>
              <a:cxn ang="T13">
                <a:pos x="T2" y="T3"/>
              </a:cxn>
              <a:cxn ang="T14">
                <a:pos x="T4" y="T5"/>
              </a:cxn>
              <a:cxn ang="T15">
                <a:pos x="T6" y="T7"/>
              </a:cxn>
              <a:cxn ang="T16">
                <a:pos x="T8" y="T9"/>
              </a:cxn>
              <a:cxn ang="T17">
                <a:pos x="T10" y="T11"/>
              </a:cxn>
            </a:cxnLst>
            <a:rect l="T18" t="T19" r="T20" b="T21"/>
            <a:pathLst>
              <a:path w="2967" h="1006">
                <a:moveTo>
                  <a:pt x="0" y="439"/>
                </a:moveTo>
                <a:lnTo>
                  <a:pt x="2438" y="439"/>
                </a:lnTo>
                <a:lnTo>
                  <a:pt x="2438" y="1006"/>
                </a:lnTo>
                <a:lnTo>
                  <a:pt x="2967" y="0"/>
                </a:lnTo>
                <a:lnTo>
                  <a:pt x="0" y="0"/>
                </a:lnTo>
                <a:lnTo>
                  <a:pt x="0" y="439"/>
                </a:lnTo>
                <a:close/>
              </a:path>
            </a:pathLst>
          </a:custGeom>
          <a:gradFill rotWithShape="1">
            <a:gsLst>
              <a:gs pos="0">
                <a:srgbClr val="004074"/>
              </a:gs>
              <a:gs pos="50000">
                <a:srgbClr val="0061B2"/>
              </a:gs>
              <a:gs pos="100000">
                <a:srgbClr val="004074"/>
              </a:gs>
            </a:gsLst>
            <a:lin ang="0" scaled="1"/>
          </a:gradFill>
          <a:ln w="14351" cap="flat" cmpd="sng">
            <a:noFill/>
            <a:prstDash val="solid"/>
            <a:miter lim="800000"/>
            <a:headEnd type="none" w="med" len="med"/>
            <a:tailEnd type="none" w="med" len="med"/>
          </a:ln>
          <a:effectLst>
            <a:outerShdw dist="28398" dir="3806097" algn="ctr" rotWithShape="0">
              <a:srgbClr val="808080"/>
            </a:outerShdw>
          </a:effectLst>
        </p:spPr>
        <p:txBody>
          <a:bodyPr/>
          <a:lstStyle/>
          <a:p>
            <a:pPr>
              <a:defRPr/>
            </a:pPr>
            <a:endParaRPr lang="tr-TR" sz="2800" i="1">
              <a:solidFill>
                <a:srgbClr val="000000"/>
              </a:solidFill>
            </a:endParaRPr>
          </a:p>
        </p:txBody>
      </p:sp>
      <p:grpSp>
        <p:nvGrpSpPr>
          <p:cNvPr id="4" name="Group 16"/>
          <p:cNvGrpSpPr>
            <a:grpSpLocks/>
          </p:cNvGrpSpPr>
          <p:nvPr/>
        </p:nvGrpSpPr>
        <p:grpSpPr bwMode="auto">
          <a:xfrm>
            <a:off x="2035175" y="2046288"/>
            <a:ext cx="5299075" cy="2862262"/>
            <a:chOff x="1499" y="1454"/>
            <a:chExt cx="2243" cy="2041"/>
          </a:xfrm>
        </p:grpSpPr>
        <p:sp>
          <p:nvSpPr>
            <p:cNvPr id="510988" name="Text Box 19"/>
            <p:cNvSpPr txBox="1">
              <a:spLocks noChangeArrowheads="1"/>
            </p:cNvSpPr>
            <p:nvPr/>
          </p:nvSpPr>
          <p:spPr bwMode="gray">
            <a:xfrm>
              <a:off x="1499" y="1454"/>
              <a:ext cx="2243" cy="307"/>
            </a:xfrm>
            <a:prstGeom prst="rect">
              <a:avLst/>
            </a:prstGeom>
            <a:noFill/>
            <a:ln w="9525">
              <a:noFill/>
              <a:miter lim="800000"/>
              <a:headEnd/>
              <a:tailEnd/>
            </a:ln>
          </p:spPr>
          <p:txBody>
            <a:bodyPr lIns="0" tIns="0" rIns="0" bIns="0">
              <a:spAutoFit/>
            </a:bodyPr>
            <a:lstStyle/>
            <a:p>
              <a:pPr defTabSz="801688">
                <a:spcAft>
                  <a:spcPct val="40000"/>
                </a:spcAft>
              </a:pPr>
              <a:r>
                <a:rPr lang="tr-TR" sz="2800" b="1" i="1" noProof="1">
                  <a:solidFill>
                    <a:srgbClr val="FFFFFF"/>
                  </a:solidFill>
                  <a:latin typeface="Calibri" pitchFamily="34" charset="0"/>
                </a:rPr>
                <a:t>1-Çalışma öyküsünün alınması</a:t>
              </a:r>
            </a:p>
          </p:txBody>
        </p:sp>
        <p:sp>
          <p:nvSpPr>
            <p:cNvPr id="510989" name="Text Box 19"/>
            <p:cNvSpPr txBox="1">
              <a:spLocks noChangeArrowheads="1"/>
            </p:cNvSpPr>
            <p:nvPr/>
          </p:nvSpPr>
          <p:spPr bwMode="gray">
            <a:xfrm>
              <a:off x="1499" y="1845"/>
              <a:ext cx="2113" cy="307"/>
            </a:xfrm>
            <a:prstGeom prst="rect">
              <a:avLst/>
            </a:prstGeom>
            <a:noFill/>
            <a:ln w="9525">
              <a:noFill/>
              <a:miter lim="800000"/>
              <a:headEnd/>
              <a:tailEnd/>
            </a:ln>
          </p:spPr>
          <p:txBody>
            <a:bodyPr lIns="0" tIns="0" rIns="0" bIns="0">
              <a:spAutoFit/>
            </a:bodyPr>
            <a:lstStyle/>
            <a:p>
              <a:pPr defTabSz="801688">
                <a:spcAft>
                  <a:spcPct val="40000"/>
                </a:spcAft>
              </a:pPr>
              <a:r>
                <a:rPr lang="tr-TR" sz="2800" b="1" i="1" noProof="1">
                  <a:solidFill>
                    <a:srgbClr val="FFFFFF"/>
                  </a:solidFill>
                  <a:latin typeface="Calibri" pitchFamily="34" charset="0"/>
                </a:rPr>
                <a:t>2-Bütün işlerin tanımlanması</a:t>
              </a:r>
            </a:p>
          </p:txBody>
        </p:sp>
        <p:sp>
          <p:nvSpPr>
            <p:cNvPr id="510990" name="Text Box 19"/>
            <p:cNvSpPr txBox="1">
              <a:spLocks noChangeArrowheads="1"/>
            </p:cNvSpPr>
            <p:nvPr/>
          </p:nvSpPr>
          <p:spPr bwMode="gray">
            <a:xfrm>
              <a:off x="1499" y="2295"/>
              <a:ext cx="2113" cy="307"/>
            </a:xfrm>
            <a:prstGeom prst="rect">
              <a:avLst/>
            </a:prstGeom>
            <a:noFill/>
            <a:ln w="9525">
              <a:noFill/>
              <a:miter lim="800000"/>
              <a:headEnd/>
              <a:tailEnd/>
            </a:ln>
          </p:spPr>
          <p:txBody>
            <a:bodyPr lIns="0" tIns="0" rIns="0" bIns="0">
              <a:spAutoFit/>
            </a:bodyPr>
            <a:lstStyle/>
            <a:p>
              <a:pPr defTabSz="801688">
                <a:spcAft>
                  <a:spcPct val="40000"/>
                </a:spcAft>
              </a:pPr>
              <a:r>
                <a:rPr lang="tr-TR" sz="2800" b="1" i="1" noProof="1">
                  <a:solidFill>
                    <a:srgbClr val="FFFFFF"/>
                  </a:solidFill>
                  <a:latin typeface="Calibri" pitchFamily="34" charset="0"/>
                </a:rPr>
                <a:t>3-Belirtilerin zamanla ilişkisi</a:t>
              </a:r>
            </a:p>
          </p:txBody>
        </p:sp>
        <p:sp>
          <p:nvSpPr>
            <p:cNvPr id="510991" name="Text Box 19"/>
            <p:cNvSpPr txBox="1">
              <a:spLocks noChangeArrowheads="1"/>
            </p:cNvSpPr>
            <p:nvPr/>
          </p:nvSpPr>
          <p:spPr bwMode="gray">
            <a:xfrm>
              <a:off x="1499" y="2755"/>
              <a:ext cx="2243" cy="307"/>
            </a:xfrm>
            <a:prstGeom prst="rect">
              <a:avLst/>
            </a:prstGeom>
            <a:noFill/>
            <a:ln w="9525">
              <a:noFill/>
              <a:miter lim="800000"/>
              <a:headEnd/>
              <a:tailEnd/>
            </a:ln>
          </p:spPr>
          <p:txBody>
            <a:bodyPr lIns="0" tIns="0" rIns="0" bIns="0">
              <a:spAutoFit/>
            </a:bodyPr>
            <a:lstStyle/>
            <a:p>
              <a:pPr defTabSz="801688">
                <a:spcAft>
                  <a:spcPct val="40000"/>
                </a:spcAft>
              </a:pPr>
              <a:r>
                <a:rPr lang="tr-TR" sz="2800" b="1" i="1" noProof="1">
                  <a:solidFill>
                    <a:srgbClr val="FFFFFF"/>
                  </a:solidFill>
                  <a:latin typeface="Calibri" pitchFamily="34" charset="0"/>
                </a:rPr>
                <a:t>4-Benzeri yakınmaları olanlar </a:t>
              </a:r>
            </a:p>
          </p:txBody>
        </p:sp>
        <p:sp>
          <p:nvSpPr>
            <p:cNvPr id="510992" name="Text Box 19"/>
            <p:cNvSpPr txBox="1">
              <a:spLocks noChangeArrowheads="1"/>
            </p:cNvSpPr>
            <p:nvPr/>
          </p:nvSpPr>
          <p:spPr bwMode="gray">
            <a:xfrm>
              <a:off x="1499" y="3188"/>
              <a:ext cx="2113" cy="307"/>
            </a:xfrm>
            <a:prstGeom prst="rect">
              <a:avLst/>
            </a:prstGeom>
            <a:noFill/>
            <a:ln w="9525">
              <a:noFill/>
              <a:miter lim="800000"/>
              <a:headEnd/>
              <a:tailEnd/>
            </a:ln>
          </p:spPr>
          <p:txBody>
            <a:bodyPr lIns="0" tIns="0" rIns="0" bIns="0">
              <a:spAutoFit/>
            </a:bodyPr>
            <a:lstStyle/>
            <a:p>
              <a:pPr defTabSz="801688">
                <a:spcAft>
                  <a:spcPct val="40000"/>
                </a:spcAft>
              </a:pPr>
              <a:r>
                <a:rPr lang="tr-TR" sz="2800" b="1" i="1" noProof="1">
                  <a:solidFill>
                    <a:srgbClr val="FFFFFF"/>
                  </a:solidFill>
                  <a:latin typeface="Calibri" pitchFamily="34" charset="0"/>
                </a:rPr>
                <a:t>5-İş – dışı etkilenmeler</a:t>
              </a:r>
            </a:p>
          </p:txBody>
        </p:sp>
      </p:grpSp>
      <p:sp>
        <p:nvSpPr>
          <p:cNvPr id="25" name="Rectangle 31"/>
          <p:cNvSpPr txBox="1">
            <a:spLocks noChangeArrowheads="1"/>
          </p:cNvSpPr>
          <p:nvPr/>
        </p:nvSpPr>
        <p:spPr bwMode="gray">
          <a:xfrm>
            <a:off x="231797" y="411163"/>
            <a:ext cx="8816669" cy="647700"/>
          </a:xfrm>
          <a:prstGeom prst="rect">
            <a:avLst/>
          </a:prstGeom>
          <a:noFill/>
          <a:ln w="9525">
            <a:noFill/>
            <a:miter lim="800000"/>
            <a:headEnd/>
            <a:tailEnd/>
          </a:ln>
        </p:spPr>
        <p:txBody>
          <a:bodyPr lIns="0" rIns="0" anchor="ct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200" algn="l" rtl="0" eaLnBrk="0" fontAlgn="base" hangingPunct="0">
              <a:lnSpc>
                <a:spcPct val="90000"/>
              </a:lnSpc>
              <a:spcBef>
                <a:spcPct val="0"/>
              </a:spcBef>
              <a:spcAft>
                <a:spcPct val="0"/>
              </a:spcAft>
              <a:defRPr sz="2400" b="1">
                <a:solidFill>
                  <a:schemeClr val="tx1"/>
                </a:solidFill>
                <a:latin typeface="Arial" charset="0"/>
                <a:cs typeface="Arial" charset="0"/>
              </a:defRPr>
            </a:lvl6pPr>
            <a:lvl7pPr marL="914400" algn="l" rtl="0" eaLnBrk="0" fontAlgn="base" hangingPunct="0">
              <a:lnSpc>
                <a:spcPct val="90000"/>
              </a:lnSpc>
              <a:spcBef>
                <a:spcPct val="0"/>
              </a:spcBef>
              <a:spcAft>
                <a:spcPct val="0"/>
              </a:spcAft>
              <a:defRPr sz="2400" b="1">
                <a:solidFill>
                  <a:schemeClr val="tx1"/>
                </a:solidFill>
                <a:latin typeface="Arial" charset="0"/>
                <a:cs typeface="Arial" charset="0"/>
              </a:defRPr>
            </a:lvl7pPr>
            <a:lvl8pPr marL="1371600" algn="l" rtl="0" eaLnBrk="0" fontAlgn="base" hangingPunct="0">
              <a:lnSpc>
                <a:spcPct val="90000"/>
              </a:lnSpc>
              <a:spcBef>
                <a:spcPct val="0"/>
              </a:spcBef>
              <a:spcAft>
                <a:spcPct val="0"/>
              </a:spcAft>
              <a:defRPr sz="2400" b="1">
                <a:solidFill>
                  <a:schemeClr val="tx1"/>
                </a:solidFill>
                <a:latin typeface="Arial" charset="0"/>
                <a:cs typeface="Arial" charset="0"/>
              </a:defRPr>
            </a:lvl8pPr>
            <a:lvl9pPr marL="1828800" algn="l" rtl="0" eaLnBrk="0" fontAlgn="base" hangingPunct="0">
              <a:lnSpc>
                <a:spcPct val="90000"/>
              </a:lnSpc>
              <a:spcBef>
                <a:spcPct val="0"/>
              </a:spcBef>
              <a:spcAft>
                <a:spcPct val="0"/>
              </a:spcAft>
              <a:defRPr sz="2400" b="1">
                <a:solidFill>
                  <a:schemeClr val="tx1"/>
                </a:solidFill>
                <a:latin typeface="Arial" charset="0"/>
                <a:cs typeface="Arial" charset="0"/>
              </a:defRPr>
            </a:lvl9pPr>
          </a:lstStyle>
          <a:p>
            <a:pPr>
              <a:defRPr/>
            </a:pPr>
            <a:r>
              <a:rPr lang="tr-TR" sz="3200" noProof="1" smtClean="0">
                <a:solidFill>
                  <a:schemeClr val="bg1"/>
                </a:solidFill>
                <a:effectLst>
                  <a:innerShdw blurRad="63500" dist="50800" dir="8100000">
                    <a:prstClr val="black">
                      <a:alpha val="50000"/>
                    </a:prstClr>
                  </a:innerShdw>
                </a:effectLst>
                <a:latin typeface="Calibri" pitchFamily="34" charset="0"/>
                <a:ea typeface="+mn-ea"/>
                <a:cs typeface="Calibri" pitchFamily="34" charset="0"/>
              </a:rPr>
              <a:t>MESLEK HASTALIKLARINDA TANI YÖNTEMİ</a:t>
            </a:r>
            <a:endParaRPr lang="en-GB" sz="3200" noProof="1" smtClean="0">
              <a:solidFill>
                <a:schemeClr val="bg1"/>
              </a:solidFill>
              <a:effectLst>
                <a:innerShdw blurRad="63500" dist="50800" dir="8100000">
                  <a:prstClr val="black">
                    <a:alpha val="50000"/>
                  </a:prstClr>
                </a:innerShdw>
              </a:effectLst>
              <a:latin typeface="Calibri" pitchFamily="34" charset="0"/>
              <a:ea typeface="+mn-ea"/>
              <a:cs typeface="Calibri"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3000" tmFilter="0, 0; .2, .5; .8, .5; 1, 0"/>
                                        <p:tgtEl>
                                          <p:spTgt spid="217117"/>
                                        </p:tgtEl>
                                      </p:cBhvr>
                                    </p:animEffect>
                                    <p:animScale>
                                      <p:cBhvr>
                                        <p:cTn id="7" dur="1500" autoRev="1" fill="hold"/>
                                        <p:tgtEl>
                                          <p:spTgt spid="21711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7117" grpId="0" animBg="1"/>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78" name="Rectangle 90"/>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pic>
        <p:nvPicPr>
          <p:cNvPr id="513027" name="Picture 9"/>
          <p:cNvPicPr>
            <a:picLocks noChangeAspect="1" noChangeArrowheads="1"/>
          </p:cNvPicPr>
          <p:nvPr/>
        </p:nvPicPr>
        <p:blipFill>
          <a:blip r:embed="rId3" cstate="print"/>
          <a:srcRect/>
          <a:stretch>
            <a:fillRect/>
          </a:stretch>
        </p:blipFill>
        <p:spPr bwMode="auto">
          <a:xfrm>
            <a:off x="-57150" y="3165475"/>
            <a:ext cx="4270375" cy="493713"/>
          </a:xfrm>
          <a:prstGeom prst="rect">
            <a:avLst/>
          </a:prstGeom>
          <a:noFill/>
          <a:ln w="9525">
            <a:noFill/>
            <a:miter lim="800000"/>
            <a:headEnd/>
            <a:tailEnd/>
          </a:ln>
        </p:spPr>
      </p:pic>
      <p:pic>
        <p:nvPicPr>
          <p:cNvPr id="513028" name="Picture 9"/>
          <p:cNvPicPr>
            <a:picLocks noChangeAspect="1" noChangeArrowheads="1"/>
          </p:cNvPicPr>
          <p:nvPr/>
        </p:nvPicPr>
        <p:blipFill>
          <a:blip r:embed="rId3" cstate="print"/>
          <a:srcRect/>
          <a:stretch>
            <a:fillRect/>
          </a:stretch>
        </p:blipFill>
        <p:spPr bwMode="auto">
          <a:xfrm>
            <a:off x="2135188" y="3165475"/>
            <a:ext cx="4270375" cy="493713"/>
          </a:xfrm>
          <a:prstGeom prst="rect">
            <a:avLst/>
          </a:prstGeom>
          <a:noFill/>
          <a:ln w="9525">
            <a:noFill/>
            <a:miter lim="800000"/>
            <a:headEnd/>
            <a:tailEnd/>
          </a:ln>
        </p:spPr>
      </p:pic>
      <p:pic>
        <p:nvPicPr>
          <p:cNvPr id="513029" name="Picture 9"/>
          <p:cNvPicPr>
            <a:picLocks noChangeAspect="1" noChangeArrowheads="1"/>
          </p:cNvPicPr>
          <p:nvPr/>
        </p:nvPicPr>
        <p:blipFill>
          <a:blip r:embed="rId3" cstate="print"/>
          <a:srcRect/>
          <a:stretch>
            <a:fillRect/>
          </a:stretch>
        </p:blipFill>
        <p:spPr bwMode="auto">
          <a:xfrm>
            <a:off x="4816475" y="3165475"/>
            <a:ext cx="4270375" cy="493713"/>
          </a:xfrm>
          <a:prstGeom prst="rect">
            <a:avLst/>
          </a:prstGeom>
          <a:noFill/>
          <a:ln w="9525">
            <a:noFill/>
            <a:miter lim="800000"/>
            <a:headEnd/>
            <a:tailEnd/>
          </a:ln>
        </p:spPr>
      </p:pic>
      <p:sp>
        <p:nvSpPr>
          <p:cNvPr id="513030" name="Textfeld 7"/>
          <p:cNvSpPr txBox="1">
            <a:spLocks noChangeArrowheads="1"/>
          </p:cNvSpPr>
          <p:nvPr/>
        </p:nvSpPr>
        <p:spPr bwMode="gray">
          <a:xfrm>
            <a:off x="88900" y="593725"/>
            <a:ext cx="8988425" cy="584200"/>
          </a:xfrm>
          <a:prstGeom prst="rect">
            <a:avLst/>
          </a:prstGeom>
          <a:noFill/>
          <a:ln w="9525">
            <a:noFill/>
            <a:miter lim="800000"/>
            <a:headEnd/>
            <a:tailEnd/>
          </a:ln>
        </p:spPr>
        <p:txBody>
          <a:bodyPr>
            <a:spAutoFit/>
          </a:bodyPr>
          <a:lstStyle/>
          <a:p>
            <a:r>
              <a:rPr lang="tr-TR" sz="3200" b="1">
                <a:solidFill>
                  <a:srgbClr val="6B9B1A"/>
                </a:solidFill>
                <a:latin typeface="Calibri" pitchFamily="34" charset="0"/>
              </a:rPr>
              <a:t>ÇALIŞMA</a:t>
            </a:r>
            <a:r>
              <a:rPr lang="tr-TR" sz="3200" b="1">
                <a:solidFill>
                  <a:srgbClr val="595959"/>
                </a:solidFill>
                <a:latin typeface="Calibri" pitchFamily="34" charset="0"/>
              </a:rPr>
              <a:t>ÖYKÜSÜ</a:t>
            </a:r>
            <a:endParaRPr lang="de-DE" sz="3200" b="1">
              <a:solidFill>
                <a:srgbClr val="595959"/>
              </a:solidFill>
              <a:latin typeface="Calibri" pitchFamily="34" charset="0"/>
            </a:endParaRPr>
          </a:p>
        </p:txBody>
      </p:sp>
      <p:grpSp>
        <p:nvGrpSpPr>
          <p:cNvPr id="2" name="Group 9"/>
          <p:cNvGrpSpPr>
            <a:grpSpLocks/>
          </p:cNvGrpSpPr>
          <p:nvPr/>
        </p:nvGrpSpPr>
        <p:grpSpPr bwMode="auto">
          <a:xfrm>
            <a:off x="392113" y="1589088"/>
            <a:ext cx="8205787" cy="1771650"/>
            <a:chOff x="294" y="2009"/>
            <a:chExt cx="5169" cy="1116"/>
          </a:xfrm>
        </p:grpSpPr>
        <p:grpSp>
          <p:nvGrpSpPr>
            <p:cNvPr id="3" name="Group 10"/>
            <p:cNvGrpSpPr>
              <a:grpSpLocks/>
            </p:cNvGrpSpPr>
            <p:nvPr/>
          </p:nvGrpSpPr>
          <p:grpSpPr bwMode="auto">
            <a:xfrm>
              <a:off x="2128" y="2771"/>
              <a:ext cx="1548" cy="354"/>
              <a:chOff x="2144" y="2775"/>
              <a:chExt cx="1516" cy="346"/>
            </a:xfrm>
          </p:grpSpPr>
          <p:sp>
            <p:nvSpPr>
              <p:cNvPr id="513045" name="Freeform 11"/>
              <p:cNvSpPr>
                <a:spLocks/>
              </p:cNvSpPr>
              <p:nvPr/>
            </p:nvSpPr>
            <p:spPr bwMode="auto">
              <a:xfrm>
                <a:off x="2144" y="2847"/>
                <a:ext cx="1516" cy="274"/>
              </a:xfrm>
              <a:custGeom>
                <a:avLst/>
                <a:gdLst>
                  <a:gd name="T0" fmla="*/ 0 w 758"/>
                  <a:gd name="T1" fmla="*/ 26 h 137"/>
                  <a:gd name="T2" fmla="*/ 550 w 758"/>
                  <a:gd name="T3" fmla="*/ 80 h 137"/>
                  <a:gd name="T4" fmla="*/ 758 w 758"/>
                  <a:gd name="T5" fmla="*/ 14 h 137"/>
                  <a:gd name="T6" fmla="*/ 706 w 758"/>
                  <a:gd name="T7" fmla="*/ 0 h 137"/>
                  <a:gd name="T8" fmla="*/ 347 w 758"/>
                  <a:gd name="T9" fmla="*/ 71 h 137"/>
                  <a:gd name="T10" fmla="*/ 53 w 758"/>
                  <a:gd name="T11" fmla="*/ 13 h 137"/>
                  <a:gd name="T12" fmla="*/ 0 w 758"/>
                  <a:gd name="T13" fmla="*/ 26 h 137"/>
                  <a:gd name="T14" fmla="*/ 0 60000 65536"/>
                  <a:gd name="T15" fmla="*/ 0 60000 65536"/>
                  <a:gd name="T16" fmla="*/ 0 60000 65536"/>
                  <a:gd name="T17" fmla="*/ 0 60000 65536"/>
                  <a:gd name="T18" fmla="*/ 0 60000 65536"/>
                  <a:gd name="T19" fmla="*/ 0 60000 65536"/>
                  <a:gd name="T20" fmla="*/ 0 60000 65536"/>
                  <a:gd name="T21" fmla="*/ 0 w 758"/>
                  <a:gd name="T22" fmla="*/ 0 h 137"/>
                  <a:gd name="T23" fmla="*/ 758 w 758"/>
                  <a:gd name="T24" fmla="*/ 137 h 13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8" h="137">
                    <a:moveTo>
                      <a:pt x="0" y="26"/>
                    </a:moveTo>
                    <a:cubicBezTo>
                      <a:pt x="0" y="26"/>
                      <a:pt x="201" y="137"/>
                      <a:pt x="550" y="80"/>
                    </a:cubicBezTo>
                    <a:cubicBezTo>
                      <a:pt x="550" y="80"/>
                      <a:pt x="647" y="64"/>
                      <a:pt x="758" y="14"/>
                    </a:cubicBezTo>
                    <a:cubicBezTo>
                      <a:pt x="706" y="0"/>
                      <a:pt x="706" y="0"/>
                      <a:pt x="706" y="0"/>
                    </a:cubicBezTo>
                    <a:cubicBezTo>
                      <a:pt x="706" y="0"/>
                      <a:pt x="631" y="64"/>
                      <a:pt x="347" y="71"/>
                    </a:cubicBezTo>
                    <a:cubicBezTo>
                      <a:pt x="347" y="71"/>
                      <a:pt x="167" y="75"/>
                      <a:pt x="53" y="13"/>
                    </a:cubicBezTo>
                    <a:cubicBezTo>
                      <a:pt x="0" y="26"/>
                      <a:pt x="0" y="26"/>
                      <a:pt x="0" y="26"/>
                    </a:cubicBezTo>
                    <a:close/>
                  </a:path>
                </a:pathLst>
              </a:custGeom>
              <a:solidFill>
                <a:srgbClr val="90BA45"/>
              </a:solidFill>
              <a:ln w="15875" cap="flat" cmpd="sng">
                <a:noFill/>
                <a:prstDash val="solid"/>
                <a:round/>
                <a:headEnd type="none" w="med" len="med"/>
                <a:tailEnd type="none" w="med" len="med"/>
              </a:ln>
            </p:spPr>
            <p:txBody>
              <a:bodyPr/>
              <a:lstStyle/>
              <a:p>
                <a:endParaRPr lang="tr-TR"/>
              </a:p>
            </p:txBody>
          </p:sp>
          <p:sp>
            <p:nvSpPr>
              <p:cNvPr id="513046" name="Freeform 12"/>
              <p:cNvSpPr>
                <a:spLocks/>
              </p:cNvSpPr>
              <p:nvPr/>
            </p:nvSpPr>
            <p:spPr bwMode="auto">
              <a:xfrm>
                <a:off x="2250" y="2775"/>
                <a:ext cx="1318" cy="226"/>
              </a:xfrm>
              <a:custGeom>
                <a:avLst/>
                <a:gdLst>
                  <a:gd name="T0" fmla="*/ 48 w 659"/>
                  <a:gd name="T1" fmla="*/ 1 h 113"/>
                  <a:gd name="T2" fmla="*/ 296 w 659"/>
                  <a:gd name="T3" fmla="*/ 36 h 113"/>
                  <a:gd name="T4" fmla="*/ 577 w 659"/>
                  <a:gd name="T5" fmla="*/ 0 h 113"/>
                  <a:gd name="T6" fmla="*/ 659 w 659"/>
                  <a:gd name="T7" fmla="*/ 36 h 113"/>
                  <a:gd name="T8" fmla="*/ 289 w 659"/>
                  <a:gd name="T9" fmla="*/ 111 h 113"/>
                  <a:gd name="T10" fmla="*/ 0 w 659"/>
                  <a:gd name="T11" fmla="*/ 50 h 113"/>
                  <a:gd name="T12" fmla="*/ 47 w 659"/>
                  <a:gd name="T13" fmla="*/ 33 h 113"/>
                  <a:gd name="T14" fmla="*/ 48 w 659"/>
                  <a:gd name="T15" fmla="*/ 1 h 113"/>
                  <a:gd name="T16" fmla="*/ 0 60000 65536"/>
                  <a:gd name="T17" fmla="*/ 0 60000 65536"/>
                  <a:gd name="T18" fmla="*/ 0 60000 65536"/>
                  <a:gd name="T19" fmla="*/ 0 60000 65536"/>
                  <a:gd name="T20" fmla="*/ 0 60000 65536"/>
                  <a:gd name="T21" fmla="*/ 0 60000 65536"/>
                  <a:gd name="T22" fmla="*/ 0 60000 65536"/>
                  <a:gd name="T23" fmla="*/ 0 60000 65536"/>
                  <a:gd name="T24" fmla="*/ 0 w 659"/>
                  <a:gd name="T25" fmla="*/ 0 h 113"/>
                  <a:gd name="T26" fmla="*/ 659 w 659"/>
                  <a:gd name="T27" fmla="*/ 113 h 11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59" h="113">
                    <a:moveTo>
                      <a:pt x="48" y="1"/>
                    </a:moveTo>
                    <a:cubicBezTo>
                      <a:pt x="48" y="1"/>
                      <a:pt x="162" y="37"/>
                      <a:pt x="296" y="36"/>
                    </a:cubicBezTo>
                    <a:cubicBezTo>
                      <a:pt x="296" y="36"/>
                      <a:pt x="443" y="35"/>
                      <a:pt x="577" y="0"/>
                    </a:cubicBezTo>
                    <a:cubicBezTo>
                      <a:pt x="577" y="0"/>
                      <a:pt x="650" y="40"/>
                      <a:pt x="659" y="36"/>
                    </a:cubicBezTo>
                    <a:cubicBezTo>
                      <a:pt x="659" y="36"/>
                      <a:pt x="567" y="109"/>
                      <a:pt x="289" y="111"/>
                    </a:cubicBezTo>
                    <a:cubicBezTo>
                      <a:pt x="289" y="111"/>
                      <a:pt x="128" y="113"/>
                      <a:pt x="0" y="50"/>
                    </a:cubicBezTo>
                    <a:cubicBezTo>
                      <a:pt x="0" y="50"/>
                      <a:pt x="29" y="46"/>
                      <a:pt x="47" y="33"/>
                    </a:cubicBezTo>
                    <a:cubicBezTo>
                      <a:pt x="48" y="1"/>
                      <a:pt x="48" y="1"/>
                      <a:pt x="48" y="1"/>
                    </a:cubicBezTo>
                    <a:close/>
                  </a:path>
                </a:pathLst>
              </a:custGeom>
              <a:solidFill>
                <a:srgbClr val="6B9B1A"/>
              </a:solidFill>
              <a:ln w="15875" cap="flat" cmpd="sng">
                <a:noFill/>
                <a:prstDash val="solid"/>
                <a:round/>
                <a:headEnd type="none" w="med" len="med"/>
                <a:tailEnd type="none" w="med" len="med"/>
              </a:ln>
            </p:spPr>
            <p:txBody>
              <a:bodyPr/>
              <a:lstStyle/>
              <a:p>
                <a:endParaRPr lang="tr-TR"/>
              </a:p>
            </p:txBody>
          </p:sp>
        </p:grpSp>
        <p:sp>
          <p:nvSpPr>
            <p:cNvPr id="513037" name="Freeform 13"/>
            <p:cNvSpPr>
              <a:spLocks/>
            </p:cNvSpPr>
            <p:nvPr/>
          </p:nvSpPr>
          <p:spPr bwMode="auto">
            <a:xfrm>
              <a:off x="294" y="2203"/>
              <a:ext cx="2050" cy="362"/>
            </a:xfrm>
            <a:custGeom>
              <a:avLst/>
              <a:gdLst>
                <a:gd name="T0" fmla="*/ 1024 w 1025"/>
                <a:gd name="T1" fmla="*/ 103 h 181"/>
                <a:gd name="T2" fmla="*/ 510 w 1025"/>
                <a:gd name="T3" fmla="*/ 173 h 181"/>
                <a:gd name="T4" fmla="*/ 1 w 1025"/>
                <a:gd name="T5" fmla="*/ 78 h 181"/>
                <a:gd name="T6" fmla="*/ 515 w 1025"/>
                <a:gd name="T7" fmla="*/ 6 h 181"/>
                <a:gd name="T8" fmla="*/ 1024 w 1025"/>
                <a:gd name="T9" fmla="*/ 103 h 181"/>
                <a:gd name="T10" fmla="*/ 0 60000 65536"/>
                <a:gd name="T11" fmla="*/ 0 60000 65536"/>
                <a:gd name="T12" fmla="*/ 0 60000 65536"/>
                <a:gd name="T13" fmla="*/ 0 60000 65536"/>
                <a:gd name="T14" fmla="*/ 0 60000 65536"/>
                <a:gd name="T15" fmla="*/ 0 w 1025"/>
                <a:gd name="T16" fmla="*/ 0 h 181"/>
                <a:gd name="T17" fmla="*/ 1025 w 1025"/>
                <a:gd name="T18" fmla="*/ 181 h 181"/>
              </a:gdLst>
              <a:ahLst/>
              <a:cxnLst>
                <a:cxn ang="T10">
                  <a:pos x="T0" y="T1"/>
                </a:cxn>
                <a:cxn ang="T11">
                  <a:pos x="T2" y="T3"/>
                </a:cxn>
                <a:cxn ang="T12">
                  <a:pos x="T4" y="T5"/>
                </a:cxn>
                <a:cxn ang="T13">
                  <a:pos x="T6" y="T7"/>
                </a:cxn>
                <a:cxn ang="T14">
                  <a:pos x="T8" y="T9"/>
                </a:cxn>
              </a:cxnLst>
              <a:rect l="T15" t="T16" r="T17" b="T18"/>
              <a:pathLst>
                <a:path w="1025" h="181">
                  <a:moveTo>
                    <a:pt x="1024" y="103"/>
                  </a:moveTo>
                  <a:cubicBezTo>
                    <a:pt x="1023" y="148"/>
                    <a:pt x="794" y="181"/>
                    <a:pt x="510" y="173"/>
                  </a:cubicBezTo>
                  <a:cubicBezTo>
                    <a:pt x="228" y="167"/>
                    <a:pt x="0" y="124"/>
                    <a:pt x="1" y="78"/>
                  </a:cubicBezTo>
                  <a:cubicBezTo>
                    <a:pt x="2" y="31"/>
                    <a:pt x="233" y="0"/>
                    <a:pt x="515" y="6"/>
                  </a:cubicBezTo>
                  <a:cubicBezTo>
                    <a:pt x="797" y="13"/>
                    <a:pt x="1025" y="56"/>
                    <a:pt x="1024" y="103"/>
                  </a:cubicBezTo>
                </a:path>
              </a:pathLst>
            </a:custGeom>
            <a:solidFill>
              <a:srgbClr val="004074"/>
            </a:solidFill>
            <a:ln w="15875" cap="flat" cmpd="sng">
              <a:noFill/>
              <a:prstDash val="solid"/>
              <a:round/>
              <a:headEnd type="none" w="med" len="med"/>
              <a:tailEnd type="none" w="med" len="med"/>
            </a:ln>
          </p:spPr>
          <p:txBody>
            <a:bodyPr/>
            <a:lstStyle/>
            <a:p>
              <a:endParaRPr lang="tr-TR"/>
            </a:p>
          </p:txBody>
        </p:sp>
        <p:sp>
          <p:nvSpPr>
            <p:cNvPr id="513038" name="Freeform 14"/>
            <p:cNvSpPr>
              <a:spLocks/>
            </p:cNvSpPr>
            <p:nvPr/>
          </p:nvSpPr>
          <p:spPr bwMode="auto">
            <a:xfrm>
              <a:off x="296" y="2346"/>
              <a:ext cx="2074" cy="599"/>
            </a:xfrm>
            <a:custGeom>
              <a:avLst/>
              <a:gdLst>
                <a:gd name="T0" fmla="*/ 0 w 1037"/>
                <a:gd name="T1" fmla="*/ 0 h 300"/>
                <a:gd name="T2" fmla="*/ 0 w 1037"/>
                <a:gd name="T3" fmla="*/ 210 h 300"/>
                <a:gd name="T4" fmla="*/ 300 w 1037"/>
                <a:gd name="T5" fmla="*/ 284 h 300"/>
                <a:gd name="T6" fmla="*/ 1023 w 1037"/>
                <a:gd name="T7" fmla="*/ 243 h 300"/>
                <a:gd name="T8" fmla="*/ 1023 w 1037"/>
                <a:gd name="T9" fmla="*/ 25 h 300"/>
                <a:gd name="T10" fmla="*/ 640 w 1037"/>
                <a:gd name="T11" fmla="*/ 95 h 300"/>
                <a:gd name="T12" fmla="*/ 24 w 1037"/>
                <a:gd name="T13" fmla="*/ 26 h 300"/>
                <a:gd name="T14" fmla="*/ 0 w 1037"/>
                <a:gd name="T15" fmla="*/ 0 h 300"/>
                <a:gd name="T16" fmla="*/ 0 60000 65536"/>
                <a:gd name="T17" fmla="*/ 0 60000 65536"/>
                <a:gd name="T18" fmla="*/ 0 60000 65536"/>
                <a:gd name="T19" fmla="*/ 0 60000 65536"/>
                <a:gd name="T20" fmla="*/ 0 60000 65536"/>
                <a:gd name="T21" fmla="*/ 0 60000 65536"/>
                <a:gd name="T22" fmla="*/ 0 60000 65536"/>
                <a:gd name="T23" fmla="*/ 0 60000 65536"/>
                <a:gd name="T24" fmla="*/ 0 w 1037"/>
                <a:gd name="T25" fmla="*/ 0 h 300"/>
                <a:gd name="T26" fmla="*/ 1037 w 1037"/>
                <a:gd name="T27" fmla="*/ 300 h 3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37" h="300">
                  <a:moveTo>
                    <a:pt x="0" y="0"/>
                  </a:moveTo>
                  <a:cubicBezTo>
                    <a:pt x="0" y="210"/>
                    <a:pt x="0" y="210"/>
                    <a:pt x="0" y="210"/>
                  </a:cubicBezTo>
                  <a:cubicBezTo>
                    <a:pt x="0" y="210"/>
                    <a:pt x="69" y="267"/>
                    <a:pt x="300" y="284"/>
                  </a:cubicBezTo>
                  <a:cubicBezTo>
                    <a:pt x="532" y="300"/>
                    <a:pt x="926" y="298"/>
                    <a:pt x="1023" y="243"/>
                  </a:cubicBezTo>
                  <a:cubicBezTo>
                    <a:pt x="1023" y="25"/>
                    <a:pt x="1023" y="25"/>
                    <a:pt x="1023" y="25"/>
                  </a:cubicBezTo>
                  <a:cubicBezTo>
                    <a:pt x="1023" y="25"/>
                    <a:pt x="1037" y="85"/>
                    <a:pt x="640" y="95"/>
                  </a:cubicBezTo>
                  <a:cubicBezTo>
                    <a:pt x="243" y="104"/>
                    <a:pt x="31" y="38"/>
                    <a:pt x="24" y="26"/>
                  </a:cubicBezTo>
                  <a:cubicBezTo>
                    <a:pt x="24" y="26"/>
                    <a:pt x="12" y="21"/>
                    <a:pt x="0" y="0"/>
                  </a:cubicBezTo>
                </a:path>
              </a:pathLst>
            </a:custGeom>
            <a:solidFill>
              <a:srgbClr val="004074"/>
            </a:solidFill>
            <a:ln w="15875" cap="flat" cmpd="sng">
              <a:noFill/>
              <a:prstDash val="solid"/>
              <a:round/>
              <a:headEnd type="none" w="med" len="med"/>
              <a:tailEnd type="none" w="med" len="med"/>
            </a:ln>
          </p:spPr>
          <p:txBody>
            <a:bodyPr/>
            <a:lstStyle/>
            <a:p>
              <a:endParaRPr lang="tr-TR"/>
            </a:p>
          </p:txBody>
        </p:sp>
        <p:sp>
          <p:nvSpPr>
            <p:cNvPr id="513039" name="Freeform 15"/>
            <p:cNvSpPr>
              <a:spLocks/>
            </p:cNvSpPr>
            <p:nvPr/>
          </p:nvSpPr>
          <p:spPr bwMode="auto">
            <a:xfrm>
              <a:off x="422" y="2235"/>
              <a:ext cx="1800" cy="283"/>
            </a:xfrm>
            <a:custGeom>
              <a:avLst/>
              <a:gdLst>
                <a:gd name="T0" fmla="*/ 899 w 900"/>
                <a:gd name="T1" fmla="*/ 81 h 142"/>
                <a:gd name="T2" fmla="*/ 449 w 900"/>
                <a:gd name="T3" fmla="*/ 136 h 142"/>
                <a:gd name="T4" fmla="*/ 1 w 900"/>
                <a:gd name="T5" fmla="*/ 60 h 142"/>
                <a:gd name="T6" fmla="*/ 451 w 900"/>
                <a:gd name="T7" fmla="*/ 6 h 142"/>
                <a:gd name="T8" fmla="*/ 899 w 900"/>
                <a:gd name="T9" fmla="*/ 81 h 142"/>
                <a:gd name="T10" fmla="*/ 0 60000 65536"/>
                <a:gd name="T11" fmla="*/ 0 60000 65536"/>
                <a:gd name="T12" fmla="*/ 0 60000 65536"/>
                <a:gd name="T13" fmla="*/ 0 60000 65536"/>
                <a:gd name="T14" fmla="*/ 0 60000 65536"/>
                <a:gd name="T15" fmla="*/ 0 w 900"/>
                <a:gd name="T16" fmla="*/ 0 h 142"/>
                <a:gd name="T17" fmla="*/ 900 w 900"/>
                <a:gd name="T18" fmla="*/ 142 h 142"/>
              </a:gdLst>
              <a:ahLst/>
              <a:cxnLst>
                <a:cxn ang="T10">
                  <a:pos x="T0" y="T1"/>
                </a:cxn>
                <a:cxn ang="T11">
                  <a:pos x="T2" y="T3"/>
                </a:cxn>
                <a:cxn ang="T12">
                  <a:pos x="T4" y="T5"/>
                </a:cxn>
                <a:cxn ang="T13">
                  <a:pos x="T6" y="T7"/>
                </a:cxn>
                <a:cxn ang="T14">
                  <a:pos x="T8" y="T9"/>
                </a:cxn>
              </a:cxnLst>
              <a:rect l="T15" t="T16" r="T17" b="T18"/>
              <a:pathLst>
                <a:path w="900" h="142">
                  <a:moveTo>
                    <a:pt x="899" y="81"/>
                  </a:moveTo>
                  <a:cubicBezTo>
                    <a:pt x="898" y="117"/>
                    <a:pt x="697" y="142"/>
                    <a:pt x="449" y="136"/>
                  </a:cubicBezTo>
                  <a:cubicBezTo>
                    <a:pt x="201" y="130"/>
                    <a:pt x="0" y="96"/>
                    <a:pt x="1" y="60"/>
                  </a:cubicBezTo>
                  <a:cubicBezTo>
                    <a:pt x="2" y="24"/>
                    <a:pt x="203" y="0"/>
                    <a:pt x="451" y="6"/>
                  </a:cubicBezTo>
                  <a:cubicBezTo>
                    <a:pt x="699" y="12"/>
                    <a:pt x="900" y="45"/>
                    <a:pt x="899" y="81"/>
                  </a:cubicBezTo>
                </a:path>
              </a:pathLst>
            </a:custGeom>
            <a:gradFill rotWithShape="1">
              <a:gsLst>
                <a:gs pos="0">
                  <a:srgbClr val="C5C5C5"/>
                </a:gs>
                <a:gs pos="100000">
                  <a:srgbClr val="9D9D9D"/>
                </a:gs>
              </a:gsLst>
              <a:lin ang="0" scaled="1"/>
            </a:gradFill>
            <a:ln w="15875" cap="flat" cmpd="sng">
              <a:solidFill>
                <a:srgbClr val="004074"/>
              </a:solidFill>
              <a:prstDash val="solid"/>
              <a:round/>
              <a:headEnd type="none" w="med" len="med"/>
              <a:tailEnd type="none" w="med" len="med"/>
            </a:ln>
          </p:spPr>
          <p:txBody>
            <a:bodyPr/>
            <a:lstStyle/>
            <a:p>
              <a:endParaRPr lang="tr-TR"/>
            </a:p>
          </p:txBody>
        </p:sp>
        <p:sp>
          <p:nvSpPr>
            <p:cNvPr id="513040" name="Freeform 16"/>
            <p:cNvSpPr>
              <a:spLocks/>
            </p:cNvSpPr>
            <p:nvPr/>
          </p:nvSpPr>
          <p:spPr bwMode="auto">
            <a:xfrm>
              <a:off x="3391" y="2201"/>
              <a:ext cx="2050" cy="356"/>
            </a:xfrm>
            <a:custGeom>
              <a:avLst/>
              <a:gdLst>
                <a:gd name="T0" fmla="*/ 1023 w 1025"/>
                <a:gd name="T1" fmla="*/ 102 h 178"/>
                <a:gd name="T2" fmla="*/ 510 w 1025"/>
                <a:gd name="T3" fmla="*/ 171 h 178"/>
                <a:gd name="T4" fmla="*/ 1 w 1025"/>
                <a:gd name="T5" fmla="*/ 77 h 178"/>
                <a:gd name="T6" fmla="*/ 515 w 1025"/>
                <a:gd name="T7" fmla="*/ 6 h 178"/>
                <a:gd name="T8" fmla="*/ 1023 w 1025"/>
                <a:gd name="T9" fmla="*/ 102 h 178"/>
                <a:gd name="T10" fmla="*/ 0 60000 65536"/>
                <a:gd name="T11" fmla="*/ 0 60000 65536"/>
                <a:gd name="T12" fmla="*/ 0 60000 65536"/>
                <a:gd name="T13" fmla="*/ 0 60000 65536"/>
                <a:gd name="T14" fmla="*/ 0 60000 65536"/>
                <a:gd name="T15" fmla="*/ 0 w 1025"/>
                <a:gd name="T16" fmla="*/ 0 h 178"/>
                <a:gd name="T17" fmla="*/ 1025 w 1025"/>
                <a:gd name="T18" fmla="*/ 178 h 178"/>
              </a:gdLst>
              <a:ahLst/>
              <a:cxnLst>
                <a:cxn ang="T10">
                  <a:pos x="T0" y="T1"/>
                </a:cxn>
                <a:cxn ang="T11">
                  <a:pos x="T2" y="T3"/>
                </a:cxn>
                <a:cxn ang="T12">
                  <a:pos x="T4" y="T5"/>
                </a:cxn>
                <a:cxn ang="T13">
                  <a:pos x="T6" y="T7"/>
                </a:cxn>
                <a:cxn ang="T14">
                  <a:pos x="T8" y="T9"/>
                </a:cxn>
              </a:cxnLst>
              <a:rect l="T15" t="T16" r="T17" b="T18"/>
              <a:pathLst>
                <a:path w="1025" h="178">
                  <a:moveTo>
                    <a:pt x="1023" y="102"/>
                  </a:moveTo>
                  <a:cubicBezTo>
                    <a:pt x="1022" y="146"/>
                    <a:pt x="793" y="178"/>
                    <a:pt x="510" y="171"/>
                  </a:cubicBezTo>
                  <a:cubicBezTo>
                    <a:pt x="228" y="165"/>
                    <a:pt x="0" y="123"/>
                    <a:pt x="1" y="77"/>
                  </a:cubicBezTo>
                  <a:cubicBezTo>
                    <a:pt x="2" y="31"/>
                    <a:pt x="232" y="0"/>
                    <a:pt x="515" y="6"/>
                  </a:cubicBezTo>
                  <a:cubicBezTo>
                    <a:pt x="797" y="13"/>
                    <a:pt x="1025" y="56"/>
                    <a:pt x="1023" y="102"/>
                  </a:cubicBezTo>
                </a:path>
              </a:pathLst>
            </a:custGeom>
            <a:solidFill>
              <a:srgbClr val="004074"/>
            </a:solidFill>
            <a:ln w="15875" cap="flat" cmpd="sng">
              <a:noFill/>
              <a:prstDash val="solid"/>
              <a:round/>
              <a:headEnd type="none" w="med" len="med"/>
              <a:tailEnd type="none" w="med" len="med"/>
            </a:ln>
          </p:spPr>
          <p:txBody>
            <a:bodyPr/>
            <a:lstStyle/>
            <a:p>
              <a:endParaRPr lang="tr-TR"/>
            </a:p>
          </p:txBody>
        </p:sp>
        <p:sp>
          <p:nvSpPr>
            <p:cNvPr id="513041" name="Freeform 17"/>
            <p:cNvSpPr>
              <a:spLocks/>
            </p:cNvSpPr>
            <p:nvPr/>
          </p:nvSpPr>
          <p:spPr bwMode="auto">
            <a:xfrm>
              <a:off x="3389" y="2339"/>
              <a:ext cx="2074" cy="612"/>
            </a:xfrm>
            <a:custGeom>
              <a:avLst/>
              <a:gdLst>
                <a:gd name="T0" fmla="*/ 0 w 1037"/>
                <a:gd name="T1" fmla="*/ 0 h 306"/>
                <a:gd name="T2" fmla="*/ 0 w 1037"/>
                <a:gd name="T3" fmla="*/ 215 h 306"/>
                <a:gd name="T4" fmla="*/ 300 w 1037"/>
                <a:gd name="T5" fmla="*/ 289 h 306"/>
                <a:gd name="T6" fmla="*/ 1023 w 1037"/>
                <a:gd name="T7" fmla="*/ 248 h 306"/>
                <a:gd name="T8" fmla="*/ 1023 w 1037"/>
                <a:gd name="T9" fmla="*/ 25 h 306"/>
                <a:gd name="T10" fmla="*/ 640 w 1037"/>
                <a:gd name="T11" fmla="*/ 97 h 306"/>
                <a:gd name="T12" fmla="*/ 24 w 1037"/>
                <a:gd name="T13" fmla="*/ 27 h 306"/>
                <a:gd name="T14" fmla="*/ 0 w 1037"/>
                <a:gd name="T15" fmla="*/ 0 h 306"/>
                <a:gd name="T16" fmla="*/ 0 60000 65536"/>
                <a:gd name="T17" fmla="*/ 0 60000 65536"/>
                <a:gd name="T18" fmla="*/ 0 60000 65536"/>
                <a:gd name="T19" fmla="*/ 0 60000 65536"/>
                <a:gd name="T20" fmla="*/ 0 60000 65536"/>
                <a:gd name="T21" fmla="*/ 0 60000 65536"/>
                <a:gd name="T22" fmla="*/ 0 60000 65536"/>
                <a:gd name="T23" fmla="*/ 0 60000 65536"/>
                <a:gd name="T24" fmla="*/ 0 w 1037"/>
                <a:gd name="T25" fmla="*/ 0 h 306"/>
                <a:gd name="T26" fmla="*/ 1037 w 1037"/>
                <a:gd name="T27" fmla="*/ 306 h 30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37" h="306">
                  <a:moveTo>
                    <a:pt x="0" y="0"/>
                  </a:moveTo>
                  <a:cubicBezTo>
                    <a:pt x="0" y="215"/>
                    <a:pt x="0" y="215"/>
                    <a:pt x="0" y="215"/>
                  </a:cubicBezTo>
                  <a:cubicBezTo>
                    <a:pt x="0" y="215"/>
                    <a:pt x="69" y="272"/>
                    <a:pt x="300" y="289"/>
                  </a:cubicBezTo>
                  <a:cubicBezTo>
                    <a:pt x="532" y="306"/>
                    <a:pt x="926" y="304"/>
                    <a:pt x="1023" y="248"/>
                  </a:cubicBezTo>
                  <a:cubicBezTo>
                    <a:pt x="1023" y="25"/>
                    <a:pt x="1023" y="25"/>
                    <a:pt x="1023" y="25"/>
                  </a:cubicBezTo>
                  <a:cubicBezTo>
                    <a:pt x="1023" y="25"/>
                    <a:pt x="1037" y="87"/>
                    <a:pt x="640" y="97"/>
                  </a:cubicBezTo>
                  <a:cubicBezTo>
                    <a:pt x="243" y="106"/>
                    <a:pt x="31" y="39"/>
                    <a:pt x="24" y="27"/>
                  </a:cubicBezTo>
                  <a:cubicBezTo>
                    <a:pt x="24" y="27"/>
                    <a:pt x="12" y="22"/>
                    <a:pt x="0" y="0"/>
                  </a:cubicBezTo>
                </a:path>
              </a:pathLst>
            </a:custGeom>
            <a:solidFill>
              <a:srgbClr val="004074"/>
            </a:solidFill>
            <a:ln w="15875" cap="flat" cmpd="sng">
              <a:solidFill>
                <a:srgbClr val="004074"/>
              </a:solidFill>
              <a:prstDash val="solid"/>
              <a:round/>
              <a:headEnd type="none" w="med" len="med"/>
              <a:tailEnd type="none" w="med" len="med"/>
            </a:ln>
          </p:spPr>
          <p:txBody>
            <a:bodyPr/>
            <a:lstStyle/>
            <a:p>
              <a:endParaRPr lang="tr-TR"/>
            </a:p>
          </p:txBody>
        </p:sp>
        <p:sp>
          <p:nvSpPr>
            <p:cNvPr id="513042" name="Freeform 18"/>
            <p:cNvSpPr>
              <a:spLocks/>
            </p:cNvSpPr>
            <p:nvPr/>
          </p:nvSpPr>
          <p:spPr bwMode="auto">
            <a:xfrm>
              <a:off x="3508" y="2239"/>
              <a:ext cx="1801" cy="284"/>
            </a:xfrm>
            <a:custGeom>
              <a:avLst/>
              <a:gdLst>
                <a:gd name="T0" fmla="*/ 898 w 900"/>
                <a:gd name="T1" fmla="*/ 81 h 142"/>
                <a:gd name="T2" fmla="*/ 448 w 900"/>
                <a:gd name="T3" fmla="*/ 136 h 142"/>
                <a:gd name="T4" fmla="*/ 1 w 900"/>
                <a:gd name="T5" fmla="*/ 60 h 142"/>
                <a:gd name="T6" fmla="*/ 451 w 900"/>
                <a:gd name="T7" fmla="*/ 6 h 142"/>
                <a:gd name="T8" fmla="*/ 898 w 900"/>
                <a:gd name="T9" fmla="*/ 81 h 142"/>
                <a:gd name="T10" fmla="*/ 0 60000 65536"/>
                <a:gd name="T11" fmla="*/ 0 60000 65536"/>
                <a:gd name="T12" fmla="*/ 0 60000 65536"/>
                <a:gd name="T13" fmla="*/ 0 60000 65536"/>
                <a:gd name="T14" fmla="*/ 0 60000 65536"/>
                <a:gd name="T15" fmla="*/ 0 w 900"/>
                <a:gd name="T16" fmla="*/ 0 h 142"/>
                <a:gd name="T17" fmla="*/ 900 w 900"/>
                <a:gd name="T18" fmla="*/ 142 h 142"/>
              </a:gdLst>
              <a:ahLst/>
              <a:cxnLst>
                <a:cxn ang="T10">
                  <a:pos x="T0" y="T1"/>
                </a:cxn>
                <a:cxn ang="T11">
                  <a:pos x="T2" y="T3"/>
                </a:cxn>
                <a:cxn ang="T12">
                  <a:pos x="T4" y="T5"/>
                </a:cxn>
                <a:cxn ang="T13">
                  <a:pos x="T6" y="T7"/>
                </a:cxn>
                <a:cxn ang="T14">
                  <a:pos x="T8" y="T9"/>
                </a:cxn>
              </a:cxnLst>
              <a:rect l="T15" t="T16" r="T17" b="T18"/>
              <a:pathLst>
                <a:path w="900" h="142">
                  <a:moveTo>
                    <a:pt x="898" y="81"/>
                  </a:moveTo>
                  <a:cubicBezTo>
                    <a:pt x="897" y="117"/>
                    <a:pt x="696" y="142"/>
                    <a:pt x="448" y="136"/>
                  </a:cubicBezTo>
                  <a:cubicBezTo>
                    <a:pt x="200" y="130"/>
                    <a:pt x="0" y="96"/>
                    <a:pt x="1" y="60"/>
                  </a:cubicBezTo>
                  <a:cubicBezTo>
                    <a:pt x="2" y="24"/>
                    <a:pt x="203" y="0"/>
                    <a:pt x="451" y="6"/>
                  </a:cubicBezTo>
                  <a:cubicBezTo>
                    <a:pt x="699" y="12"/>
                    <a:pt x="900" y="45"/>
                    <a:pt x="898" y="81"/>
                  </a:cubicBezTo>
                </a:path>
              </a:pathLst>
            </a:custGeom>
            <a:gradFill rotWithShape="0">
              <a:gsLst>
                <a:gs pos="0">
                  <a:srgbClr val="E0E0D6"/>
                </a:gs>
                <a:gs pos="50000">
                  <a:srgbClr val="FFFFFF"/>
                </a:gs>
                <a:gs pos="100000">
                  <a:srgbClr val="E0E0D6"/>
                </a:gs>
              </a:gsLst>
              <a:lin ang="0" scaled="1"/>
            </a:gradFill>
            <a:ln w="15875" cap="flat" cmpd="sng">
              <a:noFill/>
              <a:prstDash val="solid"/>
              <a:round/>
              <a:headEnd type="none" w="med" len="med"/>
              <a:tailEnd type="none" w="med" len="med"/>
            </a:ln>
          </p:spPr>
          <p:txBody>
            <a:bodyPr/>
            <a:lstStyle/>
            <a:p>
              <a:endParaRPr lang="tr-TR"/>
            </a:p>
          </p:txBody>
        </p:sp>
        <p:sp>
          <p:nvSpPr>
            <p:cNvPr id="513043" name="Freeform 19"/>
            <p:cNvSpPr>
              <a:spLocks/>
            </p:cNvSpPr>
            <p:nvPr/>
          </p:nvSpPr>
          <p:spPr bwMode="auto">
            <a:xfrm>
              <a:off x="1846" y="2117"/>
              <a:ext cx="2012" cy="379"/>
            </a:xfrm>
            <a:custGeom>
              <a:avLst/>
              <a:gdLst>
                <a:gd name="T0" fmla="*/ 973 w 1006"/>
                <a:gd name="T1" fmla="*/ 172 h 190"/>
                <a:gd name="T2" fmla="*/ 1006 w 1006"/>
                <a:gd name="T3" fmla="*/ 177 h 190"/>
                <a:gd name="T4" fmla="*/ 538 w 1006"/>
                <a:gd name="T5" fmla="*/ 12 h 190"/>
                <a:gd name="T6" fmla="*/ 0 w 1006"/>
                <a:gd name="T7" fmla="*/ 187 h 190"/>
                <a:gd name="T8" fmla="*/ 61 w 1006"/>
                <a:gd name="T9" fmla="*/ 182 h 190"/>
                <a:gd name="T10" fmla="*/ 437 w 1006"/>
                <a:gd name="T11" fmla="*/ 35 h 190"/>
                <a:gd name="T12" fmla="*/ 940 w 1006"/>
                <a:gd name="T13" fmla="*/ 166 h 190"/>
                <a:gd name="T14" fmla="*/ 973 w 1006"/>
                <a:gd name="T15" fmla="*/ 172 h 190"/>
                <a:gd name="T16" fmla="*/ 0 60000 65536"/>
                <a:gd name="T17" fmla="*/ 0 60000 65536"/>
                <a:gd name="T18" fmla="*/ 0 60000 65536"/>
                <a:gd name="T19" fmla="*/ 0 60000 65536"/>
                <a:gd name="T20" fmla="*/ 0 60000 65536"/>
                <a:gd name="T21" fmla="*/ 0 60000 65536"/>
                <a:gd name="T22" fmla="*/ 0 60000 65536"/>
                <a:gd name="T23" fmla="*/ 0 60000 65536"/>
                <a:gd name="T24" fmla="*/ 0 w 1006"/>
                <a:gd name="T25" fmla="*/ 0 h 190"/>
                <a:gd name="T26" fmla="*/ 1006 w 1006"/>
                <a:gd name="T27" fmla="*/ 190 h 1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06" h="190">
                  <a:moveTo>
                    <a:pt x="973" y="172"/>
                  </a:moveTo>
                  <a:cubicBezTo>
                    <a:pt x="982" y="173"/>
                    <a:pt x="1006" y="177"/>
                    <a:pt x="1006" y="177"/>
                  </a:cubicBezTo>
                  <a:cubicBezTo>
                    <a:pt x="861" y="2"/>
                    <a:pt x="538" y="12"/>
                    <a:pt x="538" y="12"/>
                  </a:cubicBezTo>
                  <a:cubicBezTo>
                    <a:pt x="100" y="0"/>
                    <a:pt x="0" y="187"/>
                    <a:pt x="0" y="187"/>
                  </a:cubicBezTo>
                  <a:cubicBezTo>
                    <a:pt x="24" y="190"/>
                    <a:pt x="61" y="182"/>
                    <a:pt x="61" y="182"/>
                  </a:cubicBezTo>
                  <a:cubicBezTo>
                    <a:pt x="189" y="47"/>
                    <a:pt x="437" y="35"/>
                    <a:pt x="437" y="35"/>
                  </a:cubicBezTo>
                  <a:cubicBezTo>
                    <a:pt x="850" y="25"/>
                    <a:pt x="940" y="166"/>
                    <a:pt x="940" y="166"/>
                  </a:cubicBezTo>
                  <a:cubicBezTo>
                    <a:pt x="940" y="166"/>
                    <a:pt x="965" y="171"/>
                    <a:pt x="973" y="172"/>
                  </a:cubicBezTo>
                  <a:close/>
                </a:path>
              </a:pathLst>
            </a:custGeom>
            <a:solidFill>
              <a:srgbClr val="B2CF7D"/>
            </a:solidFill>
            <a:ln w="15875" cap="flat" cmpd="sng">
              <a:noFill/>
              <a:prstDash val="solid"/>
              <a:round/>
              <a:headEnd type="none" w="med" len="med"/>
              <a:tailEnd type="none" w="med" len="med"/>
            </a:ln>
          </p:spPr>
          <p:txBody>
            <a:bodyPr/>
            <a:lstStyle/>
            <a:p>
              <a:endParaRPr lang="tr-TR"/>
            </a:p>
          </p:txBody>
        </p:sp>
        <p:sp>
          <p:nvSpPr>
            <p:cNvPr id="513044" name="Freeform 20"/>
            <p:cNvSpPr>
              <a:spLocks/>
            </p:cNvSpPr>
            <p:nvPr/>
          </p:nvSpPr>
          <p:spPr bwMode="auto">
            <a:xfrm>
              <a:off x="1686" y="2009"/>
              <a:ext cx="2172" cy="502"/>
            </a:xfrm>
            <a:custGeom>
              <a:avLst/>
              <a:gdLst>
                <a:gd name="T0" fmla="*/ 92 w 1086"/>
                <a:gd name="T1" fmla="*/ 244 h 251"/>
                <a:gd name="T2" fmla="*/ 460 w 1086"/>
                <a:gd name="T3" fmla="*/ 78 h 251"/>
                <a:gd name="T4" fmla="*/ 1067 w 1086"/>
                <a:gd name="T5" fmla="*/ 228 h 251"/>
                <a:gd name="T6" fmla="*/ 1086 w 1086"/>
                <a:gd name="T7" fmla="*/ 231 h 251"/>
                <a:gd name="T8" fmla="*/ 1073 w 1086"/>
                <a:gd name="T9" fmla="*/ 211 h 251"/>
                <a:gd name="T10" fmla="*/ 518 w 1086"/>
                <a:gd name="T11" fmla="*/ 0 h 251"/>
                <a:gd name="T12" fmla="*/ 0 w 1086"/>
                <a:gd name="T13" fmla="*/ 207 h 251"/>
                <a:gd name="T14" fmla="*/ 13 w 1086"/>
                <a:gd name="T15" fmla="*/ 248 h 251"/>
                <a:gd name="T16" fmla="*/ 92 w 1086"/>
                <a:gd name="T17" fmla="*/ 244 h 25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86"/>
                <a:gd name="T28" fmla="*/ 0 h 251"/>
                <a:gd name="T29" fmla="*/ 1086 w 1086"/>
                <a:gd name="T30" fmla="*/ 251 h 25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86" h="251">
                  <a:moveTo>
                    <a:pt x="92" y="244"/>
                  </a:moveTo>
                  <a:cubicBezTo>
                    <a:pt x="92" y="244"/>
                    <a:pt x="140" y="113"/>
                    <a:pt x="460" y="78"/>
                  </a:cubicBezTo>
                  <a:cubicBezTo>
                    <a:pt x="460" y="78"/>
                    <a:pt x="946" y="27"/>
                    <a:pt x="1067" y="228"/>
                  </a:cubicBezTo>
                  <a:cubicBezTo>
                    <a:pt x="1072" y="229"/>
                    <a:pt x="1085" y="231"/>
                    <a:pt x="1086" y="231"/>
                  </a:cubicBezTo>
                  <a:cubicBezTo>
                    <a:pt x="1083" y="224"/>
                    <a:pt x="1079" y="218"/>
                    <a:pt x="1073" y="211"/>
                  </a:cubicBezTo>
                  <a:cubicBezTo>
                    <a:pt x="970" y="85"/>
                    <a:pt x="799" y="0"/>
                    <a:pt x="518" y="0"/>
                  </a:cubicBezTo>
                  <a:cubicBezTo>
                    <a:pt x="237" y="0"/>
                    <a:pt x="6" y="103"/>
                    <a:pt x="0" y="207"/>
                  </a:cubicBezTo>
                  <a:cubicBezTo>
                    <a:pt x="0" y="220"/>
                    <a:pt x="4" y="234"/>
                    <a:pt x="13" y="248"/>
                  </a:cubicBezTo>
                  <a:cubicBezTo>
                    <a:pt x="17" y="248"/>
                    <a:pt x="52" y="251"/>
                    <a:pt x="92" y="244"/>
                  </a:cubicBezTo>
                </a:path>
              </a:pathLst>
            </a:custGeom>
            <a:solidFill>
              <a:srgbClr val="6B9B1A"/>
            </a:solidFill>
            <a:ln w="15875" cap="flat" cmpd="sng">
              <a:noFill/>
              <a:prstDash val="solid"/>
              <a:round/>
              <a:headEnd type="none" w="med" len="med"/>
              <a:tailEnd type="none" w="med" len="med"/>
            </a:ln>
          </p:spPr>
          <p:txBody>
            <a:bodyPr/>
            <a:lstStyle/>
            <a:p>
              <a:endParaRPr lang="tr-TR"/>
            </a:p>
          </p:txBody>
        </p:sp>
      </p:grpSp>
      <p:sp>
        <p:nvSpPr>
          <p:cNvPr id="513032" name="Text Box 19"/>
          <p:cNvSpPr txBox="1">
            <a:spLocks noChangeArrowheads="1"/>
          </p:cNvSpPr>
          <p:nvPr/>
        </p:nvSpPr>
        <p:spPr bwMode="gray">
          <a:xfrm>
            <a:off x="715963" y="1992313"/>
            <a:ext cx="2016125" cy="307975"/>
          </a:xfrm>
          <a:prstGeom prst="rect">
            <a:avLst/>
          </a:prstGeom>
          <a:noFill/>
          <a:ln w="9525">
            <a:noFill/>
            <a:miter lim="800000"/>
            <a:headEnd/>
            <a:tailEnd/>
          </a:ln>
        </p:spPr>
        <p:txBody>
          <a:bodyPr lIns="0" tIns="0" rIns="0" bIns="0">
            <a:spAutoFit/>
          </a:bodyPr>
          <a:lstStyle/>
          <a:p>
            <a:pPr algn="ctr" defTabSz="801688">
              <a:spcAft>
                <a:spcPct val="40000"/>
              </a:spcAft>
            </a:pPr>
            <a:r>
              <a:rPr lang="tr-TR" sz="2000" b="1" i="1" noProof="1">
                <a:solidFill>
                  <a:srgbClr val="000000"/>
                </a:solidFill>
                <a:latin typeface="Calibri" pitchFamily="34" charset="0"/>
              </a:rPr>
              <a:t>Çalışma Öyküsü</a:t>
            </a:r>
          </a:p>
        </p:txBody>
      </p:sp>
      <p:sp>
        <p:nvSpPr>
          <p:cNvPr id="513033" name="Text Box 19"/>
          <p:cNvSpPr txBox="1">
            <a:spLocks noChangeArrowheads="1"/>
          </p:cNvSpPr>
          <p:nvPr/>
        </p:nvSpPr>
        <p:spPr bwMode="gray">
          <a:xfrm>
            <a:off x="3886200" y="2282825"/>
            <a:ext cx="1006475" cy="307975"/>
          </a:xfrm>
          <a:prstGeom prst="rect">
            <a:avLst/>
          </a:prstGeom>
          <a:noFill/>
          <a:ln w="9525">
            <a:noFill/>
            <a:miter lim="800000"/>
            <a:headEnd/>
            <a:tailEnd/>
          </a:ln>
        </p:spPr>
        <p:txBody>
          <a:bodyPr lIns="0" tIns="0" rIns="0" bIns="0">
            <a:spAutoFit/>
          </a:bodyPr>
          <a:lstStyle/>
          <a:p>
            <a:pPr algn="ctr" defTabSz="801688">
              <a:spcAft>
                <a:spcPct val="40000"/>
              </a:spcAft>
            </a:pPr>
            <a:r>
              <a:rPr lang="tr-TR" sz="2000" b="1" i="1">
                <a:solidFill>
                  <a:srgbClr val="000000"/>
                </a:solidFill>
                <a:latin typeface="Calibri" pitchFamily="34" charset="0"/>
              </a:rPr>
              <a:t>İlişkisi</a:t>
            </a:r>
            <a:endParaRPr lang="tr-TR" sz="2000" b="1" i="1" noProof="1">
              <a:solidFill>
                <a:srgbClr val="000000"/>
              </a:solidFill>
              <a:latin typeface="Calibri" pitchFamily="34" charset="0"/>
            </a:endParaRPr>
          </a:p>
        </p:txBody>
      </p:sp>
      <p:sp>
        <p:nvSpPr>
          <p:cNvPr id="513034" name="Text Box 19"/>
          <p:cNvSpPr txBox="1">
            <a:spLocks noChangeArrowheads="1"/>
          </p:cNvSpPr>
          <p:nvPr/>
        </p:nvSpPr>
        <p:spPr bwMode="gray">
          <a:xfrm>
            <a:off x="6435725" y="2051050"/>
            <a:ext cx="1006475" cy="307975"/>
          </a:xfrm>
          <a:prstGeom prst="rect">
            <a:avLst/>
          </a:prstGeom>
          <a:noFill/>
          <a:ln w="9525">
            <a:noFill/>
            <a:miter lim="800000"/>
            <a:headEnd/>
            <a:tailEnd/>
          </a:ln>
        </p:spPr>
        <p:txBody>
          <a:bodyPr lIns="0" tIns="0" rIns="0" bIns="0">
            <a:spAutoFit/>
          </a:bodyPr>
          <a:lstStyle/>
          <a:p>
            <a:pPr algn="ctr" defTabSz="801688">
              <a:spcAft>
                <a:spcPct val="40000"/>
              </a:spcAft>
            </a:pPr>
            <a:r>
              <a:rPr lang="tr-TR" sz="2000" b="1" i="1">
                <a:solidFill>
                  <a:srgbClr val="000000"/>
                </a:solidFill>
                <a:latin typeface="Calibri" pitchFamily="34" charset="0"/>
              </a:rPr>
              <a:t>Hastalık</a:t>
            </a:r>
            <a:endParaRPr lang="tr-TR" sz="2000" b="1" i="1" noProof="1">
              <a:solidFill>
                <a:srgbClr val="000000"/>
              </a:solidFill>
              <a:latin typeface="Calibri" pitchFamily="34" charset="0"/>
            </a:endParaRPr>
          </a:p>
        </p:txBody>
      </p:sp>
      <p:sp>
        <p:nvSpPr>
          <p:cNvPr id="28" name="Text Box 19"/>
          <p:cNvSpPr txBox="1">
            <a:spLocks noChangeArrowheads="1"/>
          </p:cNvSpPr>
          <p:nvPr/>
        </p:nvSpPr>
        <p:spPr bwMode="gray">
          <a:xfrm>
            <a:off x="88900" y="3657600"/>
            <a:ext cx="8932863" cy="554038"/>
          </a:xfrm>
          <a:prstGeom prst="rect">
            <a:avLst/>
          </a:prstGeom>
          <a:noFill/>
          <a:ln w="9525">
            <a:solidFill>
              <a:schemeClr val="bg1">
                <a:lumMod val="65000"/>
              </a:schemeClr>
            </a:solidFill>
            <a:miter lim="800000"/>
            <a:headEnd/>
            <a:tailEnd/>
          </a:ln>
        </p:spPr>
        <p:txBody>
          <a:bodyPr lIns="0" tIns="0" rIns="0" bIns="0">
            <a:spAutoFit/>
          </a:bodyPr>
          <a:lstStyle/>
          <a:p>
            <a:pPr algn="ctr" defTabSz="801688">
              <a:spcAft>
                <a:spcPct val="40000"/>
              </a:spcAft>
            </a:pPr>
            <a:r>
              <a:rPr lang="tr-TR" i="1" noProof="1">
                <a:solidFill>
                  <a:srgbClr val="080808"/>
                </a:solidFill>
                <a:latin typeface="Calibri" pitchFamily="34" charset="0"/>
              </a:rPr>
              <a:t>Meslek hastalığına klinik olarak tanı konduktan sonra, çalışma öyküsü ile hastalık ilişkisi de ortaya konmalıdır. Meslek hastalığı tanısında çalışma öyküsü önemli bir başlangıç noktasıdır.</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37978"/>
                                        </p:tgtEl>
                                      </p:cBhvr>
                                    </p:animEffect>
                                    <p:animScale>
                                      <p:cBhvr>
                                        <p:cTn id="7" dur="250" autoRev="1" fill="hold"/>
                                        <p:tgtEl>
                                          <p:spTgt spid="3797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78" grpId="0" animBg="1"/>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78" name="Rectangle 90"/>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sp>
        <p:nvSpPr>
          <p:cNvPr id="4" name="Rectangle 14"/>
          <p:cNvSpPr>
            <a:spLocks noChangeArrowheads="1"/>
          </p:cNvSpPr>
          <p:nvPr/>
        </p:nvSpPr>
        <p:spPr bwMode="gray">
          <a:xfrm>
            <a:off x="33338" y="1289050"/>
            <a:ext cx="3324225" cy="1017588"/>
          </a:xfrm>
          <a:prstGeom prst="rect">
            <a:avLst/>
          </a:prstGeom>
          <a:noFill/>
          <a:ln w="12700">
            <a:solidFill>
              <a:schemeClr val="bg1">
                <a:lumMod val="65000"/>
              </a:schemeClr>
            </a:solidFill>
            <a:miter lim="800000"/>
            <a:headEnd/>
            <a:tailEnd/>
          </a:ln>
        </p:spPr>
        <p:txBody>
          <a:bodyPr lIns="108000" tIns="108000" rIns="72000" bIns="72000"/>
          <a:lstStyle/>
          <a:p>
            <a:pPr algn="ctr">
              <a:lnSpc>
                <a:spcPct val="90000"/>
              </a:lnSpc>
              <a:spcAft>
                <a:spcPct val="20000"/>
              </a:spcAft>
              <a:buClr>
                <a:srgbClr val="292929"/>
              </a:buClr>
            </a:pPr>
            <a:r>
              <a:rPr lang="tr-TR" sz="1600" i="1">
                <a:solidFill>
                  <a:srgbClr val="000000"/>
                </a:solidFill>
                <a:latin typeface="Calibri" pitchFamily="34" charset="0"/>
              </a:rPr>
              <a:t>Hastanın son olarak yaptığı işe kadar çalıştığı </a:t>
            </a:r>
            <a:r>
              <a:rPr lang="tr-TR" sz="1600" b="1" i="1">
                <a:solidFill>
                  <a:srgbClr val="000000"/>
                </a:solidFill>
                <a:latin typeface="Calibri" pitchFamily="34" charset="0"/>
              </a:rPr>
              <a:t>bütün işler</a:t>
            </a:r>
            <a:r>
              <a:rPr lang="tr-TR" sz="1600" i="1">
                <a:solidFill>
                  <a:srgbClr val="000000"/>
                </a:solidFill>
                <a:latin typeface="Calibri" pitchFamily="34" charset="0"/>
              </a:rPr>
              <a:t>, </a:t>
            </a:r>
            <a:r>
              <a:rPr lang="tr-TR" sz="1600" b="1" i="1">
                <a:solidFill>
                  <a:srgbClr val="000000"/>
                </a:solidFill>
                <a:latin typeface="Calibri" pitchFamily="34" charset="0"/>
              </a:rPr>
              <a:t>görevleri ve korunma önlemleri </a:t>
            </a:r>
            <a:r>
              <a:rPr lang="tr-TR" sz="1600" i="1">
                <a:solidFill>
                  <a:srgbClr val="000000"/>
                </a:solidFill>
                <a:latin typeface="Calibri" pitchFamily="34" charset="0"/>
              </a:rPr>
              <a:t>konusunda ayrıntılı bilgi alınmalıdır.</a:t>
            </a:r>
          </a:p>
        </p:txBody>
      </p:sp>
      <p:sp>
        <p:nvSpPr>
          <p:cNvPr id="515076" name="Freeform 2"/>
          <p:cNvSpPr>
            <a:spLocks/>
          </p:cNvSpPr>
          <p:nvPr/>
        </p:nvSpPr>
        <p:spPr bwMode="auto">
          <a:xfrm>
            <a:off x="3689350" y="1762125"/>
            <a:ext cx="1676400" cy="2354263"/>
          </a:xfrm>
          <a:custGeom>
            <a:avLst/>
            <a:gdLst>
              <a:gd name="T0" fmla="*/ 0 w 1012"/>
              <a:gd name="T1" fmla="*/ 860425 h 1483"/>
              <a:gd name="T2" fmla="*/ 850034 w 1012"/>
              <a:gd name="T3" fmla="*/ 1679576 h 1483"/>
              <a:gd name="T4" fmla="*/ 1676870 w 1012"/>
              <a:gd name="T5" fmla="*/ 2322513 h 1483"/>
              <a:gd name="T6" fmla="*/ 1082012 w 1012"/>
              <a:gd name="T7" fmla="*/ 1489075 h 1483"/>
              <a:gd name="T8" fmla="*/ 526922 w 1012"/>
              <a:gd name="T9" fmla="*/ 976313 h 1483"/>
              <a:gd name="T10" fmla="*/ 896430 w 1012"/>
              <a:gd name="T11" fmla="*/ 398463 h 1483"/>
              <a:gd name="T12" fmla="*/ 752272 w 1012"/>
              <a:gd name="T13" fmla="*/ 42863 h 1483"/>
              <a:gd name="T14" fmla="*/ 0 w 1012"/>
              <a:gd name="T15" fmla="*/ 860425 h 1483"/>
              <a:gd name="T16" fmla="*/ 0 60000 65536"/>
              <a:gd name="T17" fmla="*/ 0 60000 65536"/>
              <a:gd name="T18" fmla="*/ 0 60000 65536"/>
              <a:gd name="T19" fmla="*/ 0 60000 65536"/>
              <a:gd name="T20" fmla="*/ 0 60000 65536"/>
              <a:gd name="T21" fmla="*/ 0 60000 65536"/>
              <a:gd name="T22" fmla="*/ 0 60000 65536"/>
              <a:gd name="T23" fmla="*/ 0 60000 65536"/>
              <a:gd name="T24" fmla="*/ 0 w 1012"/>
              <a:gd name="T25" fmla="*/ 0 h 1483"/>
              <a:gd name="T26" fmla="*/ 1012 w 1012"/>
              <a:gd name="T27" fmla="*/ 1483 h 148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12" h="1483">
                <a:moveTo>
                  <a:pt x="0" y="542"/>
                </a:moveTo>
                <a:cubicBezTo>
                  <a:pt x="0" y="827"/>
                  <a:pt x="230" y="1058"/>
                  <a:pt x="513" y="1058"/>
                </a:cubicBezTo>
                <a:cubicBezTo>
                  <a:pt x="684" y="1226"/>
                  <a:pt x="989" y="1483"/>
                  <a:pt x="1012" y="1463"/>
                </a:cubicBezTo>
                <a:cubicBezTo>
                  <a:pt x="1012" y="1463"/>
                  <a:pt x="933" y="1105"/>
                  <a:pt x="653" y="938"/>
                </a:cubicBezTo>
                <a:cubicBezTo>
                  <a:pt x="349" y="780"/>
                  <a:pt x="334" y="725"/>
                  <a:pt x="318" y="615"/>
                </a:cubicBezTo>
                <a:cubicBezTo>
                  <a:pt x="300" y="471"/>
                  <a:pt x="424" y="323"/>
                  <a:pt x="541" y="251"/>
                </a:cubicBezTo>
                <a:cubicBezTo>
                  <a:pt x="658" y="179"/>
                  <a:pt x="626" y="0"/>
                  <a:pt x="454" y="27"/>
                </a:cubicBezTo>
                <a:cubicBezTo>
                  <a:pt x="259" y="45"/>
                  <a:pt x="4" y="198"/>
                  <a:pt x="0" y="542"/>
                </a:cubicBezTo>
                <a:close/>
              </a:path>
            </a:pathLst>
          </a:custGeom>
          <a:gradFill rotWithShape="1">
            <a:gsLst>
              <a:gs pos="0">
                <a:srgbClr val="000000"/>
              </a:gs>
              <a:gs pos="100000">
                <a:srgbClr val="3F3F3F"/>
              </a:gs>
            </a:gsLst>
            <a:lin ang="0" scaled="1"/>
          </a:gradFill>
          <a:ln w="9525">
            <a:solidFill>
              <a:schemeClr val="bg1"/>
            </a:solidFill>
            <a:round/>
            <a:headEnd/>
            <a:tailEnd/>
          </a:ln>
        </p:spPr>
        <p:txBody>
          <a:bodyPr/>
          <a:lstStyle/>
          <a:p>
            <a:endParaRPr lang="tr-TR"/>
          </a:p>
        </p:txBody>
      </p:sp>
      <p:grpSp>
        <p:nvGrpSpPr>
          <p:cNvPr id="2" name="Group 3"/>
          <p:cNvGrpSpPr>
            <a:grpSpLocks/>
          </p:cNvGrpSpPr>
          <p:nvPr/>
        </p:nvGrpSpPr>
        <p:grpSpPr bwMode="auto">
          <a:xfrm>
            <a:off x="3652838" y="1804988"/>
            <a:ext cx="2527300" cy="3279775"/>
            <a:chOff x="1439" y="1137"/>
            <a:chExt cx="1525" cy="2066"/>
          </a:xfrm>
        </p:grpSpPr>
        <p:sp>
          <p:nvSpPr>
            <p:cNvPr id="515099" name="Freeform 4"/>
            <p:cNvSpPr>
              <a:spLocks/>
            </p:cNvSpPr>
            <p:nvPr/>
          </p:nvSpPr>
          <p:spPr bwMode="auto">
            <a:xfrm flipH="1" flipV="1">
              <a:off x="1449" y="1720"/>
              <a:ext cx="1012" cy="1483"/>
            </a:xfrm>
            <a:custGeom>
              <a:avLst/>
              <a:gdLst>
                <a:gd name="T0" fmla="*/ 0 w 1012"/>
                <a:gd name="T1" fmla="*/ 542 h 1483"/>
                <a:gd name="T2" fmla="*/ 513 w 1012"/>
                <a:gd name="T3" fmla="*/ 1058 h 1483"/>
                <a:gd name="T4" fmla="*/ 1012 w 1012"/>
                <a:gd name="T5" fmla="*/ 1463 h 1483"/>
                <a:gd name="T6" fmla="*/ 653 w 1012"/>
                <a:gd name="T7" fmla="*/ 938 h 1483"/>
                <a:gd name="T8" fmla="*/ 318 w 1012"/>
                <a:gd name="T9" fmla="*/ 615 h 1483"/>
                <a:gd name="T10" fmla="*/ 541 w 1012"/>
                <a:gd name="T11" fmla="*/ 251 h 1483"/>
                <a:gd name="T12" fmla="*/ 454 w 1012"/>
                <a:gd name="T13" fmla="*/ 27 h 1483"/>
                <a:gd name="T14" fmla="*/ 0 w 1012"/>
                <a:gd name="T15" fmla="*/ 542 h 1483"/>
                <a:gd name="T16" fmla="*/ 0 60000 65536"/>
                <a:gd name="T17" fmla="*/ 0 60000 65536"/>
                <a:gd name="T18" fmla="*/ 0 60000 65536"/>
                <a:gd name="T19" fmla="*/ 0 60000 65536"/>
                <a:gd name="T20" fmla="*/ 0 60000 65536"/>
                <a:gd name="T21" fmla="*/ 0 60000 65536"/>
                <a:gd name="T22" fmla="*/ 0 60000 65536"/>
                <a:gd name="T23" fmla="*/ 0 60000 65536"/>
                <a:gd name="T24" fmla="*/ 0 w 1012"/>
                <a:gd name="T25" fmla="*/ 0 h 1483"/>
                <a:gd name="T26" fmla="*/ 1012 w 1012"/>
                <a:gd name="T27" fmla="*/ 1483 h 148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12" h="1483">
                  <a:moveTo>
                    <a:pt x="0" y="542"/>
                  </a:moveTo>
                  <a:cubicBezTo>
                    <a:pt x="0" y="827"/>
                    <a:pt x="230" y="1058"/>
                    <a:pt x="513" y="1058"/>
                  </a:cubicBezTo>
                  <a:cubicBezTo>
                    <a:pt x="684" y="1226"/>
                    <a:pt x="989" y="1483"/>
                    <a:pt x="1012" y="1463"/>
                  </a:cubicBezTo>
                  <a:cubicBezTo>
                    <a:pt x="1012" y="1463"/>
                    <a:pt x="933" y="1105"/>
                    <a:pt x="653" y="938"/>
                  </a:cubicBezTo>
                  <a:cubicBezTo>
                    <a:pt x="349" y="780"/>
                    <a:pt x="334" y="725"/>
                    <a:pt x="318" y="615"/>
                  </a:cubicBezTo>
                  <a:cubicBezTo>
                    <a:pt x="300" y="471"/>
                    <a:pt x="424" y="323"/>
                    <a:pt x="541" y="251"/>
                  </a:cubicBezTo>
                  <a:cubicBezTo>
                    <a:pt x="658" y="179"/>
                    <a:pt x="626" y="0"/>
                    <a:pt x="454" y="27"/>
                  </a:cubicBezTo>
                  <a:cubicBezTo>
                    <a:pt x="259" y="45"/>
                    <a:pt x="4" y="198"/>
                    <a:pt x="0" y="542"/>
                  </a:cubicBezTo>
                  <a:close/>
                </a:path>
              </a:pathLst>
            </a:custGeom>
            <a:gradFill rotWithShape="1">
              <a:gsLst>
                <a:gs pos="0">
                  <a:srgbClr val="000000"/>
                </a:gs>
                <a:gs pos="100000">
                  <a:srgbClr val="3F3F3F"/>
                </a:gs>
              </a:gsLst>
              <a:lin ang="0" scaled="1"/>
            </a:gradFill>
            <a:ln w="9525">
              <a:solidFill>
                <a:schemeClr val="bg1"/>
              </a:solidFill>
              <a:round/>
              <a:headEnd/>
              <a:tailEnd/>
            </a:ln>
          </p:spPr>
          <p:txBody>
            <a:bodyPr/>
            <a:lstStyle/>
            <a:p>
              <a:endParaRPr lang="tr-TR"/>
            </a:p>
          </p:txBody>
        </p:sp>
        <p:sp>
          <p:nvSpPr>
            <p:cNvPr id="515100" name="Freeform 5"/>
            <p:cNvSpPr>
              <a:spLocks/>
            </p:cNvSpPr>
            <p:nvPr/>
          </p:nvSpPr>
          <p:spPr bwMode="auto">
            <a:xfrm>
              <a:off x="1439" y="1137"/>
              <a:ext cx="1525" cy="2040"/>
            </a:xfrm>
            <a:custGeom>
              <a:avLst/>
              <a:gdLst>
                <a:gd name="T0" fmla="*/ 2147483647 w 849"/>
                <a:gd name="T1" fmla="*/ 0 h 1133"/>
                <a:gd name="T2" fmla="*/ 2147483647 w 849"/>
                <a:gd name="T3" fmla="*/ 2147483647 h 1133"/>
                <a:gd name="T4" fmla="*/ 2147483647 w 849"/>
                <a:gd name="T5" fmla="*/ 2147483647 h 1133"/>
                <a:gd name="T6" fmla="*/ 2147483647 w 849"/>
                <a:gd name="T7" fmla="*/ 2147483647 h 1133"/>
                <a:gd name="T8" fmla="*/ 2147483647 w 849"/>
                <a:gd name="T9" fmla="*/ 2147483647 h 1133"/>
                <a:gd name="T10" fmla="*/ 2147483647 w 849"/>
                <a:gd name="T11" fmla="*/ 2147483647 h 1133"/>
                <a:gd name="T12" fmla="*/ 0 w 849"/>
                <a:gd name="T13" fmla="*/ 2147483647 h 1133"/>
                <a:gd name="T14" fmla="*/ 2147483647 w 849"/>
                <a:gd name="T15" fmla="*/ 0 h 1133"/>
                <a:gd name="T16" fmla="*/ 0 60000 65536"/>
                <a:gd name="T17" fmla="*/ 0 60000 65536"/>
                <a:gd name="T18" fmla="*/ 0 60000 65536"/>
                <a:gd name="T19" fmla="*/ 0 60000 65536"/>
                <a:gd name="T20" fmla="*/ 0 60000 65536"/>
                <a:gd name="T21" fmla="*/ 0 60000 65536"/>
                <a:gd name="T22" fmla="*/ 0 60000 65536"/>
                <a:gd name="T23" fmla="*/ 0 60000 65536"/>
                <a:gd name="T24" fmla="*/ 0 w 849"/>
                <a:gd name="T25" fmla="*/ 0 h 1133"/>
                <a:gd name="T26" fmla="*/ 849 w 849"/>
                <a:gd name="T27" fmla="*/ 1133 h 11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49" h="1133">
                  <a:moveTo>
                    <a:pt x="283" y="0"/>
                  </a:moveTo>
                  <a:cubicBezTo>
                    <a:pt x="595" y="0"/>
                    <a:pt x="849" y="253"/>
                    <a:pt x="849" y="567"/>
                  </a:cubicBezTo>
                  <a:cubicBezTo>
                    <a:pt x="849" y="880"/>
                    <a:pt x="595" y="1133"/>
                    <a:pt x="283" y="1133"/>
                  </a:cubicBezTo>
                  <a:cubicBezTo>
                    <a:pt x="283" y="1133"/>
                    <a:pt x="283" y="1133"/>
                    <a:pt x="283" y="1133"/>
                  </a:cubicBezTo>
                  <a:cubicBezTo>
                    <a:pt x="439" y="1133"/>
                    <a:pt x="566" y="1007"/>
                    <a:pt x="566" y="851"/>
                  </a:cubicBezTo>
                  <a:cubicBezTo>
                    <a:pt x="566" y="694"/>
                    <a:pt x="439" y="567"/>
                    <a:pt x="283" y="567"/>
                  </a:cubicBezTo>
                  <a:cubicBezTo>
                    <a:pt x="127" y="567"/>
                    <a:pt x="0" y="440"/>
                    <a:pt x="0" y="283"/>
                  </a:cubicBezTo>
                  <a:cubicBezTo>
                    <a:pt x="0" y="127"/>
                    <a:pt x="127" y="0"/>
                    <a:pt x="283" y="0"/>
                  </a:cubicBezTo>
                  <a:close/>
                </a:path>
              </a:pathLst>
            </a:custGeom>
            <a:gradFill rotWithShape="1">
              <a:gsLst>
                <a:gs pos="0">
                  <a:srgbClr val="EAEAEA"/>
                </a:gs>
                <a:gs pos="100000">
                  <a:srgbClr val="474747"/>
                </a:gs>
              </a:gsLst>
              <a:lin ang="2700000" scaled="1"/>
            </a:gradFill>
            <a:ln w="3175">
              <a:solidFill>
                <a:schemeClr val="bg1"/>
              </a:solidFill>
              <a:miter lim="800000"/>
              <a:headEnd/>
              <a:tailEnd/>
            </a:ln>
          </p:spPr>
          <p:txBody>
            <a:bodyPr/>
            <a:lstStyle/>
            <a:p>
              <a:endParaRPr lang="tr-TR"/>
            </a:p>
          </p:txBody>
        </p:sp>
      </p:grpSp>
      <p:pic>
        <p:nvPicPr>
          <p:cNvPr id="515078" name="Picture 2"/>
          <p:cNvPicPr>
            <a:picLocks noChangeAspect="1" noChangeArrowheads="1"/>
          </p:cNvPicPr>
          <p:nvPr/>
        </p:nvPicPr>
        <p:blipFill>
          <a:blip r:embed="rId3" cstate="print"/>
          <a:srcRect/>
          <a:stretch>
            <a:fillRect/>
          </a:stretch>
        </p:blipFill>
        <p:spPr bwMode="auto">
          <a:xfrm>
            <a:off x="2449513" y="4905375"/>
            <a:ext cx="4391025" cy="714375"/>
          </a:xfrm>
          <a:prstGeom prst="rect">
            <a:avLst/>
          </a:prstGeom>
          <a:noFill/>
          <a:ln w="9525">
            <a:noFill/>
            <a:miter lim="800000"/>
            <a:headEnd/>
            <a:tailEnd/>
          </a:ln>
        </p:spPr>
      </p:pic>
      <p:sp>
        <p:nvSpPr>
          <p:cNvPr id="515079" name="Freeform 4"/>
          <p:cNvSpPr>
            <a:spLocks/>
          </p:cNvSpPr>
          <p:nvPr/>
        </p:nvSpPr>
        <p:spPr bwMode="auto">
          <a:xfrm>
            <a:off x="2854325" y="1804988"/>
            <a:ext cx="2527300" cy="3238500"/>
          </a:xfrm>
          <a:custGeom>
            <a:avLst/>
            <a:gdLst>
              <a:gd name="T0" fmla="*/ 2147483647 w 849"/>
              <a:gd name="T1" fmla="*/ 2147483647 h 1133"/>
              <a:gd name="T2" fmla="*/ 0 w 849"/>
              <a:gd name="T3" fmla="*/ 2147483647 h 1133"/>
              <a:gd name="T4" fmla="*/ 2147483647 w 849"/>
              <a:gd name="T5" fmla="*/ 0 h 1133"/>
              <a:gd name="T6" fmla="*/ 2147483647 w 849"/>
              <a:gd name="T7" fmla="*/ 0 h 1133"/>
              <a:gd name="T8" fmla="*/ 2147483647 w 849"/>
              <a:gd name="T9" fmla="*/ 2147483647 h 1133"/>
              <a:gd name="T10" fmla="*/ 2147483647 w 849"/>
              <a:gd name="T11" fmla="*/ 2147483647 h 1133"/>
              <a:gd name="T12" fmla="*/ 2147483647 w 849"/>
              <a:gd name="T13" fmla="*/ 2147483647 h 1133"/>
              <a:gd name="T14" fmla="*/ 2147483647 w 849"/>
              <a:gd name="T15" fmla="*/ 2147483647 h 1133"/>
              <a:gd name="T16" fmla="*/ 0 60000 65536"/>
              <a:gd name="T17" fmla="*/ 0 60000 65536"/>
              <a:gd name="T18" fmla="*/ 0 60000 65536"/>
              <a:gd name="T19" fmla="*/ 0 60000 65536"/>
              <a:gd name="T20" fmla="*/ 0 60000 65536"/>
              <a:gd name="T21" fmla="*/ 0 60000 65536"/>
              <a:gd name="T22" fmla="*/ 0 60000 65536"/>
              <a:gd name="T23" fmla="*/ 0 60000 65536"/>
              <a:gd name="T24" fmla="*/ 0 w 849"/>
              <a:gd name="T25" fmla="*/ 0 h 1133"/>
              <a:gd name="T26" fmla="*/ 849 w 849"/>
              <a:gd name="T27" fmla="*/ 1133 h 11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49" h="1133">
                <a:moveTo>
                  <a:pt x="566" y="1133"/>
                </a:moveTo>
                <a:cubicBezTo>
                  <a:pt x="254" y="1133"/>
                  <a:pt x="0" y="880"/>
                  <a:pt x="0" y="567"/>
                </a:cubicBezTo>
                <a:cubicBezTo>
                  <a:pt x="0" y="253"/>
                  <a:pt x="254" y="0"/>
                  <a:pt x="566" y="0"/>
                </a:cubicBezTo>
                <a:cubicBezTo>
                  <a:pt x="566" y="0"/>
                  <a:pt x="566" y="0"/>
                  <a:pt x="566" y="0"/>
                </a:cubicBezTo>
                <a:cubicBezTo>
                  <a:pt x="410" y="0"/>
                  <a:pt x="283" y="126"/>
                  <a:pt x="283" y="282"/>
                </a:cubicBezTo>
                <a:cubicBezTo>
                  <a:pt x="283" y="439"/>
                  <a:pt x="410" y="566"/>
                  <a:pt x="566" y="566"/>
                </a:cubicBezTo>
                <a:cubicBezTo>
                  <a:pt x="722" y="566"/>
                  <a:pt x="849" y="693"/>
                  <a:pt x="849" y="850"/>
                </a:cubicBezTo>
                <a:cubicBezTo>
                  <a:pt x="849" y="1006"/>
                  <a:pt x="722" y="1133"/>
                  <a:pt x="566" y="1133"/>
                </a:cubicBezTo>
                <a:close/>
              </a:path>
            </a:pathLst>
          </a:custGeom>
          <a:gradFill rotWithShape="1">
            <a:gsLst>
              <a:gs pos="0">
                <a:srgbClr val="969696"/>
              </a:gs>
              <a:gs pos="100000">
                <a:srgbClr val="222222"/>
              </a:gs>
            </a:gsLst>
            <a:lin ang="5400000" scaled="1"/>
          </a:gradFill>
          <a:ln w="3175" algn="ctr">
            <a:solidFill>
              <a:schemeClr val="bg1"/>
            </a:solidFill>
            <a:miter lim="800000"/>
            <a:headEnd/>
            <a:tailEnd/>
          </a:ln>
        </p:spPr>
        <p:txBody>
          <a:bodyPr/>
          <a:lstStyle/>
          <a:p>
            <a:endParaRPr lang="tr-TR"/>
          </a:p>
        </p:txBody>
      </p:sp>
      <p:pic>
        <p:nvPicPr>
          <p:cNvPr id="515080" name="Picture 2"/>
          <p:cNvPicPr>
            <a:picLocks noChangeAspect="1" noChangeArrowheads="1"/>
          </p:cNvPicPr>
          <p:nvPr/>
        </p:nvPicPr>
        <p:blipFill>
          <a:blip r:embed="rId3" cstate="print">
            <a:lum bright="30000"/>
          </a:blip>
          <a:srcRect/>
          <a:stretch>
            <a:fillRect/>
          </a:stretch>
        </p:blipFill>
        <p:spPr bwMode="auto">
          <a:xfrm>
            <a:off x="2449513" y="4905375"/>
            <a:ext cx="4391025" cy="714375"/>
          </a:xfrm>
          <a:prstGeom prst="rect">
            <a:avLst/>
          </a:prstGeom>
          <a:noFill/>
          <a:ln w="9525">
            <a:noFill/>
            <a:miter lim="800000"/>
            <a:headEnd/>
            <a:tailEnd/>
          </a:ln>
        </p:spPr>
      </p:pic>
      <p:sp>
        <p:nvSpPr>
          <p:cNvPr id="515081" name="Rectangle 13"/>
          <p:cNvSpPr>
            <a:spLocks noChangeArrowheads="1"/>
          </p:cNvSpPr>
          <p:nvPr/>
        </p:nvSpPr>
        <p:spPr bwMode="gray">
          <a:xfrm>
            <a:off x="2892425" y="3884613"/>
            <a:ext cx="2559050" cy="369887"/>
          </a:xfrm>
          <a:prstGeom prst="rect">
            <a:avLst/>
          </a:prstGeom>
          <a:noFill/>
          <a:ln w="12700">
            <a:noFill/>
            <a:miter lim="800000"/>
            <a:headEnd/>
            <a:tailEnd/>
          </a:ln>
        </p:spPr>
        <p:txBody>
          <a:bodyPr lIns="0" tIns="0" rIns="0" bIns="0" anchor="ctr"/>
          <a:lstStyle/>
          <a:p>
            <a:pPr algn="ctr" defTabSz="801688" eaLnBrk="0" hangingPunct="0"/>
            <a:r>
              <a:rPr lang="tr-TR" sz="2400" b="1">
                <a:solidFill>
                  <a:srgbClr val="FFFFFF"/>
                </a:solidFill>
                <a:latin typeface="Calibri" pitchFamily="34" charset="0"/>
              </a:rPr>
              <a:t>Daha Önceki İşleri</a:t>
            </a:r>
            <a:endParaRPr lang="en-GB" sz="2400" b="1">
              <a:solidFill>
                <a:srgbClr val="FFFFFF"/>
              </a:solidFill>
              <a:latin typeface="Calibri" pitchFamily="34" charset="0"/>
            </a:endParaRPr>
          </a:p>
        </p:txBody>
      </p:sp>
      <p:sp>
        <p:nvSpPr>
          <p:cNvPr id="14" name="Freeform 5"/>
          <p:cNvSpPr>
            <a:spLocks/>
          </p:cNvSpPr>
          <p:nvPr/>
        </p:nvSpPr>
        <p:spPr bwMode="auto">
          <a:xfrm>
            <a:off x="3652838" y="1804988"/>
            <a:ext cx="2527300" cy="3238500"/>
          </a:xfrm>
          <a:custGeom>
            <a:avLst/>
            <a:gdLst>
              <a:gd name="T0" fmla="*/ 2147483647 w 849"/>
              <a:gd name="T1" fmla="*/ 0 h 1133"/>
              <a:gd name="T2" fmla="*/ 2147483647 w 849"/>
              <a:gd name="T3" fmla="*/ 2147483647 h 1133"/>
              <a:gd name="T4" fmla="*/ 2147483647 w 849"/>
              <a:gd name="T5" fmla="*/ 2147483647 h 1133"/>
              <a:gd name="T6" fmla="*/ 2147483647 w 849"/>
              <a:gd name="T7" fmla="*/ 2147483647 h 1133"/>
              <a:gd name="T8" fmla="*/ 2147483647 w 849"/>
              <a:gd name="T9" fmla="*/ 2147483647 h 1133"/>
              <a:gd name="T10" fmla="*/ 2147483647 w 849"/>
              <a:gd name="T11" fmla="*/ 2147483647 h 1133"/>
              <a:gd name="T12" fmla="*/ 0 w 849"/>
              <a:gd name="T13" fmla="*/ 2147483647 h 1133"/>
              <a:gd name="T14" fmla="*/ 2147483647 w 849"/>
              <a:gd name="T15" fmla="*/ 0 h 1133"/>
              <a:gd name="T16" fmla="*/ 0 60000 65536"/>
              <a:gd name="T17" fmla="*/ 0 60000 65536"/>
              <a:gd name="T18" fmla="*/ 0 60000 65536"/>
              <a:gd name="T19" fmla="*/ 0 60000 65536"/>
              <a:gd name="T20" fmla="*/ 0 60000 65536"/>
              <a:gd name="T21" fmla="*/ 0 60000 65536"/>
              <a:gd name="T22" fmla="*/ 0 60000 65536"/>
              <a:gd name="T23" fmla="*/ 0 60000 65536"/>
              <a:gd name="T24" fmla="*/ 0 w 849"/>
              <a:gd name="T25" fmla="*/ 0 h 1133"/>
              <a:gd name="T26" fmla="*/ 849 w 849"/>
              <a:gd name="T27" fmla="*/ 1133 h 11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49" h="1133">
                <a:moveTo>
                  <a:pt x="283" y="0"/>
                </a:moveTo>
                <a:cubicBezTo>
                  <a:pt x="595" y="0"/>
                  <a:pt x="849" y="253"/>
                  <a:pt x="849" y="567"/>
                </a:cubicBezTo>
                <a:cubicBezTo>
                  <a:pt x="849" y="880"/>
                  <a:pt x="595" y="1133"/>
                  <a:pt x="283" y="1133"/>
                </a:cubicBezTo>
                <a:cubicBezTo>
                  <a:pt x="283" y="1133"/>
                  <a:pt x="283" y="1133"/>
                  <a:pt x="283" y="1133"/>
                </a:cubicBezTo>
                <a:cubicBezTo>
                  <a:pt x="439" y="1133"/>
                  <a:pt x="566" y="1007"/>
                  <a:pt x="566" y="851"/>
                </a:cubicBezTo>
                <a:cubicBezTo>
                  <a:pt x="566" y="694"/>
                  <a:pt x="439" y="567"/>
                  <a:pt x="283" y="567"/>
                </a:cubicBezTo>
                <a:cubicBezTo>
                  <a:pt x="127" y="567"/>
                  <a:pt x="0" y="440"/>
                  <a:pt x="0" y="283"/>
                </a:cubicBezTo>
                <a:cubicBezTo>
                  <a:pt x="0" y="127"/>
                  <a:pt x="127" y="0"/>
                  <a:pt x="283" y="0"/>
                </a:cubicBezTo>
                <a:close/>
              </a:path>
            </a:pathLst>
          </a:custGeom>
          <a:gradFill rotWithShape="1">
            <a:gsLst>
              <a:gs pos="0">
                <a:schemeClr val="accent2"/>
              </a:gs>
              <a:gs pos="100000">
                <a:schemeClr val="accent2">
                  <a:gamma/>
                  <a:shade val="30196"/>
                  <a:invGamma/>
                </a:schemeClr>
              </a:gs>
            </a:gsLst>
            <a:lin ang="2700000" scaled="1"/>
          </a:gradFill>
          <a:ln w="3175">
            <a:solidFill>
              <a:schemeClr val="bg1"/>
            </a:solidFill>
            <a:miter lim="800000"/>
            <a:headEnd/>
            <a:tailEnd/>
          </a:ln>
        </p:spPr>
        <p:txBody>
          <a:bodyPr/>
          <a:lstStyle/>
          <a:p>
            <a:pPr>
              <a:defRPr/>
            </a:pPr>
            <a:endParaRPr lang="en-US">
              <a:solidFill>
                <a:srgbClr val="000000"/>
              </a:solidFill>
            </a:endParaRPr>
          </a:p>
        </p:txBody>
      </p:sp>
      <p:sp>
        <p:nvSpPr>
          <p:cNvPr id="515083" name="Line 6"/>
          <p:cNvSpPr>
            <a:spLocks noChangeShapeType="1"/>
          </p:cNvSpPr>
          <p:nvPr/>
        </p:nvSpPr>
        <p:spPr bwMode="auto">
          <a:xfrm>
            <a:off x="5233988" y="2181225"/>
            <a:ext cx="3276600" cy="0"/>
          </a:xfrm>
          <a:prstGeom prst="line">
            <a:avLst/>
          </a:prstGeom>
          <a:noFill/>
          <a:ln w="19050">
            <a:noFill/>
            <a:prstDash val="sysDot"/>
            <a:round/>
            <a:headEnd/>
            <a:tailEnd/>
          </a:ln>
        </p:spPr>
        <p:txBody>
          <a:bodyPr/>
          <a:lstStyle/>
          <a:p>
            <a:endParaRPr lang="tr-TR"/>
          </a:p>
        </p:txBody>
      </p:sp>
      <p:sp>
        <p:nvSpPr>
          <p:cNvPr id="515084" name="Rectangle 13"/>
          <p:cNvSpPr>
            <a:spLocks noChangeArrowheads="1"/>
          </p:cNvSpPr>
          <p:nvPr/>
        </p:nvSpPr>
        <p:spPr bwMode="gray">
          <a:xfrm>
            <a:off x="3775075" y="2465388"/>
            <a:ext cx="2201863" cy="368300"/>
          </a:xfrm>
          <a:prstGeom prst="rect">
            <a:avLst/>
          </a:prstGeom>
          <a:noFill/>
          <a:ln w="12700">
            <a:noFill/>
            <a:miter lim="800000"/>
            <a:headEnd/>
            <a:tailEnd/>
          </a:ln>
        </p:spPr>
        <p:txBody>
          <a:bodyPr lIns="0" tIns="0" rIns="0" bIns="0" anchor="ctr"/>
          <a:lstStyle/>
          <a:p>
            <a:pPr algn="ctr" defTabSz="801688" eaLnBrk="0" hangingPunct="0"/>
            <a:r>
              <a:rPr lang="tr-TR" sz="2400" b="1">
                <a:solidFill>
                  <a:srgbClr val="FFFFFF"/>
                </a:solidFill>
                <a:latin typeface="Calibri" pitchFamily="34" charset="0"/>
              </a:rPr>
              <a:t>Şimdi Yaptığı İş</a:t>
            </a:r>
            <a:endParaRPr lang="en-GB" sz="2400" b="1">
              <a:solidFill>
                <a:srgbClr val="FFFFFF"/>
              </a:solidFill>
              <a:latin typeface="Calibri" pitchFamily="34" charset="0"/>
            </a:endParaRPr>
          </a:p>
        </p:txBody>
      </p:sp>
      <p:sp>
        <p:nvSpPr>
          <p:cNvPr id="515085" name="Oval 36"/>
          <p:cNvSpPr>
            <a:spLocks noChangeArrowheads="1"/>
          </p:cNvSpPr>
          <p:nvPr/>
        </p:nvSpPr>
        <p:spPr bwMode="auto">
          <a:xfrm>
            <a:off x="3740150" y="1846263"/>
            <a:ext cx="1624013" cy="871537"/>
          </a:xfrm>
          <a:prstGeom prst="ellipse">
            <a:avLst/>
          </a:prstGeom>
          <a:gradFill rotWithShape="1">
            <a:gsLst>
              <a:gs pos="0">
                <a:schemeClr val="bg1">
                  <a:alpha val="51999"/>
                </a:schemeClr>
              </a:gs>
              <a:gs pos="100000">
                <a:schemeClr val="bg1">
                  <a:alpha val="0"/>
                </a:schemeClr>
              </a:gs>
            </a:gsLst>
            <a:lin ang="5400000" scaled="1"/>
          </a:gradFill>
          <a:ln w="9525">
            <a:noFill/>
            <a:round/>
            <a:headEnd/>
            <a:tailEnd/>
          </a:ln>
        </p:spPr>
        <p:txBody>
          <a:bodyPr wrap="none" anchor="ctr"/>
          <a:lstStyle/>
          <a:p>
            <a:endParaRPr lang="tr-TR">
              <a:solidFill>
                <a:srgbClr val="000000"/>
              </a:solidFill>
            </a:endParaRPr>
          </a:p>
        </p:txBody>
      </p:sp>
      <p:sp>
        <p:nvSpPr>
          <p:cNvPr id="18" name="Rectangle 31"/>
          <p:cNvSpPr txBox="1">
            <a:spLocks noChangeArrowheads="1"/>
          </p:cNvSpPr>
          <p:nvPr/>
        </p:nvSpPr>
        <p:spPr bwMode="gray">
          <a:xfrm>
            <a:off x="231797" y="411163"/>
            <a:ext cx="8816669" cy="647700"/>
          </a:xfrm>
          <a:prstGeom prst="rect">
            <a:avLst/>
          </a:prstGeom>
          <a:noFill/>
          <a:ln w="9525">
            <a:noFill/>
            <a:miter lim="800000"/>
            <a:headEnd/>
            <a:tailEnd/>
          </a:ln>
        </p:spPr>
        <p:txBody>
          <a:bodyPr lIns="0" rIns="0" anchor="ct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200" algn="l" rtl="0" eaLnBrk="0" fontAlgn="base" hangingPunct="0">
              <a:lnSpc>
                <a:spcPct val="90000"/>
              </a:lnSpc>
              <a:spcBef>
                <a:spcPct val="0"/>
              </a:spcBef>
              <a:spcAft>
                <a:spcPct val="0"/>
              </a:spcAft>
              <a:defRPr sz="2400" b="1">
                <a:solidFill>
                  <a:schemeClr val="tx1"/>
                </a:solidFill>
                <a:latin typeface="Arial" charset="0"/>
                <a:cs typeface="Arial" charset="0"/>
              </a:defRPr>
            </a:lvl6pPr>
            <a:lvl7pPr marL="914400" algn="l" rtl="0" eaLnBrk="0" fontAlgn="base" hangingPunct="0">
              <a:lnSpc>
                <a:spcPct val="90000"/>
              </a:lnSpc>
              <a:spcBef>
                <a:spcPct val="0"/>
              </a:spcBef>
              <a:spcAft>
                <a:spcPct val="0"/>
              </a:spcAft>
              <a:defRPr sz="2400" b="1">
                <a:solidFill>
                  <a:schemeClr val="tx1"/>
                </a:solidFill>
                <a:latin typeface="Arial" charset="0"/>
                <a:cs typeface="Arial" charset="0"/>
              </a:defRPr>
            </a:lvl7pPr>
            <a:lvl8pPr marL="1371600" algn="l" rtl="0" eaLnBrk="0" fontAlgn="base" hangingPunct="0">
              <a:lnSpc>
                <a:spcPct val="90000"/>
              </a:lnSpc>
              <a:spcBef>
                <a:spcPct val="0"/>
              </a:spcBef>
              <a:spcAft>
                <a:spcPct val="0"/>
              </a:spcAft>
              <a:defRPr sz="2400" b="1">
                <a:solidFill>
                  <a:schemeClr val="tx1"/>
                </a:solidFill>
                <a:latin typeface="Arial" charset="0"/>
                <a:cs typeface="Arial" charset="0"/>
              </a:defRPr>
            </a:lvl8pPr>
            <a:lvl9pPr marL="1828800" algn="l" rtl="0" eaLnBrk="0" fontAlgn="base" hangingPunct="0">
              <a:lnSpc>
                <a:spcPct val="90000"/>
              </a:lnSpc>
              <a:spcBef>
                <a:spcPct val="0"/>
              </a:spcBef>
              <a:spcAft>
                <a:spcPct val="0"/>
              </a:spcAft>
              <a:defRPr sz="2400" b="1">
                <a:solidFill>
                  <a:schemeClr val="tx1"/>
                </a:solidFill>
                <a:latin typeface="Arial" charset="0"/>
                <a:cs typeface="Arial" charset="0"/>
              </a:defRPr>
            </a:lvl9pPr>
          </a:lstStyle>
          <a:p>
            <a:pPr>
              <a:defRPr/>
            </a:pPr>
            <a:r>
              <a:rPr lang="tr-TR" sz="3200" noProof="1" smtClean="0">
                <a:solidFill>
                  <a:srgbClr val="575757"/>
                </a:solidFill>
                <a:effectLst>
                  <a:innerShdw blurRad="63500" dist="50800" dir="8100000">
                    <a:prstClr val="black">
                      <a:alpha val="50000"/>
                    </a:prstClr>
                  </a:innerShdw>
                </a:effectLst>
                <a:latin typeface="Calibri" pitchFamily="34" charset="0"/>
                <a:cs typeface="Calibri" pitchFamily="34" charset="0"/>
              </a:rPr>
              <a:t>BÜTÜN İŞLERİN TANIMLANMASI</a:t>
            </a:r>
          </a:p>
        </p:txBody>
      </p:sp>
      <p:sp>
        <p:nvSpPr>
          <p:cNvPr id="19" name="Rectangle 14"/>
          <p:cNvSpPr>
            <a:spLocks noChangeArrowheads="1"/>
          </p:cNvSpPr>
          <p:nvPr/>
        </p:nvSpPr>
        <p:spPr bwMode="gray">
          <a:xfrm>
            <a:off x="6267450" y="3214688"/>
            <a:ext cx="2781300" cy="995362"/>
          </a:xfrm>
          <a:prstGeom prst="rect">
            <a:avLst/>
          </a:prstGeom>
          <a:noFill/>
          <a:ln w="12700">
            <a:solidFill>
              <a:schemeClr val="bg1">
                <a:lumMod val="65000"/>
              </a:schemeClr>
            </a:solidFill>
            <a:miter lim="800000"/>
            <a:headEnd/>
            <a:tailEnd/>
          </a:ln>
        </p:spPr>
        <p:txBody>
          <a:bodyPr lIns="108000" tIns="108000" rIns="72000" bIns="72000"/>
          <a:lstStyle/>
          <a:p>
            <a:pPr algn="ctr">
              <a:lnSpc>
                <a:spcPct val="90000"/>
              </a:lnSpc>
              <a:spcAft>
                <a:spcPct val="20000"/>
              </a:spcAft>
              <a:buClr>
                <a:srgbClr val="292929"/>
              </a:buClr>
            </a:pPr>
            <a:r>
              <a:rPr lang="tr-TR" sz="1600" i="1">
                <a:solidFill>
                  <a:srgbClr val="000000"/>
                </a:solidFill>
                <a:latin typeface="Calibri" pitchFamily="34" charset="0"/>
              </a:rPr>
              <a:t>Hastanın yaptığı asıl işin ne olduğu ve bu işi yaparken hangi maddelere teması olduğu sorgulanmalıdır. </a:t>
            </a:r>
          </a:p>
          <a:p>
            <a:pPr algn="ctr">
              <a:lnSpc>
                <a:spcPct val="90000"/>
              </a:lnSpc>
              <a:spcAft>
                <a:spcPct val="20000"/>
              </a:spcAft>
              <a:buClr>
                <a:srgbClr val="292929"/>
              </a:buClr>
            </a:pPr>
            <a:endParaRPr lang="tr-TR" sz="1600" i="1">
              <a:solidFill>
                <a:srgbClr val="000000"/>
              </a:solidFill>
              <a:latin typeface="Calibri" pitchFamily="34" charset="0"/>
            </a:endParaRPr>
          </a:p>
        </p:txBody>
      </p:sp>
      <p:pic>
        <p:nvPicPr>
          <p:cNvPr id="515088" name="Picture 3" descr="C:\Users\ahmet\Desktop\RESİM ARŞİVİ\Meslekler\firefighter_128.png"/>
          <p:cNvPicPr>
            <a:picLocks noChangeAspect="1" noChangeArrowheads="1"/>
          </p:cNvPicPr>
          <p:nvPr/>
        </p:nvPicPr>
        <p:blipFill>
          <a:blip r:embed="rId4" cstate="print"/>
          <a:srcRect/>
          <a:stretch>
            <a:fillRect/>
          </a:stretch>
        </p:blipFill>
        <p:spPr bwMode="auto">
          <a:xfrm>
            <a:off x="6384925" y="1289050"/>
            <a:ext cx="2125663" cy="2036763"/>
          </a:xfrm>
          <a:prstGeom prst="rect">
            <a:avLst/>
          </a:prstGeom>
          <a:noFill/>
          <a:ln w="9525">
            <a:noFill/>
            <a:miter lim="800000"/>
            <a:headEnd/>
            <a:tailEnd/>
          </a:ln>
        </p:spPr>
      </p:pic>
      <p:pic>
        <p:nvPicPr>
          <p:cNvPr id="515089" name="Picture 4" descr="C:\Users\ahmet\Desktop\RESİM ARŞİVİ\İnşaat\civil_engineer.png"/>
          <p:cNvPicPr>
            <a:picLocks noChangeAspect="1" noChangeArrowheads="1"/>
          </p:cNvPicPr>
          <p:nvPr/>
        </p:nvPicPr>
        <p:blipFill>
          <a:blip r:embed="rId5" cstate="print"/>
          <a:srcRect/>
          <a:stretch>
            <a:fillRect/>
          </a:stretch>
        </p:blipFill>
        <p:spPr bwMode="auto">
          <a:xfrm>
            <a:off x="1528763" y="3195638"/>
            <a:ext cx="1325562" cy="1325562"/>
          </a:xfrm>
          <a:prstGeom prst="rect">
            <a:avLst/>
          </a:prstGeom>
          <a:noFill/>
          <a:ln w="9525">
            <a:noFill/>
            <a:miter lim="800000"/>
            <a:headEnd/>
            <a:tailEnd/>
          </a:ln>
        </p:spPr>
      </p:pic>
      <p:pic>
        <p:nvPicPr>
          <p:cNvPr id="515090" name="Picture 2" descr="D:\DOKTOR\9-ISTUZMAN\1-EĞİTİM KURUMU\1. İstanbuluzman\ZZResim\Resim-İkon\photographer.png"/>
          <p:cNvPicPr>
            <a:picLocks noChangeAspect="1" noChangeArrowheads="1"/>
          </p:cNvPicPr>
          <p:nvPr/>
        </p:nvPicPr>
        <p:blipFill>
          <a:blip r:embed="rId6" cstate="print"/>
          <a:srcRect/>
          <a:stretch>
            <a:fillRect/>
          </a:stretch>
        </p:blipFill>
        <p:spPr bwMode="auto">
          <a:xfrm>
            <a:off x="1103313" y="4033838"/>
            <a:ext cx="788987" cy="788987"/>
          </a:xfrm>
          <a:prstGeom prst="rect">
            <a:avLst/>
          </a:prstGeom>
          <a:noFill/>
          <a:ln w="9525">
            <a:noFill/>
            <a:miter lim="800000"/>
            <a:headEnd/>
            <a:tailEnd/>
          </a:ln>
        </p:spPr>
      </p:pic>
      <p:pic>
        <p:nvPicPr>
          <p:cNvPr id="515091" name="Picture 2" descr="D:\DOKTOR\1-ISTANBULUZMAN\1-EĞİTİM KURUMU\1. İstanbuluzman\2-RESİMLER\Meslekler\webmaster.png"/>
          <p:cNvPicPr>
            <a:picLocks noChangeAspect="1" noChangeArrowheads="1"/>
          </p:cNvPicPr>
          <p:nvPr/>
        </p:nvPicPr>
        <p:blipFill>
          <a:blip r:embed="rId7" cstate="print"/>
          <a:srcRect/>
          <a:stretch>
            <a:fillRect/>
          </a:stretch>
        </p:blipFill>
        <p:spPr bwMode="auto">
          <a:xfrm>
            <a:off x="692150" y="4572000"/>
            <a:ext cx="690563" cy="690563"/>
          </a:xfrm>
          <a:prstGeom prst="rect">
            <a:avLst/>
          </a:prstGeom>
          <a:noFill/>
          <a:ln w="9525">
            <a:noFill/>
            <a:miter lim="800000"/>
            <a:headEnd/>
            <a:tailEnd/>
          </a:ln>
        </p:spPr>
      </p:pic>
      <p:pic>
        <p:nvPicPr>
          <p:cNvPr id="515092" name="Picture 3" descr="D:\DOKTOR\1-ISTANBULUZMAN\1-EĞİTİM KURUMU\1. İstanbuluzman\2-RESİMLER\Meslekler\astronaut_128 (2).png"/>
          <p:cNvPicPr>
            <a:picLocks noChangeAspect="1" noChangeArrowheads="1"/>
          </p:cNvPicPr>
          <p:nvPr/>
        </p:nvPicPr>
        <p:blipFill>
          <a:blip r:embed="rId8" cstate="print"/>
          <a:srcRect/>
          <a:stretch>
            <a:fillRect/>
          </a:stretch>
        </p:blipFill>
        <p:spPr bwMode="auto">
          <a:xfrm>
            <a:off x="257175" y="4914900"/>
            <a:ext cx="781050" cy="781050"/>
          </a:xfrm>
          <a:prstGeom prst="rect">
            <a:avLst/>
          </a:prstGeom>
          <a:noFill/>
          <a:ln w="9525">
            <a:noFill/>
            <a:miter lim="800000"/>
            <a:headEnd/>
            <a:tailEnd/>
          </a:ln>
        </p:spPr>
      </p:pic>
      <p:pic>
        <p:nvPicPr>
          <p:cNvPr id="515093" name="Picture 4" descr="D:\DOKTOR\1-ISTANBULUZMAN\1-EĞİTİM KURUMU\1. İstanbuluzman\2-RESİMLER\Meslekler\provider3.png"/>
          <p:cNvPicPr>
            <a:picLocks noChangeAspect="1" noChangeArrowheads="1"/>
          </p:cNvPicPr>
          <p:nvPr/>
        </p:nvPicPr>
        <p:blipFill>
          <a:blip r:embed="rId9" cstate="print"/>
          <a:srcRect/>
          <a:stretch>
            <a:fillRect/>
          </a:stretch>
        </p:blipFill>
        <p:spPr bwMode="auto">
          <a:xfrm>
            <a:off x="7938" y="5391150"/>
            <a:ext cx="573087" cy="619125"/>
          </a:xfrm>
          <a:prstGeom prst="rect">
            <a:avLst/>
          </a:prstGeom>
          <a:noFill/>
          <a:ln w="9525">
            <a:noFill/>
            <a:miter lim="800000"/>
            <a:headEnd/>
            <a:tailEnd/>
          </a:ln>
        </p:spPr>
      </p:pic>
      <p:sp>
        <p:nvSpPr>
          <p:cNvPr id="515094" name="Line 40"/>
          <p:cNvSpPr>
            <a:spLocks noChangeShapeType="1"/>
          </p:cNvSpPr>
          <p:nvPr/>
        </p:nvSpPr>
        <p:spPr bwMode="auto">
          <a:xfrm flipH="1">
            <a:off x="531813" y="5999163"/>
            <a:ext cx="3024187" cy="0"/>
          </a:xfrm>
          <a:prstGeom prst="line">
            <a:avLst/>
          </a:prstGeom>
          <a:noFill/>
          <a:ln w="28575">
            <a:solidFill>
              <a:srgbClr val="4D4D4D"/>
            </a:solidFill>
            <a:prstDash val="sysDot"/>
            <a:round/>
            <a:headEnd/>
            <a:tailEnd/>
          </a:ln>
        </p:spPr>
        <p:txBody>
          <a:bodyPr/>
          <a:lstStyle/>
          <a:p>
            <a:endParaRPr lang="tr-TR"/>
          </a:p>
        </p:txBody>
      </p:sp>
      <p:sp>
        <p:nvSpPr>
          <p:cNvPr id="515095" name="Line 40"/>
          <p:cNvSpPr>
            <a:spLocks noChangeShapeType="1"/>
          </p:cNvSpPr>
          <p:nvPr/>
        </p:nvSpPr>
        <p:spPr bwMode="auto">
          <a:xfrm flipH="1">
            <a:off x="885825" y="5627688"/>
            <a:ext cx="2663825" cy="0"/>
          </a:xfrm>
          <a:prstGeom prst="line">
            <a:avLst/>
          </a:prstGeom>
          <a:noFill/>
          <a:ln w="28575">
            <a:solidFill>
              <a:srgbClr val="4D4D4D"/>
            </a:solidFill>
            <a:prstDash val="sysDot"/>
            <a:round/>
            <a:headEnd/>
            <a:tailEnd/>
          </a:ln>
        </p:spPr>
        <p:txBody>
          <a:bodyPr/>
          <a:lstStyle/>
          <a:p>
            <a:endParaRPr lang="tr-TR"/>
          </a:p>
        </p:txBody>
      </p:sp>
      <p:sp>
        <p:nvSpPr>
          <p:cNvPr id="515096" name="Line 40"/>
          <p:cNvSpPr>
            <a:spLocks noChangeShapeType="1"/>
          </p:cNvSpPr>
          <p:nvPr/>
        </p:nvSpPr>
        <p:spPr bwMode="auto">
          <a:xfrm flipH="1">
            <a:off x="1162050" y="5199063"/>
            <a:ext cx="2376488" cy="0"/>
          </a:xfrm>
          <a:prstGeom prst="line">
            <a:avLst/>
          </a:prstGeom>
          <a:noFill/>
          <a:ln w="28575">
            <a:solidFill>
              <a:srgbClr val="4D4D4D"/>
            </a:solidFill>
            <a:prstDash val="sysDot"/>
            <a:round/>
            <a:headEnd/>
            <a:tailEnd/>
          </a:ln>
        </p:spPr>
        <p:txBody>
          <a:bodyPr/>
          <a:lstStyle/>
          <a:p>
            <a:endParaRPr lang="tr-TR"/>
          </a:p>
        </p:txBody>
      </p:sp>
      <p:sp>
        <p:nvSpPr>
          <p:cNvPr id="515097" name="Line 40"/>
          <p:cNvSpPr>
            <a:spLocks noChangeShapeType="1"/>
          </p:cNvSpPr>
          <p:nvPr/>
        </p:nvSpPr>
        <p:spPr bwMode="auto">
          <a:xfrm flipH="1">
            <a:off x="1408113" y="4792663"/>
            <a:ext cx="2159000" cy="0"/>
          </a:xfrm>
          <a:prstGeom prst="line">
            <a:avLst/>
          </a:prstGeom>
          <a:noFill/>
          <a:ln w="28575">
            <a:solidFill>
              <a:srgbClr val="4D4D4D"/>
            </a:solidFill>
            <a:prstDash val="sysDot"/>
            <a:round/>
            <a:headEnd/>
            <a:tailEnd/>
          </a:ln>
        </p:spPr>
        <p:txBody>
          <a:bodyPr/>
          <a:lstStyle/>
          <a:p>
            <a:endParaRPr lang="tr-TR"/>
          </a:p>
        </p:txBody>
      </p:sp>
      <p:sp>
        <p:nvSpPr>
          <p:cNvPr id="30" name="Rectangle 14"/>
          <p:cNvSpPr>
            <a:spLocks noChangeArrowheads="1"/>
          </p:cNvSpPr>
          <p:nvPr/>
        </p:nvSpPr>
        <p:spPr bwMode="gray">
          <a:xfrm>
            <a:off x="6267450" y="4260850"/>
            <a:ext cx="2781300" cy="782638"/>
          </a:xfrm>
          <a:prstGeom prst="rect">
            <a:avLst/>
          </a:prstGeom>
          <a:noFill/>
          <a:ln w="12700">
            <a:solidFill>
              <a:schemeClr val="bg1">
                <a:lumMod val="65000"/>
              </a:schemeClr>
            </a:solidFill>
            <a:miter lim="800000"/>
            <a:headEnd/>
            <a:tailEnd/>
          </a:ln>
        </p:spPr>
        <p:txBody>
          <a:bodyPr lIns="108000" tIns="108000" rIns="72000" bIns="72000"/>
          <a:lstStyle/>
          <a:p>
            <a:pPr algn="ctr">
              <a:lnSpc>
                <a:spcPct val="90000"/>
              </a:lnSpc>
              <a:spcAft>
                <a:spcPct val="20000"/>
              </a:spcAft>
              <a:buClr>
                <a:srgbClr val="292929"/>
              </a:buClr>
            </a:pPr>
            <a:r>
              <a:rPr lang="tr-TR" sz="1600" i="1">
                <a:solidFill>
                  <a:srgbClr val="7F7F7F"/>
                </a:solidFill>
                <a:latin typeface="Calibri" pitchFamily="34" charset="0"/>
              </a:rPr>
              <a:t>Başlıca etkenler; kurşun, toz, kanserojen maddeler, radyasyon sorgulanmalıdır.</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37978"/>
                                        </p:tgtEl>
                                      </p:cBhvr>
                                    </p:animEffect>
                                    <p:animScale>
                                      <p:cBhvr>
                                        <p:cTn id="7" dur="250" autoRev="1" fill="hold"/>
                                        <p:tgtEl>
                                          <p:spTgt spid="3797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78" grpId="0" animBg="1"/>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78" name="Rectangle 90"/>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grpSp>
        <p:nvGrpSpPr>
          <p:cNvPr id="2" name="Gruppieren 19"/>
          <p:cNvGrpSpPr/>
          <p:nvPr/>
        </p:nvGrpSpPr>
        <p:grpSpPr>
          <a:xfrm>
            <a:off x="1334225" y="1608206"/>
            <a:ext cx="6332217" cy="3079609"/>
            <a:chOff x="-6894285" y="1632020"/>
            <a:chExt cx="6332217" cy="3079609"/>
          </a:xfrm>
          <a:effectLst>
            <a:outerShdw blurRad="685800" dist="88900" dir="2700000" sx="107000" sy="107000" algn="ctr" rotWithShape="0">
              <a:srgbClr val="000000">
                <a:alpha val="62000"/>
              </a:srgbClr>
            </a:outerShdw>
          </a:effectLst>
          <a:scene3d>
            <a:camera prst="perspectiveLeft" fov="4800000">
              <a:rot lat="17880000" lon="0" rev="0"/>
            </a:camera>
            <a:lightRig rig="threePt" dir="t">
              <a:rot lat="0" lon="0" rev="2400000"/>
            </a:lightRig>
          </a:scene3d>
        </p:grpSpPr>
        <p:sp>
          <p:nvSpPr>
            <p:cNvPr id="5" name="Pfeil nach links 15"/>
            <p:cNvSpPr/>
            <p:nvPr/>
          </p:nvSpPr>
          <p:spPr>
            <a:xfrm>
              <a:off x="-4351893" y="1632020"/>
              <a:ext cx="3789825" cy="2053073"/>
            </a:xfrm>
            <a:prstGeom prst="leftArrow">
              <a:avLst>
                <a:gd name="adj1" fmla="val 48544"/>
                <a:gd name="adj2" fmla="val 83864"/>
              </a:avLst>
            </a:prstGeom>
            <a:solidFill>
              <a:schemeClr val="tx1">
                <a:lumMod val="65000"/>
                <a:lumOff val="35000"/>
              </a:schemeClr>
            </a:solidFill>
            <a:ln w="34925">
              <a:noFill/>
            </a:ln>
            <a:effectLst>
              <a:outerShdw blurRad="317500" dir="2700000" algn="ctr">
                <a:srgbClr val="000000">
                  <a:alpha val="43000"/>
                </a:srgbClr>
              </a:outerShdw>
            </a:effectLst>
            <a:sp3d extrusionH="3810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tr-TR" sz="4000" b="1" noProof="1">
                  <a:solidFill>
                    <a:srgbClr val="FFFFFF"/>
                  </a:solidFill>
                  <a:latin typeface="Agency FB" pitchFamily="34" charset="0"/>
                  <a:cs typeface="Calibri" pitchFamily="34" charset="0"/>
                </a:rPr>
                <a:t>Zaman</a:t>
              </a:r>
              <a:endParaRPr lang="en-US" sz="4000" b="1" noProof="1">
                <a:solidFill>
                  <a:srgbClr val="FFFFFF"/>
                </a:solidFill>
                <a:latin typeface="Agency FB" pitchFamily="34" charset="0"/>
                <a:cs typeface="Calibri" pitchFamily="34" charset="0"/>
              </a:endParaRPr>
            </a:p>
          </p:txBody>
        </p:sp>
        <p:sp>
          <p:nvSpPr>
            <p:cNvPr id="7" name="Pfeil nach links 16"/>
            <p:cNvSpPr/>
            <p:nvPr/>
          </p:nvSpPr>
          <p:spPr>
            <a:xfrm rot="10800000" flipV="1">
              <a:off x="-6894285" y="2658556"/>
              <a:ext cx="3789825" cy="2053073"/>
            </a:xfrm>
            <a:prstGeom prst="leftArrow">
              <a:avLst>
                <a:gd name="adj1" fmla="val 48544"/>
                <a:gd name="adj2" fmla="val 83864"/>
              </a:avLst>
            </a:prstGeom>
            <a:solidFill>
              <a:schemeClr val="bg1">
                <a:lumMod val="65000"/>
              </a:schemeClr>
            </a:solidFill>
            <a:ln w="34925">
              <a:noFill/>
            </a:ln>
            <a:effectLst>
              <a:outerShdw blurRad="317500" dir="2700000" algn="ctr">
                <a:srgbClr val="000000">
                  <a:alpha val="43000"/>
                </a:srgbClr>
              </a:outerShdw>
            </a:effectLst>
            <a:sp3d extrusionH="3810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tr-TR" sz="4000" noProof="1">
                  <a:solidFill>
                    <a:srgbClr val="000000"/>
                  </a:solidFill>
                  <a:latin typeface="Agency FB" pitchFamily="34" charset="0"/>
                </a:rPr>
                <a:t>Hastalık</a:t>
              </a:r>
              <a:endParaRPr lang="en-US" sz="4000" noProof="1">
                <a:solidFill>
                  <a:srgbClr val="000000"/>
                </a:solidFill>
                <a:latin typeface="Agency FB" pitchFamily="34" charset="0"/>
              </a:endParaRPr>
            </a:p>
          </p:txBody>
        </p:sp>
      </p:grpSp>
      <p:sp>
        <p:nvSpPr>
          <p:cNvPr id="8" name="Rectangle 5"/>
          <p:cNvSpPr>
            <a:spLocks noChangeArrowheads="1"/>
          </p:cNvSpPr>
          <p:nvPr/>
        </p:nvSpPr>
        <p:spPr bwMode="gray">
          <a:xfrm>
            <a:off x="419100" y="4533900"/>
            <a:ext cx="8172450" cy="685800"/>
          </a:xfrm>
          <a:prstGeom prst="rect">
            <a:avLst/>
          </a:prstGeom>
          <a:noFill/>
          <a:ln w="12700">
            <a:solidFill>
              <a:schemeClr val="bg1">
                <a:lumMod val="65000"/>
              </a:schemeClr>
            </a:solidFill>
            <a:miter lim="800000"/>
            <a:headEnd/>
            <a:tailEnd/>
          </a:ln>
        </p:spPr>
        <p:txBody>
          <a:bodyPr lIns="108000" tIns="108000" rIns="144000" bIns="72000"/>
          <a:lstStyle/>
          <a:p>
            <a:pPr algn="ctr">
              <a:buClr>
                <a:srgbClr val="292929"/>
              </a:buClr>
            </a:pPr>
            <a:r>
              <a:rPr lang="tr-TR" i="1" noProof="1">
                <a:latin typeface="Calibri" pitchFamily="34" charset="0"/>
              </a:rPr>
              <a:t>Belirtilerinin çalışma temposu ile ilişkisi tanı bakımından yönlendiricidir.</a:t>
            </a:r>
          </a:p>
          <a:p>
            <a:pPr algn="ctr">
              <a:buClr>
                <a:srgbClr val="292929"/>
              </a:buClr>
            </a:pPr>
            <a:r>
              <a:rPr lang="tr-TR" i="1" noProof="1">
                <a:solidFill>
                  <a:srgbClr val="7F7F7F"/>
                </a:solidFill>
                <a:latin typeface="Calibri" pitchFamily="34" charset="0"/>
              </a:rPr>
              <a:t>Şikayetler İşyerinde Artıyor mu? Azalıyor mu?</a:t>
            </a:r>
          </a:p>
        </p:txBody>
      </p:sp>
      <p:sp>
        <p:nvSpPr>
          <p:cNvPr id="9" name="Rectangle 31"/>
          <p:cNvSpPr txBox="1">
            <a:spLocks noChangeArrowheads="1"/>
          </p:cNvSpPr>
          <p:nvPr/>
        </p:nvSpPr>
        <p:spPr bwMode="gray">
          <a:xfrm>
            <a:off x="231797" y="411163"/>
            <a:ext cx="8816669" cy="647700"/>
          </a:xfrm>
          <a:prstGeom prst="rect">
            <a:avLst/>
          </a:prstGeom>
          <a:noFill/>
          <a:ln w="9525">
            <a:noFill/>
            <a:miter lim="800000"/>
            <a:headEnd/>
            <a:tailEnd/>
          </a:ln>
        </p:spPr>
        <p:txBody>
          <a:bodyPr lIns="0" rIns="0" anchor="ct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200" algn="l" rtl="0" eaLnBrk="0" fontAlgn="base" hangingPunct="0">
              <a:lnSpc>
                <a:spcPct val="90000"/>
              </a:lnSpc>
              <a:spcBef>
                <a:spcPct val="0"/>
              </a:spcBef>
              <a:spcAft>
                <a:spcPct val="0"/>
              </a:spcAft>
              <a:defRPr sz="2400" b="1">
                <a:solidFill>
                  <a:schemeClr val="tx1"/>
                </a:solidFill>
                <a:latin typeface="Arial" charset="0"/>
                <a:cs typeface="Arial" charset="0"/>
              </a:defRPr>
            </a:lvl6pPr>
            <a:lvl7pPr marL="914400" algn="l" rtl="0" eaLnBrk="0" fontAlgn="base" hangingPunct="0">
              <a:lnSpc>
                <a:spcPct val="90000"/>
              </a:lnSpc>
              <a:spcBef>
                <a:spcPct val="0"/>
              </a:spcBef>
              <a:spcAft>
                <a:spcPct val="0"/>
              </a:spcAft>
              <a:defRPr sz="2400" b="1">
                <a:solidFill>
                  <a:schemeClr val="tx1"/>
                </a:solidFill>
                <a:latin typeface="Arial" charset="0"/>
                <a:cs typeface="Arial" charset="0"/>
              </a:defRPr>
            </a:lvl7pPr>
            <a:lvl8pPr marL="1371600" algn="l" rtl="0" eaLnBrk="0" fontAlgn="base" hangingPunct="0">
              <a:lnSpc>
                <a:spcPct val="90000"/>
              </a:lnSpc>
              <a:spcBef>
                <a:spcPct val="0"/>
              </a:spcBef>
              <a:spcAft>
                <a:spcPct val="0"/>
              </a:spcAft>
              <a:defRPr sz="2400" b="1">
                <a:solidFill>
                  <a:schemeClr val="tx1"/>
                </a:solidFill>
                <a:latin typeface="Arial" charset="0"/>
                <a:cs typeface="Arial" charset="0"/>
              </a:defRPr>
            </a:lvl8pPr>
            <a:lvl9pPr marL="1828800" algn="l" rtl="0" eaLnBrk="0" fontAlgn="base" hangingPunct="0">
              <a:lnSpc>
                <a:spcPct val="90000"/>
              </a:lnSpc>
              <a:spcBef>
                <a:spcPct val="0"/>
              </a:spcBef>
              <a:spcAft>
                <a:spcPct val="0"/>
              </a:spcAft>
              <a:defRPr sz="2400" b="1">
                <a:solidFill>
                  <a:schemeClr val="tx1"/>
                </a:solidFill>
                <a:latin typeface="Arial" charset="0"/>
                <a:cs typeface="Arial" charset="0"/>
              </a:defRPr>
            </a:lvl9pPr>
          </a:lstStyle>
          <a:p>
            <a:pPr>
              <a:defRPr/>
            </a:pPr>
            <a:r>
              <a:rPr lang="tr-TR" sz="3200" noProof="1" smtClean="0">
                <a:solidFill>
                  <a:srgbClr val="575757"/>
                </a:solidFill>
                <a:effectLst>
                  <a:innerShdw blurRad="63500" dist="50800" dir="8100000">
                    <a:prstClr val="black">
                      <a:alpha val="50000"/>
                    </a:prstClr>
                  </a:innerShdw>
                </a:effectLst>
                <a:latin typeface="Calibri" pitchFamily="34" charset="0"/>
                <a:cs typeface="Calibri" pitchFamily="34" charset="0"/>
              </a:rPr>
              <a:t>HASTALIĞIN ZAMANLA İLİŞKİSİ</a:t>
            </a:r>
          </a:p>
        </p:txBody>
      </p:sp>
      <p:pic>
        <p:nvPicPr>
          <p:cNvPr id="517126" name="Picture 3" descr="D:\DOKTOR\1-ISTANBULUZMAN\1-EĞİTİM KURUMU\1. İstanbuluzman\2-RESİMLER\Saat-Kadran\clock.png"/>
          <p:cNvPicPr>
            <a:picLocks noChangeAspect="1" noChangeArrowheads="1"/>
          </p:cNvPicPr>
          <p:nvPr/>
        </p:nvPicPr>
        <p:blipFill>
          <a:blip r:embed="rId3" cstate="print"/>
          <a:srcRect/>
          <a:stretch>
            <a:fillRect/>
          </a:stretch>
        </p:blipFill>
        <p:spPr bwMode="auto">
          <a:xfrm>
            <a:off x="6143625" y="1330325"/>
            <a:ext cx="1304925" cy="1304925"/>
          </a:xfrm>
          <a:prstGeom prst="rect">
            <a:avLst/>
          </a:prstGeom>
          <a:noFill/>
          <a:ln w="9525">
            <a:noFill/>
            <a:miter lim="800000"/>
            <a:headEnd/>
            <a:tailEnd/>
          </a:ln>
        </p:spPr>
      </p:pic>
      <p:pic>
        <p:nvPicPr>
          <p:cNvPr id="517127" name="Picture 2" descr="C:\Users\ahmet\Desktop\patient.png"/>
          <p:cNvPicPr>
            <a:picLocks noChangeAspect="1" noChangeArrowheads="1"/>
          </p:cNvPicPr>
          <p:nvPr/>
        </p:nvPicPr>
        <p:blipFill>
          <a:blip r:embed="rId4" cstate="print"/>
          <a:srcRect/>
          <a:stretch>
            <a:fillRect/>
          </a:stretch>
        </p:blipFill>
        <p:spPr bwMode="auto">
          <a:xfrm>
            <a:off x="1485900" y="1206500"/>
            <a:ext cx="1905000" cy="1905000"/>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37978"/>
                                        </p:tgtEl>
                                      </p:cBhvr>
                                    </p:animEffect>
                                    <p:animScale>
                                      <p:cBhvr>
                                        <p:cTn id="7" dur="250" autoRev="1" fill="hold"/>
                                        <p:tgtEl>
                                          <p:spTgt spid="3797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78" grpId="0" animBg="1"/>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78" name="Rectangle 90"/>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grpSp>
        <p:nvGrpSpPr>
          <p:cNvPr id="2" name="Gruppieren 10"/>
          <p:cNvGrpSpPr/>
          <p:nvPr/>
        </p:nvGrpSpPr>
        <p:grpSpPr>
          <a:xfrm>
            <a:off x="2055812" y="337327"/>
            <a:ext cx="5459413" cy="3882248"/>
            <a:chOff x="1979518" y="1061926"/>
            <a:chExt cx="4534093" cy="4548357"/>
          </a:xfrm>
          <a:solidFill>
            <a:schemeClr val="bg1">
              <a:lumMod val="65000"/>
            </a:schemeClr>
          </a:solidFill>
          <a:effectLst>
            <a:outerShdw blurRad="723900" dist="50800" dir="6120000" algn="ctr" rotWithShape="0">
              <a:srgbClr val="000000">
                <a:alpha val="57000"/>
              </a:srgbClr>
            </a:outerShdw>
          </a:effectLst>
          <a:scene3d>
            <a:camera prst="perspectiveFront" fov="5400000">
              <a:rot lat="19653974" lon="19492282" rev="1671675"/>
            </a:camera>
            <a:lightRig rig="threePt" dir="t"/>
          </a:scene3d>
        </p:grpSpPr>
        <p:sp>
          <p:nvSpPr>
            <p:cNvPr id="9" name="Träne 6"/>
            <p:cNvSpPr/>
            <p:nvPr/>
          </p:nvSpPr>
          <p:spPr>
            <a:xfrm>
              <a:off x="1979518" y="3425883"/>
              <a:ext cx="2184400" cy="2184400"/>
            </a:xfrm>
            <a:prstGeom prst="teardrop">
              <a:avLst/>
            </a:prstGeom>
            <a:solidFill>
              <a:schemeClr val="bg1">
                <a:lumMod val="50000"/>
              </a:schemeClr>
            </a:solidFill>
            <a:ln>
              <a:noFill/>
            </a:ln>
            <a:effectLst>
              <a:outerShdw blurRad="184150" dist="241300" dir="11520000" sx="110000" sy="110000" algn="ctr">
                <a:srgbClr val="000000">
                  <a:alpha val="18000"/>
                </a:srgbClr>
              </a:outerShdw>
            </a:effectLst>
            <a:sp3d extrusionH="190500" prstMaterial="matte">
              <a:bevelT w="0" h="0" prst="divot"/>
              <a:bevelB w="0" h="0"/>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tr-TR" sz="2800" b="1" dirty="0">
                  <a:solidFill>
                    <a:srgbClr val="FFFFFF"/>
                  </a:solidFill>
                  <a:latin typeface="Calibri" pitchFamily="34" charset="0"/>
                  <a:cs typeface="Calibri" pitchFamily="34" charset="0"/>
                </a:rPr>
                <a:t>Benzer Yakınma</a:t>
              </a:r>
              <a:endParaRPr lang="de-DE" sz="2800" b="1" dirty="0">
                <a:solidFill>
                  <a:srgbClr val="FFFFFF"/>
                </a:solidFill>
                <a:latin typeface="Calibri" pitchFamily="34" charset="0"/>
                <a:cs typeface="Calibri" pitchFamily="34" charset="0"/>
              </a:endParaRPr>
            </a:p>
          </p:txBody>
        </p:sp>
        <p:sp>
          <p:nvSpPr>
            <p:cNvPr id="10" name="Träne 7"/>
            <p:cNvSpPr/>
            <p:nvPr/>
          </p:nvSpPr>
          <p:spPr>
            <a:xfrm flipH="1">
              <a:off x="4329209" y="3425883"/>
              <a:ext cx="2184400" cy="2184400"/>
            </a:xfrm>
            <a:prstGeom prst="teardrop">
              <a:avLst/>
            </a:prstGeom>
            <a:solidFill>
              <a:schemeClr val="tx1">
                <a:lumMod val="65000"/>
                <a:lumOff val="35000"/>
              </a:schemeClr>
            </a:solidFill>
            <a:ln>
              <a:noFill/>
            </a:ln>
            <a:effectLst>
              <a:outerShdw blurRad="184150" dist="241300" dir="11520000" sx="110000" sy="110000" algn="ctr">
                <a:srgbClr val="000000">
                  <a:alpha val="18000"/>
                </a:srgbClr>
              </a:outerShdw>
            </a:effectLst>
            <a:sp3d extrusionH="190500" prstMaterial="matte">
              <a:bevelT w="0" h="0" prst="divot"/>
              <a:bevelB w="0" h="0"/>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tr-TR" sz="2800" dirty="0">
                  <a:solidFill>
                    <a:srgbClr val="FFFFFF"/>
                  </a:solidFill>
                  <a:latin typeface="Calibri" pitchFamily="34" charset="0"/>
                  <a:cs typeface="Calibri" pitchFamily="34" charset="0"/>
                </a:rPr>
                <a:t>Benzer Yakınma</a:t>
              </a:r>
              <a:endParaRPr lang="de-DE" sz="2800" dirty="0">
                <a:solidFill>
                  <a:srgbClr val="FFFFFF"/>
                </a:solidFill>
                <a:latin typeface="Calibri" pitchFamily="34" charset="0"/>
                <a:cs typeface="Calibri" pitchFamily="34" charset="0"/>
              </a:endParaRPr>
            </a:p>
          </p:txBody>
        </p:sp>
        <p:sp>
          <p:nvSpPr>
            <p:cNvPr id="11" name="Träne 8"/>
            <p:cNvSpPr/>
            <p:nvPr/>
          </p:nvSpPr>
          <p:spPr>
            <a:xfrm flipV="1">
              <a:off x="1979518" y="1061926"/>
              <a:ext cx="2184400" cy="2184400"/>
            </a:xfrm>
            <a:prstGeom prst="teardrop">
              <a:avLst/>
            </a:prstGeom>
            <a:solidFill>
              <a:schemeClr val="bg1">
                <a:lumMod val="75000"/>
              </a:schemeClr>
            </a:solidFill>
            <a:ln>
              <a:noFill/>
            </a:ln>
            <a:effectLst>
              <a:outerShdw blurRad="184150" dist="241300" dir="11520000" sx="110000" sy="110000" algn="ctr">
                <a:srgbClr val="000000">
                  <a:alpha val="18000"/>
                </a:srgbClr>
              </a:outerShdw>
            </a:effectLst>
            <a:sp3d extrusionH="190500" prstMaterial="matte">
              <a:bevelT w="0" h="0" prst="divot"/>
              <a:bevelB w="0" h="0"/>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tr-TR" sz="2800" b="1" dirty="0">
                  <a:solidFill>
                    <a:srgbClr val="FFFFFF"/>
                  </a:solidFill>
                  <a:latin typeface="Calibri" pitchFamily="34" charset="0"/>
                  <a:cs typeface="Calibri" pitchFamily="34" charset="0"/>
                </a:rPr>
                <a:t>Benzer Yakınma</a:t>
              </a:r>
              <a:endParaRPr lang="de-DE" sz="2800" b="1" dirty="0">
                <a:solidFill>
                  <a:srgbClr val="FFFFFF"/>
                </a:solidFill>
                <a:latin typeface="Calibri" pitchFamily="34" charset="0"/>
                <a:cs typeface="Calibri" pitchFamily="34" charset="0"/>
              </a:endParaRPr>
            </a:p>
          </p:txBody>
        </p:sp>
        <p:sp>
          <p:nvSpPr>
            <p:cNvPr id="12" name="Träne 9"/>
            <p:cNvSpPr/>
            <p:nvPr/>
          </p:nvSpPr>
          <p:spPr>
            <a:xfrm flipH="1" flipV="1">
              <a:off x="4329210" y="1061926"/>
              <a:ext cx="2184401" cy="2184400"/>
            </a:xfrm>
            <a:prstGeom prst="teardrop">
              <a:avLst/>
            </a:prstGeom>
            <a:solidFill>
              <a:schemeClr val="bg1">
                <a:lumMod val="75000"/>
              </a:schemeClr>
            </a:solidFill>
            <a:ln>
              <a:noFill/>
            </a:ln>
            <a:effectLst>
              <a:outerShdw blurRad="184150" dist="241300" dir="11520000" sx="110000" sy="110000" algn="ctr">
                <a:srgbClr val="000000">
                  <a:alpha val="18000"/>
                </a:srgbClr>
              </a:outerShdw>
            </a:effectLst>
            <a:sp3d extrusionH="190500" prstMaterial="matte">
              <a:bevelT w="0" h="0" prst="divot"/>
              <a:bevelB w="0" h="0"/>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tr-TR" sz="2800" dirty="0">
                  <a:solidFill>
                    <a:srgbClr val="FFFFFF"/>
                  </a:solidFill>
                  <a:latin typeface="Calibri" pitchFamily="34" charset="0"/>
                  <a:cs typeface="Calibri" pitchFamily="34" charset="0"/>
                </a:rPr>
                <a:t>Benzer Yakınma</a:t>
              </a:r>
              <a:endParaRPr lang="de-DE" sz="2800" dirty="0">
                <a:solidFill>
                  <a:srgbClr val="FFFFFF"/>
                </a:solidFill>
                <a:latin typeface="Calibri" pitchFamily="34" charset="0"/>
                <a:cs typeface="Calibri" pitchFamily="34" charset="0"/>
              </a:endParaRPr>
            </a:p>
          </p:txBody>
        </p:sp>
      </p:grpSp>
      <p:sp>
        <p:nvSpPr>
          <p:cNvPr id="13" name="Rectangle 5"/>
          <p:cNvSpPr>
            <a:spLocks noChangeArrowheads="1"/>
          </p:cNvSpPr>
          <p:nvPr/>
        </p:nvSpPr>
        <p:spPr bwMode="gray">
          <a:xfrm>
            <a:off x="119063" y="4835525"/>
            <a:ext cx="8905875" cy="709613"/>
          </a:xfrm>
          <a:prstGeom prst="rect">
            <a:avLst/>
          </a:prstGeom>
          <a:noFill/>
          <a:ln w="12700">
            <a:solidFill>
              <a:schemeClr val="bg1">
                <a:lumMod val="65000"/>
              </a:schemeClr>
            </a:solidFill>
            <a:miter lim="800000"/>
            <a:headEnd/>
            <a:tailEnd/>
          </a:ln>
        </p:spPr>
        <p:txBody>
          <a:bodyPr lIns="108000" tIns="108000" rIns="144000" bIns="72000"/>
          <a:lstStyle/>
          <a:p>
            <a:pPr algn="ctr">
              <a:spcAft>
                <a:spcPts val="1400"/>
              </a:spcAft>
              <a:buClr>
                <a:srgbClr val="292929"/>
              </a:buClr>
            </a:pPr>
            <a:r>
              <a:rPr lang="tr-TR" i="1" noProof="1">
                <a:latin typeface="Calibri" pitchFamily="34" charset="0"/>
              </a:rPr>
              <a:t>Bir işyerinde bir işçide meslek hastalığı belirtilerinin ortaya çıkmış olması durumunda o işçiler arasında </a:t>
            </a:r>
            <a:r>
              <a:rPr lang="tr-TR" b="1" i="1" noProof="1">
                <a:latin typeface="Calibri" pitchFamily="34" charset="0"/>
              </a:rPr>
              <a:t>benzeri belirtiler </a:t>
            </a:r>
            <a:r>
              <a:rPr lang="tr-TR" i="1" noProof="1">
                <a:latin typeface="Calibri" pitchFamily="34" charset="0"/>
              </a:rPr>
              <a:t>olan başka işçilerin varlığı sorgulanmalıdır.</a:t>
            </a:r>
          </a:p>
          <a:p>
            <a:pPr algn="ctr">
              <a:spcAft>
                <a:spcPts val="1400"/>
              </a:spcAft>
              <a:buClr>
                <a:srgbClr val="292929"/>
              </a:buClr>
            </a:pPr>
            <a:endParaRPr lang="tr-TR" i="1" noProof="1">
              <a:latin typeface="Calibri" pitchFamily="34" charset="0"/>
            </a:endParaRPr>
          </a:p>
        </p:txBody>
      </p:sp>
      <p:sp>
        <p:nvSpPr>
          <p:cNvPr id="14" name="Rectangle 5"/>
          <p:cNvSpPr>
            <a:spLocks noChangeArrowheads="1"/>
          </p:cNvSpPr>
          <p:nvPr/>
        </p:nvSpPr>
        <p:spPr bwMode="gray">
          <a:xfrm>
            <a:off x="119063" y="5584825"/>
            <a:ext cx="8905875" cy="698500"/>
          </a:xfrm>
          <a:prstGeom prst="rect">
            <a:avLst/>
          </a:prstGeom>
          <a:noFill/>
          <a:ln w="12700">
            <a:solidFill>
              <a:schemeClr val="bg1">
                <a:lumMod val="65000"/>
              </a:schemeClr>
            </a:solidFill>
            <a:miter lim="800000"/>
            <a:headEnd/>
            <a:tailEnd/>
          </a:ln>
        </p:spPr>
        <p:txBody>
          <a:bodyPr lIns="108000" tIns="108000" rIns="144000" bIns="72000"/>
          <a:lstStyle/>
          <a:p>
            <a:pPr algn="ctr">
              <a:spcAft>
                <a:spcPts val="1400"/>
              </a:spcAft>
              <a:buClr>
                <a:srgbClr val="292929"/>
              </a:buClr>
            </a:pPr>
            <a:r>
              <a:rPr lang="tr-TR" i="1" noProof="1">
                <a:latin typeface="Calibri" pitchFamily="34" charset="0"/>
              </a:rPr>
              <a:t>Çalışanlar arasında benzer belirtileri olan başka kimselerin araştırılması bakımından sağlık</a:t>
            </a:r>
            <a:r>
              <a:rPr lang="tr-TR" b="1" i="1" noProof="1">
                <a:latin typeface="Calibri" pitchFamily="34" charset="0"/>
              </a:rPr>
              <a:t> sorunu nedeniyle iş değiştiren/erken emekli </a:t>
            </a:r>
            <a:r>
              <a:rPr lang="tr-TR" i="1" noProof="1">
                <a:latin typeface="Calibri" pitchFamily="34" charset="0"/>
              </a:rPr>
              <a:t>olan kişilerin olup olmadığı da sorgulanmalıdır.</a:t>
            </a:r>
          </a:p>
        </p:txBody>
      </p:sp>
      <p:sp>
        <p:nvSpPr>
          <p:cNvPr id="15" name="Rectangle 31"/>
          <p:cNvSpPr txBox="1">
            <a:spLocks noChangeArrowheads="1"/>
          </p:cNvSpPr>
          <p:nvPr/>
        </p:nvSpPr>
        <p:spPr bwMode="gray">
          <a:xfrm>
            <a:off x="231797" y="411163"/>
            <a:ext cx="8816669" cy="647700"/>
          </a:xfrm>
          <a:prstGeom prst="rect">
            <a:avLst/>
          </a:prstGeom>
          <a:noFill/>
          <a:ln w="9525">
            <a:noFill/>
            <a:miter lim="800000"/>
            <a:headEnd/>
            <a:tailEnd/>
          </a:ln>
        </p:spPr>
        <p:txBody>
          <a:bodyPr lIns="0" rIns="0" anchor="ct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200" algn="l" rtl="0" eaLnBrk="0" fontAlgn="base" hangingPunct="0">
              <a:lnSpc>
                <a:spcPct val="90000"/>
              </a:lnSpc>
              <a:spcBef>
                <a:spcPct val="0"/>
              </a:spcBef>
              <a:spcAft>
                <a:spcPct val="0"/>
              </a:spcAft>
              <a:defRPr sz="2400" b="1">
                <a:solidFill>
                  <a:schemeClr val="tx1"/>
                </a:solidFill>
                <a:latin typeface="Arial" charset="0"/>
                <a:cs typeface="Arial" charset="0"/>
              </a:defRPr>
            </a:lvl6pPr>
            <a:lvl7pPr marL="914400" algn="l" rtl="0" eaLnBrk="0" fontAlgn="base" hangingPunct="0">
              <a:lnSpc>
                <a:spcPct val="90000"/>
              </a:lnSpc>
              <a:spcBef>
                <a:spcPct val="0"/>
              </a:spcBef>
              <a:spcAft>
                <a:spcPct val="0"/>
              </a:spcAft>
              <a:defRPr sz="2400" b="1">
                <a:solidFill>
                  <a:schemeClr val="tx1"/>
                </a:solidFill>
                <a:latin typeface="Arial" charset="0"/>
                <a:cs typeface="Arial" charset="0"/>
              </a:defRPr>
            </a:lvl7pPr>
            <a:lvl8pPr marL="1371600" algn="l" rtl="0" eaLnBrk="0" fontAlgn="base" hangingPunct="0">
              <a:lnSpc>
                <a:spcPct val="90000"/>
              </a:lnSpc>
              <a:spcBef>
                <a:spcPct val="0"/>
              </a:spcBef>
              <a:spcAft>
                <a:spcPct val="0"/>
              </a:spcAft>
              <a:defRPr sz="2400" b="1">
                <a:solidFill>
                  <a:schemeClr val="tx1"/>
                </a:solidFill>
                <a:latin typeface="Arial" charset="0"/>
                <a:cs typeface="Arial" charset="0"/>
              </a:defRPr>
            </a:lvl8pPr>
            <a:lvl9pPr marL="1828800" algn="l" rtl="0" eaLnBrk="0" fontAlgn="base" hangingPunct="0">
              <a:lnSpc>
                <a:spcPct val="90000"/>
              </a:lnSpc>
              <a:spcBef>
                <a:spcPct val="0"/>
              </a:spcBef>
              <a:spcAft>
                <a:spcPct val="0"/>
              </a:spcAft>
              <a:defRPr sz="2400" b="1">
                <a:solidFill>
                  <a:schemeClr val="tx1"/>
                </a:solidFill>
                <a:latin typeface="Arial" charset="0"/>
                <a:cs typeface="Arial" charset="0"/>
              </a:defRPr>
            </a:lvl9pPr>
          </a:lstStyle>
          <a:p>
            <a:pPr>
              <a:defRPr/>
            </a:pPr>
            <a:r>
              <a:rPr lang="tr-TR" sz="3200" noProof="1" smtClean="0">
                <a:solidFill>
                  <a:srgbClr val="575757"/>
                </a:solidFill>
                <a:effectLst>
                  <a:innerShdw blurRad="63500" dist="50800" dir="8100000">
                    <a:prstClr val="black">
                      <a:alpha val="50000"/>
                    </a:prstClr>
                  </a:innerShdw>
                </a:effectLst>
                <a:latin typeface="Calibri" pitchFamily="34" charset="0"/>
                <a:cs typeface="Calibri" pitchFamily="34" charset="0"/>
              </a:rPr>
              <a:t>BENZER BELİRTİLERİN ARAŞTIRILMASI</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37978"/>
                                        </p:tgtEl>
                                      </p:cBhvr>
                                    </p:animEffect>
                                    <p:animScale>
                                      <p:cBhvr>
                                        <p:cTn id="7" dur="250" autoRev="1" fill="hold"/>
                                        <p:tgtEl>
                                          <p:spTgt spid="3797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78" grpId="0" animBg="1"/>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78" name="Rectangle 90"/>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grpSp>
        <p:nvGrpSpPr>
          <p:cNvPr id="2" name="Group 82"/>
          <p:cNvGrpSpPr>
            <a:grpSpLocks/>
          </p:cNvGrpSpPr>
          <p:nvPr/>
        </p:nvGrpSpPr>
        <p:grpSpPr bwMode="auto">
          <a:xfrm>
            <a:off x="2881313" y="1554163"/>
            <a:ext cx="3684587" cy="4171950"/>
            <a:chOff x="1671" y="1171"/>
            <a:chExt cx="2321" cy="2628"/>
          </a:xfrm>
        </p:grpSpPr>
        <p:pic>
          <p:nvPicPr>
            <p:cNvPr id="521230" name="Picture 27"/>
            <p:cNvPicPr>
              <a:picLocks noChangeAspect="1" noChangeArrowheads="1"/>
            </p:cNvPicPr>
            <p:nvPr/>
          </p:nvPicPr>
          <p:blipFill>
            <a:blip r:embed="rId3" cstate="print"/>
            <a:srcRect/>
            <a:stretch>
              <a:fillRect/>
            </a:stretch>
          </p:blipFill>
          <p:spPr bwMode="auto">
            <a:xfrm>
              <a:off x="1671" y="3199"/>
              <a:ext cx="2321" cy="600"/>
            </a:xfrm>
            <a:prstGeom prst="rect">
              <a:avLst/>
            </a:prstGeom>
            <a:noFill/>
            <a:ln w="9525">
              <a:noFill/>
              <a:miter lim="800000"/>
              <a:headEnd/>
              <a:tailEnd/>
            </a:ln>
          </p:spPr>
        </p:pic>
        <p:sp>
          <p:nvSpPr>
            <p:cNvPr id="521231" name="Freeform 15"/>
            <p:cNvSpPr>
              <a:spLocks noChangeAspect="1"/>
            </p:cNvSpPr>
            <p:nvPr/>
          </p:nvSpPr>
          <p:spPr bwMode="auto">
            <a:xfrm>
              <a:off x="1700" y="1171"/>
              <a:ext cx="2292" cy="1980"/>
            </a:xfrm>
            <a:custGeom>
              <a:avLst/>
              <a:gdLst>
                <a:gd name="T0" fmla="*/ 46374 w 365"/>
                <a:gd name="T1" fmla="*/ 557852 h 316"/>
                <a:gd name="T2" fmla="*/ 15893 w 365"/>
                <a:gd name="T3" fmla="*/ 506773 h 316"/>
                <a:gd name="T4" fmla="*/ 293489 w 365"/>
                <a:gd name="T5" fmla="*/ 28190 h 316"/>
                <a:gd name="T6" fmla="*/ 356026 w 365"/>
                <a:gd name="T7" fmla="*/ 28190 h 316"/>
                <a:gd name="T8" fmla="*/ 633628 w 365"/>
                <a:gd name="T9" fmla="*/ 506773 h 316"/>
                <a:gd name="T10" fmla="*/ 603141 w 365"/>
                <a:gd name="T11" fmla="*/ 557852 h 316"/>
                <a:gd name="T12" fmla="*/ 46374 w 365"/>
                <a:gd name="T13" fmla="*/ 557852 h 316"/>
                <a:gd name="T14" fmla="*/ 0 60000 65536"/>
                <a:gd name="T15" fmla="*/ 0 60000 65536"/>
                <a:gd name="T16" fmla="*/ 0 60000 65536"/>
                <a:gd name="T17" fmla="*/ 0 60000 65536"/>
                <a:gd name="T18" fmla="*/ 0 60000 65536"/>
                <a:gd name="T19" fmla="*/ 0 60000 65536"/>
                <a:gd name="T20" fmla="*/ 0 60000 65536"/>
                <a:gd name="T21" fmla="*/ 0 w 365"/>
                <a:gd name="T22" fmla="*/ 0 h 316"/>
                <a:gd name="T23" fmla="*/ 365 w 365"/>
                <a:gd name="T24" fmla="*/ 316 h 31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5" h="316">
                  <a:moveTo>
                    <a:pt x="26" y="316"/>
                  </a:moveTo>
                  <a:cubicBezTo>
                    <a:pt x="7" y="316"/>
                    <a:pt x="0" y="303"/>
                    <a:pt x="9" y="287"/>
                  </a:cubicBezTo>
                  <a:cubicBezTo>
                    <a:pt x="165" y="16"/>
                    <a:pt x="165" y="16"/>
                    <a:pt x="165" y="16"/>
                  </a:cubicBezTo>
                  <a:cubicBezTo>
                    <a:pt x="175" y="0"/>
                    <a:pt x="190" y="0"/>
                    <a:pt x="200" y="16"/>
                  </a:cubicBezTo>
                  <a:cubicBezTo>
                    <a:pt x="356" y="287"/>
                    <a:pt x="356" y="287"/>
                    <a:pt x="356" y="287"/>
                  </a:cubicBezTo>
                  <a:cubicBezTo>
                    <a:pt x="365" y="303"/>
                    <a:pt x="358" y="316"/>
                    <a:pt x="339" y="316"/>
                  </a:cubicBezTo>
                  <a:lnTo>
                    <a:pt x="26" y="316"/>
                  </a:lnTo>
                  <a:close/>
                </a:path>
              </a:pathLst>
            </a:custGeom>
            <a:solidFill>
              <a:srgbClr val="FFFFFF"/>
            </a:solidFill>
            <a:ln w="9525">
              <a:noFill/>
              <a:round/>
              <a:headEnd/>
              <a:tailEnd/>
            </a:ln>
          </p:spPr>
          <p:txBody>
            <a:bodyPr/>
            <a:lstStyle/>
            <a:p>
              <a:endParaRPr lang="tr-TR"/>
            </a:p>
          </p:txBody>
        </p:sp>
        <p:sp>
          <p:nvSpPr>
            <p:cNvPr id="521232" name="Freeform 16"/>
            <p:cNvSpPr>
              <a:spLocks noChangeAspect="1"/>
            </p:cNvSpPr>
            <p:nvPr/>
          </p:nvSpPr>
          <p:spPr bwMode="auto">
            <a:xfrm>
              <a:off x="1700" y="1171"/>
              <a:ext cx="2292" cy="1980"/>
            </a:xfrm>
            <a:custGeom>
              <a:avLst/>
              <a:gdLst>
                <a:gd name="T0" fmla="*/ 46374 w 365"/>
                <a:gd name="T1" fmla="*/ 557852 h 316"/>
                <a:gd name="T2" fmla="*/ 15893 w 365"/>
                <a:gd name="T3" fmla="*/ 506773 h 316"/>
                <a:gd name="T4" fmla="*/ 293489 w 365"/>
                <a:gd name="T5" fmla="*/ 28190 h 316"/>
                <a:gd name="T6" fmla="*/ 356026 w 365"/>
                <a:gd name="T7" fmla="*/ 28190 h 316"/>
                <a:gd name="T8" fmla="*/ 633628 w 365"/>
                <a:gd name="T9" fmla="*/ 506773 h 316"/>
                <a:gd name="T10" fmla="*/ 603141 w 365"/>
                <a:gd name="T11" fmla="*/ 557852 h 316"/>
                <a:gd name="T12" fmla="*/ 46374 w 365"/>
                <a:gd name="T13" fmla="*/ 557852 h 316"/>
                <a:gd name="T14" fmla="*/ 0 60000 65536"/>
                <a:gd name="T15" fmla="*/ 0 60000 65536"/>
                <a:gd name="T16" fmla="*/ 0 60000 65536"/>
                <a:gd name="T17" fmla="*/ 0 60000 65536"/>
                <a:gd name="T18" fmla="*/ 0 60000 65536"/>
                <a:gd name="T19" fmla="*/ 0 60000 65536"/>
                <a:gd name="T20" fmla="*/ 0 60000 65536"/>
                <a:gd name="T21" fmla="*/ 0 w 365"/>
                <a:gd name="T22" fmla="*/ 0 h 316"/>
                <a:gd name="T23" fmla="*/ 365 w 365"/>
                <a:gd name="T24" fmla="*/ 316 h 31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5" h="316">
                  <a:moveTo>
                    <a:pt x="26" y="316"/>
                  </a:moveTo>
                  <a:cubicBezTo>
                    <a:pt x="7" y="316"/>
                    <a:pt x="0" y="303"/>
                    <a:pt x="9" y="287"/>
                  </a:cubicBezTo>
                  <a:cubicBezTo>
                    <a:pt x="165" y="16"/>
                    <a:pt x="165" y="16"/>
                    <a:pt x="165" y="16"/>
                  </a:cubicBezTo>
                  <a:cubicBezTo>
                    <a:pt x="175" y="0"/>
                    <a:pt x="190" y="0"/>
                    <a:pt x="200" y="16"/>
                  </a:cubicBezTo>
                  <a:cubicBezTo>
                    <a:pt x="356" y="287"/>
                    <a:pt x="356" y="287"/>
                    <a:pt x="356" y="287"/>
                  </a:cubicBezTo>
                  <a:cubicBezTo>
                    <a:pt x="365" y="303"/>
                    <a:pt x="358" y="316"/>
                    <a:pt x="339" y="316"/>
                  </a:cubicBezTo>
                  <a:lnTo>
                    <a:pt x="26" y="316"/>
                  </a:lnTo>
                  <a:close/>
                </a:path>
              </a:pathLst>
            </a:custGeom>
            <a:solidFill>
              <a:srgbClr val="0070C0"/>
            </a:solidFill>
            <a:ln w="9525">
              <a:solidFill>
                <a:srgbClr val="C0C0C0"/>
              </a:solidFill>
              <a:miter lim="800000"/>
              <a:headEnd/>
              <a:tailEnd/>
            </a:ln>
          </p:spPr>
          <p:txBody>
            <a:bodyPr/>
            <a:lstStyle/>
            <a:p>
              <a:endParaRPr lang="tr-TR"/>
            </a:p>
          </p:txBody>
        </p:sp>
        <p:sp>
          <p:nvSpPr>
            <p:cNvPr id="521233" name="Freeform 17"/>
            <p:cNvSpPr>
              <a:spLocks noChangeAspect="1"/>
            </p:cNvSpPr>
            <p:nvPr/>
          </p:nvSpPr>
          <p:spPr bwMode="auto">
            <a:xfrm>
              <a:off x="1950" y="1439"/>
              <a:ext cx="1789" cy="1555"/>
            </a:xfrm>
            <a:custGeom>
              <a:avLst/>
              <a:gdLst>
                <a:gd name="T0" fmla="*/ 14306 w 285"/>
                <a:gd name="T1" fmla="*/ 438949 h 248"/>
                <a:gd name="T2" fmla="*/ 5279 w 285"/>
                <a:gd name="T3" fmla="*/ 421261 h 248"/>
                <a:gd name="T4" fmla="*/ 243473 w 285"/>
                <a:gd name="T5" fmla="*/ 8966 h 248"/>
                <a:gd name="T6" fmla="*/ 263014 w 285"/>
                <a:gd name="T7" fmla="*/ 8966 h 248"/>
                <a:gd name="T8" fmla="*/ 501209 w 285"/>
                <a:gd name="T9" fmla="*/ 421261 h 248"/>
                <a:gd name="T10" fmla="*/ 492182 w 285"/>
                <a:gd name="T11" fmla="*/ 438949 h 248"/>
                <a:gd name="T12" fmla="*/ 14306 w 285"/>
                <a:gd name="T13" fmla="*/ 438949 h 248"/>
                <a:gd name="T14" fmla="*/ 0 60000 65536"/>
                <a:gd name="T15" fmla="*/ 0 60000 65536"/>
                <a:gd name="T16" fmla="*/ 0 60000 65536"/>
                <a:gd name="T17" fmla="*/ 0 60000 65536"/>
                <a:gd name="T18" fmla="*/ 0 60000 65536"/>
                <a:gd name="T19" fmla="*/ 0 60000 65536"/>
                <a:gd name="T20" fmla="*/ 0 60000 65536"/>
                <a:gd name="T21" fmla="*/ 0 w 285"/>
                <a:gd name="T22" fmla="*/ 0 h 248"/>
                <a:gd name="T23" fmla="*/ 285 w 285"/>
                <a:gd name="T24" fmla="*/ 248 h 24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5" h="248">
                  <a:moveTo>
                    <a:pt x="8" y="248"/>
                  </a:moveTo>
                  <a:cubicBezTo>
                    <a:pt x="2" y="248"/>
                    <a:pt x="0" y="243"/>
                    <a:pt x="3" y="238"/>
                  </a:cubicBezTo>
                  <a:cubicBezTo>
                    <a:pt x="137" y="5"/>
                    <a:pt x="137" y="5"/>
                    <a:pt x="137" y="5"/>
                  </a:cubicBezTo>
                  <a:cubicBezTo>
                    <a:pt x="140" y="0"/>
                    <a:pt x="145" y="0"/>
                    <a:pt x="148" y="5"/>
                  </a:cubicBezTo>
                  <a:cubicBezTo>
                    <a:pt x="282" y="238"/>
                    <a:pt x="282" y="238"/>
                    <a:pt x="282" y="238"/>
                  </a:cubicBezTo>
                  <a:cubicBezTo>
                    <a:pt x="285" y="243"/>
                    <a:pt x="283" y="248"/>
                    <a:pt x="277" y="248"/>
                  </a:cubicBezTo>
                  <a:lnTo>
                    <a:pt x="8" y="248"/>
                  </a:lnTo>
                  <a:close/>
                </a:path>
              </a:pathLst>
            </a:custGeom>
            <a:solidFill>
              <a:srgbClr val="FFFFFF"/>
            </a:solidFill>
            <a:ln w="9525">
              <a:noFill/>
              <a:round/>
              <a:headEnd/>
              <a:tailEnd/>
            </a:ln>
          </p:spPr>
          <p:txBody>
            <a:bodyPr/>
            <a:lstStyle/>
            <a:p>
              <a:endParaRPr lang="tr-TR"/>
            </a:p>
          </p:txBody>
        </p:sp>
        <p:sp>
          <p:nvSpPr>
            <p:cNvPr id="10" name="Freeform 18"/>
            <p:cNvSpPr>
              <a:spLocks noChangeAspect="1"/>
            </p:cNvSpPr>
            <p:nvPr/>
          </p:nvSpPr>
          <p:spPr bwMode="auto">
            <a:xfrm>
              <a:off x="1950" y="1441"/>
              <a:ext cx="1789" cy="1555"/>
            </a:xfrm>
            <a:custGeom>
              <a:avLst/>
              <a:gdLst/>
              <a:ahLst/>
              <a:cxnLst>
                <a:cxn ang="0">
                  <a:pos x="8" y="248"/>
                </a:cxn>
                <a:cxn ang="0">
                  <a:pos x="3" y="238"/>
                </a:cxn>
                <a:cxn ang="0">
                  <a:pos x="137" y="5"/>
                </a:cxn>
                <a:cxn ang="0">
                  <a:pos x="148" y="5"/>
                </a:cxn>
                <a:cxn ang="0">
                  <a:pos x="282" y="238"/>
                </a:cxn>
                <a:cxn ang="0">
                  <a:pos x="277" y="248"/>
                </a:cxn>
                <a:cxn ang="0">
                  <a:pos x="8" y="248"/>
                </a:cxn>
              </a:cxnLst>
              <a:rect l="0" t="0" r="r" b="b"/>
              <a:pathLst>
                <a:path w="285" h="248">
                  <a:moveTo>
                    <a:pt x="8" y="248"/>
                  </a:moveTo>
                  <a:cubicBezTo>
                    <a:pt x="2" y="248"/>
                    <a:pt x="0" y="243"/>
                    <a:pt x="3" y="238"/>
                  </a:cubicBezTo>
                  <a:cubicBezTo>
                    <a:pt x="137" y="5"/>
                    <a:pt x="137" y="5"/>
                    <a:pt x="137" y="5"/>
                  </a:cubicBezTo>
                  <a:cubicBezTo>
                    <a:pt x="140" y="0"/>
                    <a:pt x="145" y="0"/>
                    <a:pt x="148" y="5"/>
                  </a:cubicBezTo>
                  <a:cubicBezTo>
                    <a:pt x="282" y="238"/>
                    <a:pt x="282" y="238"/>
                    <a:pt x="282" y="238"/>
                  </a:cubicBezTo>
                  <a:cubicBezTo>
                    <a:pt x="285" y="243"/>
                    <a:pt x="283" y="248"/>
                    <a:pt x="277" y="248"/>
                  </a:cubicBezTo>
                  <a:lnTo>
                    <a:pt x="8" y="248"/>
                  </a:lnTo>
                  <a:close/>
                </a:path>
              </a:pathLst>
            </a:custGeom>
            <a:gradFill rotWithShape="1">
              <a:gsLst>
                <a:gs pos="0">
                  <a:schemeClr val="bg1">
                    <a:gamma/>
                    <a:shade val="76863"/>
                    <a:invGamma/>
                  </a:schemeClr>
                </a:gs>
                <a:gs pos="50000">
                  <a:schemeClr val="bg1"/>
                </a:gs>
                <a:gs pos="100000">
                  <a:schemeClr val="bg1">
                    <a:gamma/>
                    <a:shade val="76863"/>
                    <a:invGamma/>
                  </a:schemeClr>
                </a:gs>
              </a:gsLst>
              <a:lin ang="5400000" scaled="1"/>
            </a:gradFill>
            <a:ln w="9525">
              <a:solidFill>
                <a:srgbClr val="C0C0C0"/>
              </a:solidFill>
              <a:miter lim="800000"/>
              <a:headEnd/>
              <a:tailEnd/>
            </a:ln>
          </p:spPr>
          <p:txBody>
            <a:bodyPr/>
            <a:lstStyle/>
            <a:p>
              <a:pPr>
                <a:defRPr/>
              </a:pPr>
              <a:endParaRPr lang="de-DE">
                <a:solidFill>
                  <a:srgbClr val="000000"/>
                </a:solidFill>
              </a:endParaRPr>
            </a:p>
          </p:txBody>
        </p:sp>
        <p:sp>
          <p:nvSpPr>
            <p:cNvPr id="521235" name="Freeform 19"/>
            <p:cNvSpPr>
              <a:spLocks noChangeAspect="1"/>
            </p:cNvSpPr>
            <p:nvPr/>
          </p:nvSpPr>
          <p:spPr bwMode="auto">
            <a:xfrm>
              <a:off x="2728" y="1736"/>
              <a:ext cx="234" cy="784"/>
            </a:xfrm>
            <a:custGeom>
              <a:avLst/>
              <a:gdLst>
                <a:gd name="T0" fmla="*/ 4 w 720"/>
                <a:gd name="T1" fmla="*/ 0 h 2437"/>
                <a:gd name="T2" fmla="*/ 8 w 720"/>
                <a:gd name="T3" fmla="*/ 1 h 2437"/>
                <a:gd name="T4" fmla="*/ 9 w 720"/>
                <a:gd name="T5" fmla="*/ 5 h 2437"/>
                <a:gd name="T6" fmla="*/ 7 w 720"/>
                <a:gd name="T7" fmla="*/ 29 h 2437"/>
                <a:gd name="T8" fmla="*/ 5 w 720"/>
                <a:gd name="T9" fmla="*/ 30 h 2437"/>
                <a:gd name="T10" fmla="*/ 4 w 720"/>
                <a:gd name="T11" fmla="*/ 30 h 2437"/>
                <a:gd name="T12" fmla="*/ 2 w 720"/>
                <a:gd name="T13" fmla="*/ 29 h 2437"/>
                <a:gd name="T14" fmla="*/ 0 w 720"/>
                <a:gd name="T15" fmla="*/ 5 h 2437"/>
                <a:gd name="T16" fmla="*/ 1 w 720"/>
                <a:gd name="T17" fmla="*/ 1 h 2437"/>
                <a:gd name="T18" fmla="*/ 5 w 720"/>
                <a:gd name="T19" fmla="*/ 0 h 243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20"/>
                <a:gd name="T31" fmla="*/ 0 h 2437"/>
                <a:gd name="T32" fmla="*/ 720 w 720"/>
                <a:gd name="T33" fmla="*/ 2437 h 243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20" h="2437">
                  <a:moveTo>
                    <a:pt x="339" y="0"/>
                  </a:moveTo>
                  <a:cubicBezTo>
                    <a:pt x="445" y="0"/>
                    <a:pt x="551" y="42"/>
                    <a:pt x="614" y="106"/>
                  </a:cubicBezTo>
                  <a:cubicBezTo>
                    <a:pt x="678" y="191"/>
                    <a:pt x="720" y="297"/>
                    <a:pt x="720" y="424"/>
                  </a:cubicBezTo>
                  <a:cubicBezTo>
                    <a:pt x="710" y="795"/>
                    <a:pt x="607" y="1996"/>
                    <a:pt x="551" y="2331"/>
                  </a:cubicBezTo>
                  <a:cubicBezTo>
                    <a:pt x="508" y="2416"/>
                    <a:pt x="445" y="2437"/>
                    <a:pt x="381" y="2437"/>
                  </a:cubicBezTo>
                  <a:cubicBezTo>
                    <a:pt x="339" y="2437"/>
                    <a:pt x="339" y="2437"/>
                    <a:pt x="339" y="2437"/>
                  </a:cubicBezTo>
                  <a:cubicBezTo>
                    <a:pt x="254" y="2437"/>
                    <a:pt x="212" y="2418"/>
                    <a:pt x="169" y="2331"/>
                  </a:cubicBezTo>
                  <a:cubicBezTo>
                    <a:pt x="113" y="1996"/>
                    <a:pt x="10" y="795"/>
                    <a:pt x="0" y="424"/>
                  </a:cubicBezTo>
                  <a:cubicBezTo>
                    <a:pt x="0" y="297"/>
                    <a:pt x="42" y="191"/>
                    <a:pt x="106" y="106"/>
                  </a:cubicBezTo>
                  <a:cubicBezTo>
                    <a:pt x="169" y="42"/>
                    <a:pt x="254" y="0"/>
                    <a:pt x="360" y="0"/>
                  </a:cubicBezTo>
                </a:path>
              </a:pathLst>
            </a:custGeom>
            <a:solidFill>
              <a:srgbClr val="000000"/>
            </a:solidFill>
            <a:ln w="9525">
              <a:noFill/>
              <a:round/>
              <a:headEnd/>
              <a:tailEnd/>
            </a:ln>
          </p:spPr>
          <p:txBody>
            <a:bodyPr/>
            <a:lstStyle/>
            <a:p>
              <a:endParaRPr lang="tr-TR"/>
            </a:p>
          </p:txBody>
        </p:sp>
        <p:pic>
          <p:nvPicPr>
            <p:cNvPr id="521236" name="Picture 20"/>
            <p:cNvPicPr>
              <a:picLocks noChangeAspect="1" noChangeArrowheads="1"/>
            </p:cNvPicPr>
            <p:nvPr/>
          </p:nvPicPr>
          <p:blipFill>
            <a:blip r:embed="rId4" cstate="print"/>
            <a:srcRect/>
            <a:stretch>
              <a:fillRect/>
            </a:stretch>
          </p:blipFill>
          <p:spPr bwMode="auto">
            <a:xfrm>
              <a:off x="2037" y="1203"/>
              <a:ext cx="1298" cy="1330"/>
            </a:xfrm>
            <a:prstGeom prst="rect">
              <a:avLst/>
            </a:prstGeom>
            <a:noFill/>
            <a:ln w="11176">
              <a:noFill/>
              <a:miter lim="800000"/>
              <a:headEnd/>
              <a:tailEnd/>
            </a:ln>
          </p:spPr>
        </p:pic>
        <p:sp>
          <p:nvSpPr>
            <p:cNvPr id="521237" name="Oval 21"/>
            <p:cNvSpPr>
              <a:spLocks noChangeAspect="1" noChangeArrowheads="1"/>
            </p:cNvSpPr>
            <p:nvPr/>
          </p:nvSpPr>
          <p:spPr bwMode="auto">
            <a:xfrm>
              <a:off x="2751" y="2644"/>
              <a:ext cx="190" cy="190"/>
            </a:xfrm>
            <a:prstGeom prst="ellipse">
              <a:avLst/>
            </a:prstGeom>
            <a:solidFill>
              <a:schemeClr val="tx1"/>
            </a:solidFill>
            <a:ln w="11176">
              <a:solidFill>
                <a:srgbClr val="161316"/>
              </a:solidFill>
              <a:round/>
              <a:headEnd/>
              <a:tailEnd/>
            </a:ln>
          </p:spPr>
          <p:txBody>
            <a:bodyPr wrap="none" anchor="ctr"/>
            <a:lstStyle/>
            <a:p>
              <a:endParaRPr lang="en-US">
                <a:solidFill>
                  <a:srgbClr val="000000"/>
                </a:solidFill>
              </a:endParaRPr>
            </a:p>
          </p:txBody>
        </p:sp>
      </p:grpSp>
      <p:sp>
        <p:nvSpPr>
          <p:cNvPr id="521220" name="Rectangle 23"/>
          <p:cNvSpPr>
            <a:spLocks noChangeArrowheads="1"/>
          </p:cNvSpPr>
          <p:nvPr/>
        </p:nvSpPr>
        <p:spPr bwMode="gray">
          <a:xfrm rot="-3600000">
            <a:off x="1999456" y="2783682"/>
            <a:ext cx="3279775" cy="350838"/>
          </a:xfrm>
          <a:prstGeom prst="rect">
            <a:avLst/>
          </a:prstGeom>
          <a:noFill/>
          <a:ln w="9525">
            <a:noFill/>
            <a:miter lim="800000"/>
            <a:headEnd/>
            <a:tailEnd/>
          </a:ln>
        </p:spPr>
        <p:txBody>
          <a:bodyPr lIns="0" tIns="0" rIns="0" bIns="0" anchor="ctr"/>
          <a:lstStyle/>
          <a:p>
            <a:pPr algn="ctr" defTabSz="801688" eaLnBrk="0" hangingPunct="0"/>
            <a:r>
              <a:rPr lang="tr-TR" sz="1400" i="1" noProof="1">
                <a:solidFill>
                  <a:srgbClr val="000000"/>
                </a:solidFill>
                <a:latin typeface="Calibri" pitchFamily="34" charset="0"/>
              </a:rPr>
              <a:t>İkinci işte çeşitli etmenlere maruz kalma</a:t>
            </a:r>
          </a:p>
        </p:txBody>
      </p:sp>
      <p:sp>
        <p:nvSpPr>
          <p:cNvPr id="521221" name="Rectangle 24"/>
          <p:cNvSpPr>
            <a:spLocks noChangeArrowheads="1"/>
          </p:cNvSpPr>
          <p:nvPr/>
        </p:nvSpPr>
        <p:spPr bwMode="gray">
          <a:xfrm rot="3600000" flipH="1">
            <a:off x="4256088" y="2811463"/>
            <a:ext cx="3279775" cy="352425"/>
          </a:xfrm>
          <a:prstGeom prst="rect">
            <a:avLst/>
          </a:prstGeom>
          <a:noFill/>
          <a:ln w="9525">
            <a:noFill/>
            <a:miter lim="800000"/>
            <a:headEnd/>
            <a:tailEnd/>
          </a:ln>
        </p:spPr>
        <p:txBody>
          <a:bodyPr lIns="0" tIns="0" rIns="0" bIns="0" anchor="ctr"/>
          <a:lstStyle/>
          <a:p>
            <a:pPr algn="ctr" defTabSz="801688" eaLnBrk="0" hangingPunct="0"/>
            <a:r>
              <a:rPr lang="tr-TR" sz="1400" i="1" noProof="1">
                <a:solidFill>
                  <a:srgbClr val="000000"/>
                </a:solidFill>
                <a:latin typeface="Calibri" pitchFamily="34" charset="0"/>
              </a:rPr>
              <a:t>Hobileri nedeniyle kimyasallara maruziyet</a:t>
            </a:r>
          </a:p>
        </p:txBody>
      </p:sp>
      <p:sp>
        <p:nvSpPr>
          <p:cNvPr id="521222" name="Rectangle 25"/>
          <p:cNvSpPr>
            <a:spLocks noChangeArrowheads="1"/>
          </p:cNvSpPr>
          <p:nvPr/>
        </p:nvSpPr>
        <p:spPr bwMode="gray">
          <a:xfrm flipH="1">
            <a:off x="3087688" y="4811713"/>
            <a:ext cx="3279775" cy="476250"/>
          </a:xfrm>
          <a:prstGeom prst="rect">
            <a:avLst/>
          </a:prstGeom>
          <a:noFill/>
          <a:ln w="9525">
            <a:noFill/>
            <a:miter lim="800000"/>
            <a:headEnd/>
            <a:tailEnd/>
          </a:ln>
        </p:spPr>
        <p:txBody>
          <a:bodyPr lIns="0" tIns="0" rIns="0" bIns="0" anchor="ctr"/>
          <a:lstStyle/>
          <a:p>
            <a:pPr algn="ctr" defTabSz="801688" eaLnBrk="0" hangingPunct="0"/>
            <a:r>
              <a:rPr lang="tr-TR" sz="1400" b="1" i="1" noProof="1">
                <a:solidFill>
                  <a:srgbClr val="000000"/>
                </a:solidFill>
                <a:latin typeface="Calibri" pitchFamily="34" charset="0"/>
              </a:rPr>
              <a:t>Sigara, alkol, beslenme alışkanlığı nedeniyle işyeri faktörleriyle etkileşim </a:t>
            </a:r>
          </a:p>
        </p:txBody>
      </p:sp>
      <p:sp>
        <p:nvSpPr>
          <p:cNvPr id="17" name="Rectangle 31"/>
          <p:cNvSpPr txBox="1">
            <a:spLocks noChangeArrowheads="1"/>
          </p:cNvSpPr>
          <p:nvPr/>
        </p:nvSpPr>
        <p:spPr bwMode="gray">
          <a:xfrm>
            <a:off x="231797" y="411163"/>
            <a:ext cx="8816669" cy="647700"/>
          </a:xfrm>
          <a:prstGeom prst="rect">
            <a:avLst/>
          </a:prstGeom>
          <a:noFill/>
          <a:ln w="9525">
            <a:noFill/>
            <a:miter lim="800000"/>
            <a:headEnd/>
            <a:tailEnd/>
          </a:ln>
        </p:spPr>
        <p:txBody>
          <a:bodyPr lIns="0" rIns="0" anchor="ct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200" algn="l" rtl="0" eaLnBrk="0" fontAlgn="base" hangingPunct="0">
              <a:lnSpc>
                <a:spcPct val="90000"/>
              </a:lnSpc>
              <a:spcBef>
                <a:spcPct val="0"/>
              </a:spcBef>
              <a:spcAft>
                <a:spcPct val="0"/>
              </a:spcAft>
              <a:defRPr sz="2400" b="1">
                <a:solidFill>
                  <a:schemeClr val="tx1"/>
                </a:solidFill>
                <a:latin typeface="Arial" charset="0"/>
                <a:cs typeface="Arial" charset="0"/>
              </a:defRPr>
            </a:lvl6pPr>
            <a:lvl7pPr marL="914400" algn="l" rtl="0" eaLnBrk="0" fontAlgn="base" hangingPunct="0">
              <a:lnSpc>
                <a:spcPct val="90000"/>
              </a:lnSpc>
              <a:spcBef>
                <a:spcPct val="0"/>
              </a:spcBef>
              <a:spcAft>
                <a:spcPct val="0"/>
              </a:spcAft>
              <a:defRPr sz="2400" b="1">
                <a:solidFill>
                  <a:schemeClr val="tx1"/>
                </a:solidFill>
                <a:latin typeface="Arial" charset="0"/>
                <a:cs typeface="Arial" charset="0"/>
              </a:defRPr>
            </a:lvl7pPr>
            <a:lvl8pPr marL="1371600" algn="l" rtl="0" eaLnBrk="0" fontAlgn="base" hangingPunct="0">
              <a:lnSpc>
                <a:spcPct val="90000"/>
              </a:lnSpc>
              <a:spcBef>
                <a:spcPct val="0"/>
              </a:spcBef>
              <a:spcAft>
                <a:spcPct val="0"/>
              </a:spcAft>
              <a:defRPr sz="2400" b="1">
                <a:solidFill>
                  <a:schemeClr val="tx1"/>
                </a:solidFill>
                <a:latin typeface="Arial" charset="0"/>
                <a:cs typeface="Arial" charset="0"/>
              </a:defRPr>
            </a:lvl8pPr>
            <a:lvl9pPr marL="1828800" algn="l" rtl="0" eaLnBrk="0" fontAlgn="base" hangingPunct="0">
              <a:lnSpc>
                <a:spcPct val="90000"/>
              </a:lnSpc>
              <a:spcBef>
                <a:spcPct val="0"/>
              </a:spcBef>
              <a:spcAft>
                <a:spcPct val="0"/>
              </a:spcAft>
              <a:defRPr sz="2400" b="1">
                <a:solidFill>
                  <a:schemeClr val="tx1"/>
                </a:solidFill>
                <a:latin typeface="Arial" charset="0"/>
                <a:cs typeface="Arial" charset="0"/>
              </a:defRPr>
            </a:lvl9pPr>
          </a:lstStyle>
          <a:p>
            <a:pPr>
              <a:defRPr/>
            </a:pPr>
            <a:r>
              <a:rPr lang="tr-TR" sz="3200" noProof="1" smtClean="0">
                <a:solidFill>
                  <a:srgbClr val="575757"/>
                </a:solidFill>
                <a:effectLst>
                  <a:innerShdw blurRad="63500" dist="50800" dir="8100000">
                    <a:prstClr val="black">
                      <a:alpha val="50000"/>
                    </a:prstClr>
                  </a:innerShdw>
                </a:effectLst>
                <a:latin typeface="Calibri" pitchFamily="34" charset="0"/>
                <a:cs typeface="Calibri" pitchFamily="34" charset="0"/>
              </a:rPr>
              <a:t>İÇ VE DIŞ ETKİLENMELER</a:t>
            </a:r>
          </a:p>
        </p:txBody>
      </p:sp>
      <p:sp>
        <p:nvSpPr>
          <p:cNvPr id="18" name="Text Box 20"/>
          <p:cNvSpPr txBox="1">
            <a:spLocks noChangeArrowheads="1"/>
          </p:cNvSpPr>
          <p:nvPr/>
        </p:nvSpPr>
        <p:spPr bwMode="gray">
          <a:xfrm>
            <a:off x="2438400" y="1223963"/>
            <a:ext cx="4581525" cy="307975"/>
          </a:xfrm>
          <a:prstGeom prst="rect">
            <a:avLst/>
          </a:prstGeom>
          <a:noFill/>
          <a:ln w="9525">
            <a:solidFill>
              <a:schemeClr val="bg1">
                <a:lumMod val="85000"/>
              </a:schemeClr>
            </a:solidFill>
            <a:miter lim="800000"/>
            <a:headEnd/>
            <a:tailEnd/>
          </a:ln>
        </p:spPr>
        <p:txBody>
          <a:bodyPr lIns="0" tIns="0" rIns="0" bIns="0">
            <a:spAutoFit/>
          </a:bodyPr>
          <a:lstStyle/>
          <a:p>
            <a:pPr algn="ctr" defTabSz="801688">
              <a:spcAft>
                <a:spcPts val="0"/>
              </a:spcAft>
              <a:defRPr/>
            </a:pPr>
            <a:r>
              <a:rPr lang="tr-TR" sz="2000" i="1" noProof="1">
                <a:solidFill>
                  <a:schemeClr val="bg1">
                    <a:lumMod val="50000"/>
                  </a:schemeClr>
                </a:solidFill>
                <a:latin typeface="Calibri" pitchFamily="34" charset="0"/>
                <a:cs typeface="Calibri" pitchFamily="34" charset="0"/>
              </a:rPr>
              <a:t>Anamnezde dikkat edilecek noktalar</a:t>
            </a:r>
          </a:p>
        </p:txBody>
      </p:sp>
      <p:pic>
        <p:nvPicPr>
          <p:cNvPr id="521225" name="Picture 2" descr="D:\DOKTOR\1-ISTANBULUZMAN\1-EĞİTİM KURUMU\1. İstanbuluzman\2-RESİMLER\İş Güvenliği\fill (2).png"/>
          <p:cNvPicPr>
            <a:picLocks noChangeAspect="1" noChangeArrowheads="1"/>
          </p:cNvPicPr>
          <p:nvPr/>
        </p:nvPicPr>
        <p:blipFill>
          <a:blip r:embed="rId5" cstate="print"/>
          <a:srcRect/>
          <a:stretch>
            <a:fillRect/>
          </a:stretch>
        </p:blipFill>
        <p:spPr bwMode="auto">
          <a:xfrm>
            <a:off x="531813" y="1825625"/>
            <a:ext cx="2289175" cy="2368550"/>
          </a:xfrm>
          <a:prstGeom prst="rect">
            <a:avLst/>
          </a:prstGeom>
          <a:noFill/>
          <a:ln w="9525">
            <a:noFill/>
            <a:miter lim="800000"/>
            <a:headEnd/>
            <a:tailEnd/>
          </a:ln>
        </p:spPr>
      </p:pic>
      <p:pic>
        <p:nvPicPr>
          <p:cNvPr id="521226" name="Picture 3" descr="D:\DOKTOR\1-ISTANBULUZMAN\1-EĞİTİM KURUMU\1. İstanbuluzman\2-RESİMLER\İş Güvenliği\iCustomisation.png"/>
          <p:cNvPicPr>
            <a:picLocks noChangeAspect="1" noChangeArrowheads="1"/>
          </p:cNvPicPr>
          <p:nvPr/>
        </p:nvPicPr>
        <p:blipFill>
          <a:blip r:embed="rId6" cstate="print"/>
          <a:srcRect/>
          <a:stretch>
            <a:fillRect/>
          </a:stretch>
        </p:blipFill>
        <p:spPr bwMode="auto">
          <a:xfrm>
            <a:off x="6538913" y="1792288"/>
            <a:ext cx="1560512" cy="1560512"/>
          </a:xfrm>
          <a:prstGeom prst="rect">
            <a:avLst/>
          </a:prstGeom>
          <a:noFill/>
          <a:ln w="9525">
            <a:noFill/>
            <a:miter lim="800000"/>
            <a:headEnd/>
            <a:tailEnd/>
          </a:ln>
        </p:spPr>
      </p:pic>
      <p:pic>
        <p:nvPicPr>
          <p:cNvPr id="21" name="Picture 4" descr="D:\DOKTOR\1-ISTANBULUZMAN\1-EĞİTİM KURUMU\1. İstanbuluzman\2-RESİMLER\İçecek-Yiyecek\beer.png"/>
          <p:cNvPicPr preferRelativeResize="0">
            <a:picLocks noChangeArrowheads="1"/>
          </p:cNvPicPr>
          <p:nvPr/>
        </p:nvPicPr>
        <p:blipFill>
          <a:blip r:embed="rId7" cstate="print"/>
          <a:srcRect/>
          <a:stretch>
            <a:fillRect/>
          </a:stretch>
        </p:blipFill>
        <p:spPr bwMode="auto">
          <a:xfrm>
            <a:off x="5332413" y="5397500"/>
            <a:ext cx="1081087" cy="1079500"/>
          </a:xfrm>
          <a:prstGeom prst="rect">
            <a:avLst/>
          </a:prstGeom>
          <a:noFill/>
          <a:ln>
            <a:solidFill>
              <a:schemeClr val="bg1">
                <a:lumMod val="65000"/>
              </a:schemeClr>
            </a:solidFill>
          </a:ln>
          <a:extLst/>
        </p:spPr>
      </p:pic>
      <p:pic>
        <p:nvPicPr>
          <p:cNvPr id="22" name="Picture 8" descr="C:\Users\ahmet\Desktop\stock-vector-smoking-cigarette-34585627.jpg"/>
          <p:cNvPicPr preferRelativeResize="0">
            <a:picLocks noChangeArrowheads="1"/>
          </p:cNvPicPr>
          <p:nvPr/>
        </p:nvPicPr>
        <p:blipFill>
          <a:blip r:embed="rId8" cstate="print">
            <a:extLst/>
          </a:blip>
          <a:srcRect/>
          <a:stretch>
            <a:fillRect/>
          </a:stretch>
        </p:blipFill>
        <p:spPr bwMode="auto">
          <a:xfrm>
            <a:off x="4223293" y="5397738"/>
            <a:ext cx="1080000" cy="1080000"/>
          </a:xfrm>
          <a:prstGeom prst="roundRect">
            <a:avLst>
              <a:gd name="adj" fmla="val 8594"/>
            </a:avLst>
          </a:prstGeom>
          <a:solidFill>
            <a:srgbClr val="FFFFFF">
              <a:shade val="85000"/>
            </a:srgbClr>
          </a:solidFill>
          <a:ln>
            <a:solidFill>
              <a:schemeClr val="bg1">
                <a:lumMod val="65000"/>
              </a:schemeClr>
            </a:solidFill>
          </a:ln>
          <a:effectLst>
            <a:reflection blurRad="12700" stA="38000" endPos="28000" dist="5000" dir="5400000" sy="-100000" algn="bl" rotWithShape="0"/>
          </a:effectLst>
          <a:extLst/>
        </p:spPr>
      </p:pic>
      <p:pic>
        <p:nvPicPr>
          <p:cNvPr id="23" name="Picture 9" descr="C:\Users\ahmet\Desktop\Apple.png"/>
          <p:cNvPicPr preferRelativeResize="0">
            <a:picLocks noChangeArrowheads="1"/>
          </p:cNvPicPr>
          <p:nvPr/>
        </p:nvPicPr>
        <p:blipFill>
          <a:blip r:embed="rId9" cstate="print"/>
          <a:srcRect/>
          <a:stretch>
            <a:fillRect/>
          </a:stretch>
        </p:blipFill>
        <p:spPr bwMode="auto">
          <a:xfrm>
            <a:off x="3097213" y="5416550"/>
            <a:ext cx="1079500" cy="1079500"/>
          </a:xfrm>
          <a:prstGeom prst="rect">
            <a:avLst/>
          </a:prstGeom>
          <a:noFill/>
          <a:ln>
            <a:solidFill>
              <a:schemeClr val="bg1">
                <a:lumMod val="65000"/>
              </a:schemeClr>
            </a:solidFill>
          </a:ln>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37978"/>
                                        </p:tgtEl>
                                      </p:cBhvr>
                                    </p:animEffect>
                                    <p:animScale>
                                      <p:cBhvr>
                                        <p:cTn id="7" dur="250" autoRev="1" fill="hold"/>
                                        <p:tgtEl>
                                          <p:spTgt spid="3797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78" grpId="0" animBg="1"/>
    </p:bld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13"/>
          <p:cNvGrpSpPr>
            <a:grpSpLocks/>
          </p:cNvGrpSpPr>
          <p:nvPr/>
        </p:nvGrpSpPr>
        <p:grpSpPr bwMode="auto">
          <a:xfrm>
            <a:off x="1588" y="0"/>
            <a:ext cx="9144000" cy="6858000"/>
            <a:chOff x="0" y="0"/>
            <a:chExt cx="5760" cy="3747"/>
          </a:xfrm>
        </p:grpSpPr>
        <p:sp>
          <p:nvSpPr>
            <p:cNvPr id="523291" name="Rectangle 2"/>
            <p:cNvSpPr>
              <a:spLocks noChangeArrowheads="1"/>
            </p:cNvSpPr>
            <p:nvPr/>
          </p:nvSpPr>
          <p:spPr bwMode="gray">
            <a:xfrm flipV="1">
              <a:off x="0" y="0"/>
              <a:ext cx="5760" cy="1658"/>
            </a:xfrm>
            <a:prstGeom prst="rect">
              <a:avLst/>
            </a:prstGeom>
            <a:solidFill>
              <a:srgbClr val="000000"/>
            </a:solidFill>
            <a:ln w="9525">
              <a:noFill/>
              <a:miter lim="800000"/>
              <a:headEnd/>
              <a:tailEnd/>
            </a:ln>
          </p:spPr>
          <p:txBody>
            <a:bodyPr rot="10800000" wrap="none" lIns="90000" tIns="90000" rIns="72000" bIns="90000" anchor="ctr"/>
            <a:lstStyle/>
            <a:p>
              <a:pPr algn="ctr" eaLnBrk="0" hangingPunct="0"/>
              <a:endParaRPr lang="en-US">
                <a:solidFill>
                  <a:srgbClr val="FFFFFF"/>
                </a:solidFill>
              </a:endParaRPr>
            </a:p>
          </p:txBody>
        </p:sp>
        <p:sp>
          <p:nvSpPr>
            <p:cNvPr id="523292" name="Rectangle 3"/>
            <p:cNvSpPr>
              <a:spLocks noChangeArrowheads="1"/>
            </p:cNvSpPr>
            <p:nvPr/>
          </p:nvSpPr>
          <p:spPr bwMode="gray">
            <a:xfrm>
              <a:off x="0" y="1842"/>
              <a:ext cx="5760" cy="928"/>
            </a:xfrm>
            <a:prstGeom prst="rect">
              <a:avLst/>
            </a:prstGeom>
            <a:gradFill rotWithShape="1">
              <a:gsLst>
                <a:gs pos="0">
                  <a:srgbClr val="5F5F5F"/>
                </a:gs>
                <a:gs pos="100000">
                  <a:srgbClr val="DDDDDD"/>
                </a:gs>
              </a:gsLst>
              <a:lin ang="5400000" scaled="1"/>
            </a:gradFill>
            <a:ln w="9525">
              <a:noFill/>
              <a:miter lim="800000"/>
              <a:headEnd/>
              <a:tailEnd/>
            </a:ln>
          </p:spPr>
          <p:txBody>
            <a:bodyPr wrap="none" lIns="90000" tIns="90000" rIns="72000" bIns="90000" anchor="ctr"/>
            <a:lstStyle/>
            <a:p>
              <a:pPr algn="ctr" eaLnBrk="0" hangingPunct="0"/>
              <a:endParaRPr lang="en-US">
                <a:solidFill>
                  <a:srgbClr val="FFFFFF"/>
                </a:solidFill>
              </a:endParaRPr>
            </a:p>
          </p:txBody>
        </p:sp>
        <p:sp>
          <p:nvSpPr>
            <p:cNvPr id="523293" name="Rectangle 16"/>
            <p:cNvSpPr>
              <a:spLocks noChangeArrowheads="1"/>
            </p:cNvSpPr>
            <p:nvPr/>
          </p:nvSpPr>
          <p:spPr bwMode="gray">
            <a:xfrm flipV="1">
              <a:off x="0" y="1603"/>
              <a:ext cx="5760" cy="246"/>
            </a:xfrm>
            <a:prstGeom prst="rect">
              <a:avLst/>
            </a:prstGeom>
            <a:gradFill rotWithShape="1">
              <a:gsLst>
                <a:gs pos="0">
                  <a:srgbClr val="5F5F5F"/>
                </a:gs>
                <a:gs pos="100000">
                  <a:srgbClr val="000000"/>
                </a:gs>
              </a:gsLst>
              <a:lin ang="5400000" scaled="1"/>
            </a:gradFill>
            <a:ln w="9525">
              <a:noFill/>
              <a:miter lim="800000"/>
              <a:headEnd/>
              <a:tailEnd/>
            </a:ln>
          </p:spPr>
          <p:txBody>
            <a:bodyPr rot="10800000" wrap="none" lIns="90000" tIns="90000" rIns="72000" bIns="90000" anchor="ctr"/>
            <a:lstStyle/>
            <a:p>
              <a:pPr algn="ctr" eaLnBrk="0" hangingPunct="0"/>
              <a:endParaRPr lang="en-US">
                <a:solidFill>
                  <a:srgbClr val="FFFFFF"/>
                </a:solidFill>
              </a:endParaRPr>
            </a:p>
          </p:txBody>
        </p:sp>
        <p:sp>
          <p:nvSpPr>
            <p:cNvPr id="523294" name="Rectangle 5"/>
            <p:cNvSpPr>
              <a:spLocks noChangeArrowheads="1"/>
            </p:cNvSpPr>
            <p:nvPr/>
          </p:nvSpPr>
          <p:spPr bwMode="gray">
            <a:xfrm flipV="1">
              <a:off x="0" y="2762"/>
              <a:ext cx="5760" cy="985"/>
            </a:xfrm>
            <a:prstGeom prst="rect">
              <a:avLst/>
            </a:prstGeom>
            <a:gradFill rotWithShape="1">
              <a:gsLst>
                <a:gs pos="0">
                  <a:srgbClr val="FFFFFF"/>
                </a:gs>
                <a:gs pos="100000">
                  <a:srgbClr val="DDDDDD"/>
                </a:gs>
              </a:gsLst>
              <a:lin ang="5400000" scaled="1"/>
            </a:gradFill>
            <a:ln w="9525">
              <a:noFill/>
              <a:miter lim="800000"/>
              <a:headEnd/>
              <a:tailEnd/>
            </a:ln>
          </p:spPr>
          <p:txBody>
            <a:bodyPr rot="10800000" wrap="none" lIns="90000" tIns="90000" rIns="72000" bIns="90000" anchor="ctr"/>
            <a:lstStyle/>
            <a:p>
              <a:pPr algn="ctr" eaLnBrk="0" hangingPunct="0"/>
              <a:endParaRPr lang="en-US">
                <a:solidFill>
                  <a:srgbClr val="FFFFFF"/>
                </a:solidFill>
              </a:endParaRPr>
            </a:p>
          </p:txBody>
        </p:sp>
      </p:grpSp>
      <p:sp>
        <p:nvSpPr>
          <p:cNvPr id="217117" name="Rectangle 29"/>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grpSp>
        <p:nvGrpSpPr>
          <p:cNvPr id="4" name="Group 10"/>
          <p:cNvGrpSpPr>
            <a:grpSpLocks/>
          </p:cNvGrpSpPr>
          <p:nvPr/>
        </p:nvGrpSpPr>
        <p:grpSpPr bwMode="auto">
          <a:xfrm>
            <a:off x="0" y="-11113"/>
            <a:ext cx="9144000" cy="6388101"/>
            <a:chOff x="0" y="0"/>
            <a:chExt cx="5760" cy="3747"/>
          </a:xfrm>
        </p:grpSpPr>
        <p:sp>
          <p:nvSpPr>
            <p:cNvPr id="523287" name="Rectangle 2"/>
            <p:cNvSpPr>
              <a:spLocks noChangeArrowheads="1"/>
            </p:cNvSpPr>
            <p:nvPr/>
          </p:nvSpPr>
          <p:spPr bwMode="gray">
            <a:xfrm flipV="1">
              <a:off x="0" y="0"/>
              <a:ext cx="5760" cy="1658"/>
            </a:xfrm>
            <a:prstGeom prst="rect">
              <a:avLst/>
            </a:prstGeom>
            <a:solidFill>
              <a:srgbClr val="000000"/>
            </a:solidFill>
            <a:ln w="9525">
              <a:noFill/>
              <a:miter lim="800000"/>
              <a:headEnd/>
              <a:tailEnd/>
            </a:ln>
          </p:spPr>
          <p:txBody>
            <a:bodyPr rot="10800000" wrap="none" lIns="90000" tIns="90000" rIns="72000" bIns="90000" anchor="ctr"/>
            <a:lstStyle/>
            <a:p>
              <a:pPr algn="ctr" eaLnBrk="0" hangingPunct="0"/>
              <a:endParaRPr lang="tr-TR">
                <a:solidFill>
                  <a:srgbClr val="FFFFFF"/>
                </a:solidFill>
              </a:endParaRPr>
            </a:p>
          </p:txBody>
        </p:sp>
        <p:sp>
          <p:nvSpPr>
            <p:cNvPr id="523288" name="Rectangle 3"/>
            <p:cNvSpPr>
              <a:spLocks noChangeArrowheads="1"/>
            </p:cNvSpPr>
            <p:nvPr/>
          </p:nvSpPr>
          <p:spPr bwMode="gray">
            <a:xfrm>
              <a:off x="0" y="1842"/>
              <a:ext cx="5760" cy="928"/>
            </a:xfrm>
            <a:prstGeom prst="rect">
              <a:avLst/>
            </a:prstGeom>
            <a:gradFill rotWithShape="1">
              <a:gsLst>
                <a:gs pos="0">
                  <a:srgbClr val="5F5F5F"/>
                </a:gs>
                <a:gs pos="100000">
                  <a:srgbClr val="DDDDDD"/>
                </a:gs>
              </a:gsLst>
              <a:lin ang="5400000" scaled="1"/>
            </a:gradFill>
            <a:ln w="9525">
              <a:noFill/>
              <a:miter lim="800000"/>
              <a:headEnd/>
              <a:tailEnd/>
            </a:ln>
          </p:spPr>
          <p:txBody>
            <a:bodyPr wrap="none" lIns="90000" tIns="90000" rIns="72000" bIns="90000" anchor="ctr"/>
            <a:lstStyle/>
            <a:p>
              <a:pPr algn="ctr" eaLnBrk="0" hangingPunct="0"/>
              <a:endParaRPr lang="tr-TR">
                <a:solidFill>
                  <a:srgbClr val="FFFFFF"/>
                </a:solidFill>
              </a:endParaRPr>
            </a:p>
          </p:txBody>
        </p:sp>
        <p:sp>
          <p:nvSpPr>
            <p:cNvPr id="523289" name="Rectangle 8"/>
            <p:cNvSpPr>
              <a:spLocks noChangeArrowheads="1"/>
            </p:cNvSpPr>
            <p:nvPr/>
          </p:nvSpPr>
          <p:spPr bwMode="gray">
            <a:xfrm flipV="1">
              <a:off x="0" y="1603"/>
              <a:ext cx="5760" cy="246"/>
            </a:xfrm>
            <a:prstGeom prst="rect">
              <a:avLst/>
            </a:prstGeom>
            <a:gradFill rotWithShape="1">
              <a:gsLst>
                <a:gs pos="0">
                  <a:srgbClr val="5F5F5F"/>
                </a:gs>
                <a:gs pos="100000">
                  <a:srgbClr val="000000"/>
                </a:gs>
              </a:gsLst>
              <a:lin ang="5400000" scaled="1"/>
            </a:gradFill>
            <a:ln w="9525">
              <a:noFill/>
              <a:miter lim="800000"/>
              <a:headEnd/>
              <a:tailEnd/>
            </a:ln>
          </p:spPr>
          <p:txBody>
            <a:bodyPr rot="10800000" wrap="none" lIns="90000" tIns="90000" rIns="72000" bIns="90000" anchor="ctr"/>
            <a:lstStyle/>
            <a:p>
              <a:pPr algn="ctr" eaLnBrk="0" hangingPunct="0"/>
              <a:endParaRPr lang="tr-TR">
                <a:solidFill>
                  <a:srgbClr val="FFFFFF"/>
                </a:solidFill>
              </a:endParaRPr>
            </a:p>
          </p:txBody>
        </p:sp>
        <p:sp>
          <p:nvSpPr>
            <p:cNvPr id="523290" name="Rectangle 5"/>
            <p:cNvSpPr>
              <a:spLocks noChangeArrowheads="1"/>
            </p:cNvSpPr>
            <p:nvPr/>
          </p:nvSpPr>
          <p:spPr bwMode="gray">
            <a:xfrm flipV="1">
              <a:off x="0" y="2762"/>
              <a:ext cx="5760" cy="985"/>
            </a:xfrm>
            <a:prstGeom prst="rect">
              <a:avLst/>
            </a:prstGeom>
            <a:gradFill rotWithShape="1">
              <a:gsLst>
                <a:gs pos="0">
                  <a:srgbClr val="FFFFFF"/>
                </a:gs>
                <a:gs pos="100000">
                  <a:srgbClr val="DDDDDD"/>
                </a:gs>
              </a:gsLst>
              <a:lin ang="5400000" scaled="1"/>
            </a:gradFill>
            <a:ln w="9525">
              <a:noFill/>
              <a:miter lim="800000"/>
              <a:headEnd/>
              <a:tailEnd/>
            </a:ln>
          </p:spPr>
          <p:txBody>
            <a:bodyPr rot="10800000" wrap="none" lIns="90000" tIns="90000" rIns="72000" bIns="90000" anchor="ctr"/>
            <a:lstStyle/>
            <a:p>
              <a:pPr algn="ctr" eaLnBrk="0" hangingPunct="0"/>
              <a:endParaRPr lang="tr-TR">
                <a:solidFill>
                  <a:srgbClr val="FFFFFF"/>
                </a:solidFill>
              </a:endParaRPr>
            </a:p>
          </p:txBody>
        </p:sp>
      </p:grpSp>
      <p:pic>
        <p:nvPicPr>
          <p:cNvPr id="523269" name="Picture 9"/>
          <p:cNvPicPr>
            <a:picLocks noChangeAspect="1" noChangeArrowheads="1"/>
          </p:cNvPicPr>
          <p:nvPr/>
        </p:nvPicPr>
        <p:blipFill>
          <a:blip r:embed="rId3" cstate="print"/>
          <a:srcRect/>
          <a:stretch>
            <a:fillRect/>
          </a:stretch>
        </p:blipFill>
        <p:spPr bwMode="gray">
          <a:xfrm>
            <a:off x="2278063" y="4141788"/>
            <a:ext cx="4679950" cy="438150"/>
          </a:xfrm>
          <a:prstGeom prst="rect">
            <a:avLst/>
          </a:prstGeom>
          <a:noFill/>
          <a:ln w="9525">
            <a:noFill/>
            <a:miter lim="800000"/>
            <a:headEnd/>
            <a:tailEnd/>
          </a:ln>
        </p:spPr>
      </p:pic>
      <p:grpSp>
        <p:nvGrpSpPr>
          <p:cNvPr id="5" name="Group 62"/>
          <p:cNvGrpSpPr>
            <a:grpSpLocks/>
          </p:cNvGrpSpPr>
          <p:nvPr/>
        </p:nvGrpSpPr>
        <p:grpSpPr bwMode="auto">
          <a:xfrm>
            <a:off x="2967038" y="1408113"/>
            <a:ext cx="3248025" cy="3055937"/>
            <a:chOff x="1869" y="1671"/>
            <a:chExt cx="2046" cy="1925"/>
          </a:xfrm>
        </p:grpSpPr>
        <p:sp>
          <p:nvSpPr>
            <p:cNvPr id="523281" name="Freeform 31"/>
            <p:cNvSpPr>
              <a:spLocks/>
            </p:cNvSpPr>
            <p:nvPr/>
          </p:nvSpPr>
          <p:spPr bwMode="gray">
            <a:xfrm>
              <a:off x="2127" y="2069"/>
              <a:ext cx="750" cy="1312"/>
            </a:xfrm>
            <a:custGeom>
              <a:avLst/>
              <a:gdLst>
                <a:gd name="T0" fmla="*/ 0 w 1859"/>
                <a:gd name="T1" fmla="*/ 0 h 3212"/>
                <a:gd name="T2" fmla="*/ 0 w 1859"/>
                <a:gd name="T3" fmla="*/ 0 h 3212"/>
                <a:gd name="T4" fmla="*/ 0 w 1859"/>
                <a:gd name="T5" fmla="*/ 0 h 3212"/>
                <a:gd name="T6" fmla="*/ 0 w 1859"/>
                <a:gd name="T7" fmla="*/ 0 h 3212"/>
                <a:gd name="T8" fmla="*/ 0 60000 65536"/>
                <a:gd name="T9" fmla="*/ 0 60000 65536"/>
                <a:gd name="T10" fmla="*/ 0 60000 65536"/>
                <a:gd name="T11" fmla="*/ 0 60000 65536"/>
                <a:gd name="T12" fmla="*/ 0 w 1859"/>
                <a:gd name="T13" fmla="*/ 0 h 3212"/>
                <a:gd name="T14" fmla="*/ 1859 w 1859"/>
                <a:gd name="T15" fmla="*/ 3212 h 3212"/>
              </a:gdLst>
              <a:ahLst/>
              <a:cxnLst>
                <a:cxn ang="T8">
                  <a:pos x="T0" y="T1"/>
                </a:cxn>
                <a:cxn ang="T9">
                  <a:pos x="T2" y="T3"/>
                </a:cxn>
                <a:cxn ang="T10">
                  <a:pos x="T4" y="T5"/>
                </a:cxn>
                <a:cxn ang="T11">
                  <a:pos x="T6" y="T7"/>
                </a:cxn>
              </a:cxnLst>
              <a:rect l="T12" t="T13" r="T14" b="T15"/>
              <a:pathLst>
                <a:path w="1859" h="3212">
                  <a:moveTo>
                    <a:pt x="1859" y="0"/>
                  </a:moveTo>
                  <a:lnTo>
                    <a:pt x="0" y="3212"/>
                  </a:lnTo>
                  <a:lnTo>
                    <a:pt x="1859" y="1769"/>
                  </a:lnTo>
                  <a:lnTo>
                    <a:pt x="1859" y="0"/>
                  </a:lnTo>
                  <a:close/>
                </a:path>
              </a:pathLst>
            </a:custGeom>
            <a:gradFill rotWithShape="1">
              <a:gsLst>
                <a:gs pos="0">
                  <a:srgbClr val="69A2E1"/>
                </a:gs>
                <a:gs pos="50000">
                  <a:srgbClr val="466B95"/>
                </a:gs>
                <a:gs pos="100000">
                  <a:srgbClr val="69A2E1"/>
                </a:gs>
              </a:gsLst>
              <a:lin ang="18900000" scaled="1"/>
            </a:gradFill>
            <a:ln w="9525">
              <a:solidFill>
                <a:srgbClr val="919191"/>
              </a:solidFill>
              <a:miter lim="800000"/>
              <a:headEnd/>
              <a:tailEnd/>
            </a:ln>
          </p:spPr>
          <p:txBody>
            <a:bodyPr wrap="none" anchor="ctr"/>
            <a:lstStyle/>
            <a:p>
              <a:endParaRPr lang="tr-TR"/>
            </a:p>
          </p:txBody>
        </p:sp>
        <p:sp>
          <p:nvSpPr>
            <p:cNvPr id="523282" name="Freeform 35"/>
            <p:cNvSpPr>
              <a:spLocks/>
            </p:cNvSpPr>
            <p:nvPr/>
          </p:nvSpPr>
          <p:spPr bwMode="gray">
            <a:xfrm>
              <a:off x="2137" y="2797"/>
              <a:ext cx="1505" cy="591"/>
            </a:xfrm>
            <a:custGeom>
              <a:avLst/>
              <a:gdLst>
                <a:gd name="T0" fmla="*/ 0 w 3730"/>
                <a:gd name="T1" fmla="*/ 0 h 1448"/>
                <a:gd name="T2" fmla="*/ 0 w 3730"/>
                <a:gd name="T3" fmla="*/ 0 h 1448"/>
                <a:gd name="T4" fmla="*/ 0 w 3730"/>
                <a:gd name="T5" fmla="*/ 0 h 1448"/>
                <a:gd name="T6" fmla="*/ 0 w 3730"/>
                <a:gd name="T7" fmla="*/ 0 h 1448"/>
                <a:gd name="T8" fmla="*/ 0 60000 65536"/>
                <a:gd name="T9" fmla="*/ 0 60000 65536"/>
                <a:gd name="T10" fmla="*/ 0 60000 65536"/>
                <a:gd name="T11" fmla="*/ 0 60000 65536"/>
                <a:gd name="T12" fmla="*/ 0 w 3730"/>
                <a:gd name="T13" fmla="*/ 0 h 1448"/>
                <a:gd name="T14" fmla="*/ 3730 w 3730"/>
                <a:gd name="T15" fmla="*/ 1448 h 1448"/>
              </a:gdLst>
              <a:ahLst/>
              <a:cxnLst>
                <a:cxn ang="T8">
                  <a:pos x="T0" y="T1"/>
                </a:cxn>
                <a:cxn ang="T9">
                  <a:pos x="T2" y="T3"/>
                </a:cxn>
                <a:cxn ang="T10">
                  <a:pos x="T4" y="T5"/>
                </a:cxn>
                <a:cxn ang="T11">
                  <a:pos x="T6" y="T7"/>
                </a:cxn>
              </a:cxnLst>
              <a:rect l="T12" t="T13" r="T14" b="T15"/>
              <a:pathLst>
                <a:path w="3730" h="1448">
                  <a:moveTo>
                    <a:pt x="1859" y="0"/>
                  </a:moveTo>
                  <a:lnTo>
                    <a:pt x="0" y="1441"/>
                  </a:lnTo>
                  <a:lnTo>
                    <a:pt x="3730" y="1448"/>
                  </a:lnTo>
                  <a:lnTo>
                    <a:pt x="1859" y="0"/>
                  </a:lnTo>
                  <a:close/>
                </a:path>
              </a:pathLst>
            </a:custGeom>
            <a:gradFill rotWithShape="1">
              <a:gsLst>
                <a:gs pos="0">
                  <a:srgbClr val="2A79D0"/>
                </a:gs>
                <a:gs pos="50000">
                  <a:srgbClr val="1C508A"/>
                </a:gs>
                <a:gs pos="100000">
                  <a:srgbClr val="2A79D0"/>
                </a:gs>
              </a:gsLst>
              <a:lin ang="18900000" scaled="1"/>
            </a:gradFill>
            <a:ln w="9525" cap="flat" cmpd="sng">
              <a:solidFill>
                <a:srgbClr val="919191"/>
              </a:solidFill>
              <a:prstDash val="solid"/>
              <a:miter lim="800000"/>
              <a:headEnd type="none" w="med" len="med"/>
              <a:tailEnd type="none" w="med" len="med"/>
            </a:ln>
          </p:spPr>
          <p:txBody>
            <a:bodyPr wrap="none" anchor="ctr"/>
            <a:lstStyle/>
            <a:p>
              <a:endParaRPr lang="tr-TR"/>
            </a:p>
          </p:txBody>
        </p:sp>
        <p:sp>
          <p:nvSpPr>
            <p:cNvPr id="523283" name="Freeform 39"/>
            <p:cNvSpPr>
              <a:spLocks/>
            </p:cNvSpPr>
            <p:nvPr/>
          </p:nvSpPr>
          <p:spPr bwMode="gray">
            <a:xfrm>
              <a:off x="2886" y="2072"/>
              <a:ext cx="760" cy="1313"/>
            </a:xfrm>
            <a:custGeom>
              <a:avLst/>
              <a:gdLst>
                <a:gd name="T0" fmla="*/ 760 w 1871"/>
                <a:gd name="T1" fmla="*/ 1313 h 3220"/>
                <a:gd name="T2" fmla="*/ 0 w 1871"/>
                <a:gd name="T3" fmla="*/ 0 h 3220"/>
                <a:gd name="T4" fmla="*/ 0 w 1871"/>
                <a:gd name="T5" fmla="*/ 722 h 3220"/>
                <a:gd name="T6" fmla="*/ 760 w 1871"/>
                <a:gd name="T7" fmla="*/ 1313 h 3220"/>
                <a:gd name="T8" fmla="*/ 0 60000 65536"/>
                <a:gd name="T9" fmla="*/ 0 60000 65536"/>
                <a:gd name="T10" fmla="*/ 0 60000 65536"/>
                <a:gd name="T11" fmla="*/ 0 60000 65536"/>
                <a:gd name="T12" fmla="*/ 0 w 1871"/>
                <a:gd name="T13" fmla="*/ 0 h 3220"/>
                <a:gd name="T14" fmla="*/ 1871 w 1871"/>
                <a:gd name="T15" fmla="*/ 3220 h 3220"/>
              </a:gdLst>
              <a:ahLst/>
              <a:cxnLst>
                <a:cxn ang="T8">
                  <a:pos x="T0" y="T1"/>
                </a:cxn>
                <a:cxn ang="T9">
                  <a:pos x="T2" y="T3"/>
                </a:cxn>
                <a:cxn ang="T10">
                  <a:pos x="T4" y="T5"/>
                </a:cxn>
                <a:cxn ang="T11">
                  <a:pos x="T6" y="T7"/>
                </a:cxn>
              </a:cxnLst>
              <a:rect l="T12" t="T13" r="T14" b="T15"/>
              <a:pathLst>
                <a:path w="1871" h="3220">
                  <a:moveTo>
                    <a:pt x="1871" y="3220"/>
                  </a:moveTo>
                  <a:lnTo>
                    <a:pt x="0" y="0"/>
                  </a:lnTo>
                  <a:lnTo>
                    <a:pt x="0" y="1770"/>
                  </a:lnTo>
                  <a:lnTo>
                    <a:pt x="1871" y="3220"/>
                  </a:lnTo>
                  <a:close/>
                </a:path>
              </a:pathLst>
            </a:custGeom>
            <a:gradFill rotWithShape="1">
              <a:gsLst>
                <a:gs pos="0">
                  <a:srgbClr val="0061B2"/>
                </a:gs>
                <a:gs pos="50000">
                  <a:srgbClr val="004076"/>
                </a:gs>
                <a:gs pos="100000">
                  <a:srgbClr val="0061B2"/>
                </a:gs>
              </a:gsLst>
              <a:lin ang="18900000" scaled="1"/>
            </a:gradFill>
            <a:ln w="9525" cap="flat" cmpd="sng">
              <a:solidFill>
                <a:srgbClr val="919191"/>
              </a:solidFill>
              <a:prstDash val="solid"/>
              <a:miter lim="800000"/>
              <a:headEnd type="none" w="med" len="med"/>
              <a:tailEnd type="none" w="med" len="med"/>
            </a:ln>
          </p:spPr>
          <p:txBody>
            <a:bodyPr wrap="none" anchor="ctr"/>
            <a:lstStyle/>
            <a:p>
              <a:endParaRPr lang="tr-TR"/>
            </a:p>
          </p:txBody>
        </p:sp>
        <p:cxnSp>
          <p:nvCxnSpPr>
            <p:cNvPr id="523284" name="Gerade Verbindung mit Pfeil 12"/>
            <p:cNvCxnSpPr>
              <a:cxnSpLocks noChangeShapeType="1"/>
            </p:cNvCxnSpPr>
            <p:nvPr/>
          </p:nvCxnSpPr>
          <p:spPr bwMode="gray">
            <a:xfrm rot="5400000" flipH="1" flipV="1">
              <a:off x="2317" y="2233"/>
              <a:ext cx="1126" cy="2"/>
            </a:xfrm>
            <a:prstGeom prst="straightConnector1">
              <a:avLst/>
            </a:prstGeom>
            <a:noFill/>
            <a:ln w="22225" algn="ctr">
              <a:solidFill>
                <a:srgbClr val="919191"/>
              </a:solidFill>
              <a:round/>
              <a:headEnd/>
              <a:tailEnd type="triangle" w="med" len="med"/>
            </a:ln>
          </p:spPr>
        </p:cxnSp>
        <p:cxnSp>
          <p:nvCxnSpPr>
            <p:cNvPr id="523285" name="Gerade Verbindung mit Pfeil 13"/>
            <p:cNvCxnSpPr>
              <a:cxnSpLocks noChangeShapeType="1"/>
            </p:cNvCxnSpPr>
            <p:nvPr/>
          </p:nvCxnSpPr>
          <p:spPr bwMode="gray">
            <a:xfrm rot="10800000" flipV="1">
              <a:off x="1869" y="2790"/>
              <a:ext cx="1014" cy="801"/>
            </a:xfrm>
            <a:prstGeom prst="straightConnector1">
              <a:avLst/>
            </a:prstGeom>
            <a:noFill/>
            <a:ln w="22225" algn="ctr">
              <a:solidFill>
                <a:srgbClr val="919191"/>
              </a:solidFill>
              <a:round/>
              <a:headEnd/>
              <a:tailEnd type="triangle" w="med" len="med"/>
            </a:ln>
          </p:spPr>
        </p:cxnSp>
        <p:cxnSp>
          <p:nvCxnSpPr>
            <p:cNvPr id="523286" name="Gerade Verbindung mit Pfeil 16"/>
            <p:cNvCxnSpPr>
              <a:cxnSpLocks noChangeShapeType="1"/>
            </p:cNvCxnSpPr>
            <p:nvPr/>
          </p:nvCxnSpPr>
          <p:spPr bwMode="gray">
            <a:xfrm>
              <a:off x="2880" y="2797"/>
              <a:ext cx="1035" cy="799"/>
            </a:xfrm>
            <a:prstGeom prst="straightConnector1">
              <a:avLst/>
            </a:prstGeom>
            <a:noFill/>
            <a:ln w="22225" algn="ctr">
              <a:solidFill>
                <a:srgbClr val="919191"/>
              </a:solidFill>
              <a:round/>
              <a:headEnd/>
              <a:tailEnd type="triangle" w="med" len="med"/>
            </a:ln>
          </p:spPr>
        </p:cxnSp>
      </p:grpSp>
      <p:sp>
        <p:nvSpPr>
          <p:cNvPr id="523274" name="Text Box 14"/>
          <p:cNvSpPr txBox="1">
            <a:spLocks noChangeArrowheads="1"/>
          </p:cNvSpPr>
          <p:nvPr/>
        </p:nvSpPr>
        <p:spPr bwMode="gray">
          <a:xfrm>
            <a:off x="5071154" y="1429854"/>
            <a:ext cx="3882346" cy="861774"/>
          </a:xfrm>
          <a:prstGeom prst="rect">
            <a:avLst/>
          </a:prstGeom>
          <a:noFill/>
          <a:ln w="9525">
            <a:solidFill>
              <a:schemeClr val="bg1">
                <a:lumMod val="95000"/>
              </a:schemeClr>
            </a:solidFill>
            <a:miter lim="800000"/>
            <a:headEnd/>
            <a:tailEnd/>
          </a:ln>
        </p:spPr>
        <p:txBody>
          <a:bodyPr wrap="square" lIns="0" tIns="0" rIns="0" bIns="0" anchor="ctr" anchorCtr="0">
            <a:spAutoFit/>
          </a:bodyPr>
          <a:lstStyle/>
          <a:p>
            <a:pPr algn="ctr" defTabSz="801688"/>
            <a:r>
              <a:rPr lang="tr-TR" sz="1400" i="1" noProof="1">
                <a:solidFill>
                  <a:schemeClr val="bg1"/>
                </a:solidFill>
                <a:latin typeface="Calibri" pitchFamily="34" charset="0"/>
              </a:rPr>
              <a:t>En çok solunum sistemi hastalıklarında kullanılır.</a:t>
            </a:r>
          </a:p>
          <a:p>
            <a:pPr algn="ctr" defTabSz="801688"/>
            <a:r>
              <a:rPr lang="tr-TR" sz="1400" i="1" noProof="1">
                <a:solidFill>
                  <a:schemeClr val="bg1"/>
                </a:solidFill>
                <a:latin typeface="Calibri" pitchFamily="34" charset="0"/>
              </a:rPr>
              <a:t>Mesleksel akciğer hastalıklarının tanısında, yaygınlığının belirlenmesi ve sınıflandırılmasında en etkili yöntemdir.</a:t>
            </a:r>
          </a:p>
        </p:txBody>
      </p:sp>
      <p:sp>
        <p:nvSpPr>
          <p:cNvPr id="523275" name="Text Box 20"/>
          <p:cNvSpPr txBox="1">
            <a:spLocks noChangeArrowheads="1"/>
          </p:cNvSpPr>
          <p:nvPr/>
        </p:nvSpPr>
        <p:spPr bwMode="gray">
          <a:xfrm>
            <a:off x="28575" y="5390921"/>
            <a:ext cx="4333875" cy="928450"/>
          </a:xfrm>
          <a:prstGeom prst="rect">
            <a:avLst/>
          </a:prstGeom>
          <a:noFill/>
          <a:ln w="9525">
            <a:solidFill>
              <a:schemeClr val="bg1">
                <a:lumMod val="65000"/>
              </a:schemeClr>
            </a:solidFill>
            <a:miter lim="800000"/>
            <a:headEnd/>
            <a:tailEnd/>
          </a:ln>
        </p:spPr>
        <p:txBody>
          <a:bodyPr wrap="square" lIns="0" tIns="0" rIns="0" bIns="0" anchor="ctr" anchorCtr="0">
            <a:noAutofit/>
          </a:bodyPr>
          <a:lstStyle/>
          <a:p>
            <a:pPr algn="ctr" defTabSz="801688"/>
            <a:r>
              <a:rPr lang="tr-TR" sz="1400" i="1" noProof="1">
                <a:latin typeface="Calibri" pitchFamily="34" charset="0"/>
              </a:rPr>
              <a:t>Etken maddenin kendisi, metaboliti veya etken maddenin yol açtığı bir başka kimyasal saptanabilir.</a:t>
            </a:r>
          </a:p>
          <a:p>
            <a:pPr algn="ctr" defTabSz="801688"/>
            <a:r>
              <a:rPr lang="tr-TR" sz="1400" i="1" noProof="1" smtClean="0">
                <a:latin typeface="Calibri" pitchFamily="34" charset="0"/>
              </a:rPr>
              <a:t>Kan </a:t>
            </a:r>
            <a:r>
              <a:rPr lang="tr-TR" sz="1400" i="1" noProof="1">
                <a:latin typeface="Calibri" pitchFamily="34" charset="0"/>
              </a:rPr>
              <a:t>veya idrarda kurşun, civa kadmiyum gibi ağır metallerin tayini ya da nefeste benzen tayini gibi testler yapılabilir.</a:t>
            </a:r>
          </a:p>
        </p:txBody>
      </p:sp>
      <p:sp>
        <p:nvSpPr>
          <p:cNvPr id="28" name="Rectangle 31"/>
          <p:cNvSpPr txBox="1">
            <a:spLocks noChangeArrowheads="1"/>
          </p:cNvSpPr>
          <p:nvPr/>
        </p:nvSpPr>
        <p:spPr bwMode="gray">
          <a:xfrm>
            <a:off x="231797" y="411163"/>
            <a:ext cx="8816669" cy="647700"/>
          </a:xfrm>
          <a:prstGeom prst="rect">
            <a:avLst/>
          </a:prstGeom>
          <a:noFill/>
          <a:ln w="9525">
            <a:noFill/>
            <a:miter lim="800000"/>
            <a:headEnd/>
            <a:tailEnd/>
          </a:ln>
        </p:spPr>
        <p:txBody>
          <a:bodyPr lIns="0" rIns="0" anchor="ct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200" algn="l" rtl="0" eaLnBrk="0" fontAlgn="base" hangingPunct="0">
              <a:lnSpc>
                <a:spcPct val="90000"/>
              </a:lnSpc>
              <a:spcBef>
                <a:spcPct val="0"/>
              </a:spcBef>
              <a:spcAft>
                <a:spcPct val="0"/>
              </a:spcAft>
              <a:defRPr sz="2400" b="1">
                <a:solidFill>
                  <a:schemeClr val="tx1"/>
                </a:solidFill>
                <a:latin typeface="Arial" charset="0"/>
                <a:cs typeface="Arial" charset="0"/>
              </a:defRPr>
            </a:lvl6pPr>
            <a:lvl7pPr marL="914400" algn="l" rtl="0" eaLnBrk="0" fontAlgn="base" hangingPunct="0">
              <a:lnSpc>
                <a:spcPct val="90000"/>
              </a:lnSpc>
              <a:spcBef>
                <a:spcPct val="0"/>
              </a:spcBef>
              <a:spcAft>
                <a:spcPct val="0"/>
              </a:spcAft>
              <a:defRPr sz="2400" b="1">
                <a:solidFill>
                  <a:schemeClr val="tx1"/>
                </a:solidFill>
                <a:latin typeface="Arial" charset="0"/>
                <a:cs typeface="Arial" charset="0"/>
              </a:defRPr>
            </a:lvl7pPr>
            <a:lvl8pPr marL="1371600" algn="l" rtl="0" eaLnBrk="0" fontAlgn="base" hangingPunct="0">
              <a:lnSpc>
                <a:spcPct val="90000"/>
              </a:lnSpc>
              <a:spcBef>
                <a:spcPct val="0"/>
              </a:spcBef>
              <a:spcAft>
                <a:spcPct val="0"/>
              </a:spcAft>
              <a:defRPr sz="2400" b="1">
                <a:solidFill>
                  <a:schemeClr val="tx1"/>
                </a:solidFill>
                <a:latin typeface="Arial" charset="0"/>
                <a:cs typeface="Arial" charset="0"/>
              </a:defRPr>
            </a:lvl8pPr>
            <a:lvl9pPr marL="1828800" algn="l" rtl="0" eaLnBrk="0" fontAlgn="base" hangingPunct="0">
              <a:lnSpc>
                <a:spcPct val="90000"/>
              </a:lnSpc>
              <a:spcBef>
                <a:spcPct val="0"/>
              </a:spcBef>
              <a:spcAft>
                <a:spcPct val="0"/>
              </a:spcAft>
              <a:defRPr sz="2400" b="1">
                <a:solidFill>
                  <a:schemeClr val="tx1"/>
                </a:solidFill>
                <a:latin typeface="Arial" charset="0"/>
                <a:cs typeface="Arial" charset="0"/>
              </a:defRPr>
            </a:lvl9pPr>
          </a:lstStyle>
          <a:p>
            <a:pPr>
              <a:defRPr/>
            </a:pPr>
            <a:r>
              <a:rPr lang="tr-TR" sz="3200" noProof="1" smtClean="0">
                <a:solidFill>
                  <a:schemeClr val="bg1"/>
                </a:solidFill>
                <a:effectLst>
                  <a:innerShdw blurRad="63500" dist="50800" dir="8100000">
                    <a:prstClr val="black">
                      <a:alpha val="50000"/>
                    </a:prstClr>
                  </a:innerShdw>
                </a:effectLst>
                <a:latin typeface="Calibri" pitchFamily="34" charset="0"/>
                <a:ea typeface="+mn-ea"/>
                <a:cs typeface="Calibri" pitchFamily="34" charset="0"/>
              </a:rPr>
              <a:t>LABORATUAR</a:t>
            </a:r>
            <a:endParaRPr lang="en-GB" sz="3200" noProof="1" smtClean="0">
              <a:solidFill>
                <a:schemeClr val="bg1"/>
              </a:solidFill>
              <a:effectLst>
                <a:innerShdw blurRad="63500" dist="50800" dir="8100000">
                  <a:prstClr val="black">
                    <a:alpha val="50000"/>
                  </a:prstClr>
                </a:innerShdw>
              </a:effectLst>
              <a:latin typeface="Calibri" pitchFamily="34" charset="0"/>
              <a:ea typeface="+mn-ea"/>
              <a:cs typeface="Calibri" pitchFamily="34" charset="0"/>
            </a:endParaRPr>
          </a:p>
        </p:txBody>
      </p:sp>
      <p:pic>
        <p:nvPicPr>
          <p:cNvPr id="523278" name="Resim 29"/>
          <p:cNvPicPr>
            <a:picLocks noChangeAspect="1"/>
          </p:cNvPicPr>
          <p:nvPr/>
        </p:nvPicPr>
        <p:blipFill>
          <a:blip r:embed="rId4" cstate="print"/>
          <a:srcRect/>
          <a:stretch>
            <a:fillRect/>
          </a:stretch>
        </p:blipFill>
        <p:spPr bwMode="auto">
          <a:xfrm>
            <a:off x="1294514" y="4516734"/>
            <a:ext cx="720000" cy="700421"/>
          </a:xfrm>
          <a:prstGeom prst="rect">
            <a:avLst/>
          </a:prstGeom>
          <a:noFill/>
          <a:ln w="9525">
            <a:solidFill>
              <a:schemeClr val="bg1">
                <a:lumMod val="65000"/>
              </a:schemeClr>
            </a:solidFill>
            <a:miter lim="800000"/>
            <a:headEnd/>
            <a:tailEnd/>
          </a:ln>
        </p:spPr>
      </p:pic>
      <p:pic>
        <p:nvPicPr>
          <p:cNvPr id="523279" name="Picture 2" descr="C:\Users\ahmet\Desktop\RESİM ARŞİVİ\biology1.png"/>
          <p:cNvPicPr preferRelativeResize="0">
            <a:picLocks noChangeArrowheads="1"/>
          </p:cNvPicPr>
          <p:nvPr/>
        </p:nvPicPr>
        <p:blipFill>
          <a:blip r:embed="rId5" cstate="print"/>
          <a:srcRect/>
          <a:stretch>
            <a:fillRect/>
          </a:stretch>
        </p:blipFill>
        <p:spPr bwMode="auto">
          <a:xfrm>
            <a:off x="4964251" y="4532464"/>
            <a:ext cx="720000" cy="720000"/>
          </a:xfrm>
          <a:prstGeom prst="rect">
            <a:avLst/>
          </a:prstGeom>
          <a:noFill/>
          <a:ln w="9525">
            <a:solidFill>
              <a:schemeClr val="bg1">
                <a:lumMod val="65000"/>
              </a:schemeClr>
            </a:solidFill>
            <a:miter lim="800000"/>
            <a:headEnd/>
            <a:tailEnd/>
          </a:ln>
        </p:spPr>
      </p:pic>
      <p:sp>
        <p:nvSpPr>
          <p:cNvPr id="523280" name="Text Box 20"/>
          <p:cNvSpPr txBox="1">
            <a:spLocks noChangeArrowheads="1"/>
          </p:cNvSpPr>
          <p:nvPr/>
        </p:nvSpPr>
        <p:spPr bwMode="gray">
          <a:xfrm>
            <a:off x="4732339" y="5392025"/>
            <a:ext cx="4328526" cy="927346"/>
          </a:xfrm>
          <a:prstGeom prst="rect">
            <a:avLst/>
          </a:prstGeom>
          <a:noFill/>
          <a:ln w="9525">
            <a:solidFill>
              <a:schemeClr val="bg1">
                <a:lumMod val="65000"/>
              </a:schemeClr>
            </a:solidFill>
            <a:miter lim="800000"/>
            <a:headEnd/>
            <a:tailEnd/>
          </a:ln>
        </p:spPr>
        <p:txBody>
          <a:bodyPr wrap="square" lIns="0" tIns="0" rIns="0" bIns="0" anchor="ctr" anchorCtr="0">
            <a:noAutofit/>
          </a:bodyPr>
          <a:lstStyle/>
          <a:p>
            <a:pPr algn="ctr" defTabSz="801688"/>
            <a:r>
              <a:rPr lang="tr-TR" sz="1400" i="1" noProof="1">
                <a:solidFill>
                  <a:srgbClr val="080808"/>
                </a:solidFill>
                <a:latin typeface="Calibri" pitchFamily="34" charset="0"/>
              </a:rPr>
              <a:t>Bazı hastalıkların teşhisinde (böbrek, akciğer, karaciğer, deri) patoloji gerekebilir.</a:t>
            </a:r>
          </a:p>
          <a:p>
            <a:pPr algn="ctr" defTabSz="801688"/>
            <a:r>
              <a:rPr lang="tr-TR" sz="1400" i="1" noProof="1" smtClean="0">
                <a:solidFill>
                  <a:srgbClr val="080808"/>
                </a:solidFill>
                <a:latin typeface="Calibri" pitchFamily="34" charset="0"/>
              </a:rPr>
              <a:t>Örneğin </a:t>
            </a:r>
            <a:r>
              <a:rPr lang="tr-TR" sz="1400" i="1" noProof="1">
                <a:solidFill>
                  <a:srgbClr val="080808"/>
                </a:solidFill>
                <a:latin typeface="Calibri" pitchFamily="34" charset="0"/>
              </a:rPr>
              <a:t>akciğer dokusunda asbest lifinin gösterilmesi asbest maruziyetinin kesin kanıtıdır.</a:t>
            </a:r>
          </a:p>
        </p:txBody>
      </p:sp>
      <p:sp>
        <p:nvSpPr>
          <p:cNvPr id="2" name="Metin kutusu 1"/>
          <p:cNvSpPr txBox="1"/>
          <p:nvPr/>
        </p:nvSpPr>
        <p:spPr>
          <a:xfrm>
            <a:off x="2062162" y="4507207"/>
            <a:ext cx="1800000" cy="720000"/>
          </a:xfrm>
          <a:prstGeom prst="rect">
            <a:avLst/>
          </a:prstGeom>
          <a:noFill/>
          <a:ln>
            <a:solidFill>
              <a:schemeClr val="bg1">
                <a:lumMod val="65000"/>
              </a:schemeClr>
            </a:solidFill>
          </a:ln>
        </p:spPr>
        <p:txBody>
          <a:bodyPr wrap="square" rtlCol="0">
            <a:noAutofit/>
          </a:bodyPr>
          <a:lstStyle/>
          <a:p>
            <a:pPr algn="ctr"/>
            <a:r>
              <a:rPr lang="tr-TR" sz="2000" b="1" i="1" dirty="0">
                <a:latin typeface="Calibri" pitchFamily="34" charset="0"/>
                <a:cs typeface="Calibri" pitchFamily="34" charset="0"/>
              </a:rPr>
              <a:t>Biyokimyasal Yöntemler</a:t>
            </a:r>
            <a:endParaRPr lang="tr-TR" sz="2000" b="1" i="1" dirty="0" smtClean="0">
              <a:latin typeface="Calibri" pitchFamily="34" charset="0"/>
              <a:cs typeface="Calibri" pitchFamily="34" charset="0"/>
            </a:endParaRPr>
          </a:p>
        </p:txBody>
      </p:sp>
      <p:sp>
        <p:nvSpPr>
          <p:cNvPr id="33" name="Metin kutusu 32"/>
          <p:cNvSpPr txBox="1"/>
          <p:nvPr/>
        </p:nvSpPr>
        <p:spPr>
          <a:xfrm>
            <a:off x="5717589" y="4522938"/>
            <a:ext cx="1800000" cy="720000"/>
          </a:xfrm>
          <a:prstGeom prst="rect">
            <a:avLst/>
          </a:prstGeom>
          <a:noFill/>
          <a:ln>
            <a:solidFill>
              <a:schemeClr val="bg1">
                <a:lumMod val="65000"/>
              </a:schemeClr>
            </a:solidFill>
          </a:ln>
        </p:spPr>
        <p:txBody>
          <a:bodyPr wrap="square" rtlCol="0">
            <a:noAutofit/>
          </a:bodyPr>
          <a:lstStyle/>
          <a:p>
            <a:pPr algn="ctr"/>
            <a:r>
              <a:rPr lang="tr-TR" sz="2000" b="1" i="1" dirty="0">
                <a:latin typeface="Calibri" pitchFamily="34" charset="0"/>
                <a:cs typeface="Calibri" pitchFamily="34" charset="0"/>
              </a:rPr>
              <a:t>Patolojik İncelemeler</a:t>
            </a:r>
          </a:p>
        </p:txBody>
      </p:sp>
      <p:grpSp>
        <p:nvGrpSpPr>
          <p:cNvPr id="6" name="Grup 2"/>
          <p:cNvGrpSpPr/>
          <p:nvPr/>
        </p:nvGrpSpPr>
        <p:grpSpPr>
          <a:xfrm>
            <a:off x="3312794" y="639763"/>
            <a:ext cx="2548575" cy="721883"/>
            <a:chOff x="3956050" y="449263"/>
            <a:chExt cx="2548575" cy="721883"/>
          </a:xfrm>
        </p:grpSpPr>
        <p:pic>
          <p:nvPicPr>
            <p:cNvPr id="523277" name="Resim 28"/>
            <p:cNvPicPr>
              <a:picLocks noChangeAspect="1"/>
            </p:cNvPicPr>
            <p:nvPr/>
          </p:nvPicPr>
          <p:blipFill>
            <a:blip r:embed="rId6" cstate="print"/>
            <a:srcRect/>
            <a:stretch>
              <a:fillRect/>
            </a:stretch>
          </p:blipFill>
          <p:spPr bwMode="auto">
            <a:xfrm>
              <a:off x="3956050" y="449263"/>
              <a:ext cx="720000" cy="720000"/>
            </a:xfrm>
            <a:prstGeom prst="rect">
              <a:avLst/>
            </a:prstGeom>
            <a:noFill/>
            <a:ln w="9525">
              <a:solidFill>
                <a:schemeClr val="bg1">
                  <a:lumMod val="95000"/>
                </a:schemeClr>
              </a:solidFill>
              <a:miter lim="800000"/>
              <a:headEnd/>
              <a:tailEnd/>
            </a:ln>
          </p:spPr>
        </p:pic>
        <p:sp>
          <p:nvSpPr>
            <p:cNvPr id="34" name="Metin kutusu 33"/>
            <p:cNvSpPr txBox="1"/>
            <p:nvPr/>
          </p:nvSpPr>
          <p:spPr>
            <a:xfrm>
              <a:off x="4704625" y="451146"/>
              <a:ext cx="1800000" cy="720000"/>
            </a:xfrm>
            <a:prstGeom prst="rect">
              <a:avLst/>
            </a:prstGeom>
            <a:noFill/>
            <a:ln w="9525">
              <a:solidFill>
                <a:schemeClr val="bg1">
                  <a:lumMod val="95000"/>
                </a:schemeClr>
              </a:solidFill>
              <a:miter lim="800000"/>
              <a:headEnd/>
              <a:tailEnd/>
            </a:ln>
          </p:spPr>
          <p:txBody>
            <a:bodyPr wrap="square" rtlCol="0">
              <a:noAutofit/>
            </a:bodyPr>
            <a:lstStyle/>
            <a:p>
              <a:pPr algn="ctr" defTabSz="801688">
                <a:spcAft>
                  <a:spcPct val="40000"/>
                </a:spcAft>
              </a:pPr>
              <a:r>
                <a:rPr lang="tr-TR" sz="2000" b="1" i="1" dirty="0">
                  <a:solidFill>
                    <a:schemeClr val="bg1"/>
                  </a:solidFill>
                  <a:latin typeface="Calibri" pitchFamily="34" charset="0"/>
                </a:rPr>
                <a:t>Radyolojik Yöntemler</a:t>
              </a: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3000" tmFilter="0, 0; .2, .5; .8, .5; 1, 0"/>
                                        <p:tgtEl>
                                          <p:spTgt spid="217117"/>
                                        </p:tgtEl>
                                      </p:cBhvr>
                                    </p:animEffect>
                                    <p:animScale>
                                      <p:cBhvr>
                                        <p:cTn id="7" dur="1500" autoRev="1" fill="hold"/>
                                        <p:tgtEl>
                                          <p:spTgt spid="21711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7117" grpId="0" animBg="1"/>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78" name="Rectangle 90"/>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sp>
        <p:nvSpPr>
          <p:cNvPr id="4" name="Rechteck 4"/>
          <p:cNvSpPr>
            <a:spLocks noChangeArrowheads="1"/>
          </p:cNvSpPr>
          <p:nvPr/>
        </p:nvSpPr>
        <p:spPr bwMode="auto">
          <a:xfrm>
            <a:off x="172005" y="2516888"/>
            <a:ext cx="8782476" cy="2921887"/>
          </a:xfrm>
          <a:prstGeom prst="rect">
            <a:avLst/>
          </a:prstGeom>
          <a:noFill/>
          <a:ln w="9525" algn="ctr">
            <a:noFill/>
            <a:round/>
            <a:headEnd/>
            <a:tailEnd/>
          </a:ln>
        </p:spPr>
        <p:txBody>
          <a:bodyPr wrap="none" anchor="ctr"/>
          <a:lstStyle/>
          <a:p>
            <a:pPr marL="36000" algn="ctr">
              <a:defRPr/>
            </a:pPr>
            <a:r>
              <a:rPr lang="tr-TR" sz="8000" b="1" noProof="1">
                <a:solidFill>
                  <a:srgbClr val="575757"/>
                </a:solidFill>
                <a:effectLst>
                  <a:innerShdw blurRad="63500" dist="50800" dir="8100000">
                    <a:prstClr val="black">
                      <a:alpha val="50000"/>
                    </a:prstClr>
                  </a:innerShdw>
                </a:effectLst>
                <a:latin typeface="Calibri" pitchFamily="34" charset="0"/>
                <a:cs typeface="Calibri" pitchFamily="34" charset="0"/>
              </a:rPr>
              <a:t>Meslek Hastalığında</a:t>
            </a:r>
          </a:p>
          <a:p>
            <a:pPr marL="36000" algn="ctr">
              <a:defRPr/>
            </a:pPr>
            <a:r>
              <a:rPr lang="tr-TR" sz="8000" b="1" noProof="1">
                <a:solidFill>
                  <a:srgbClr val="575757"/>
                </a:solidFill>
                <a:effectLst>
                  <a:innerShdw blurRad="63500" dist="50800" dir="8100000">
                    <a:prstClr val="black">
                      <a:alpha val="50000"/>
                    </a:prstClr>
                  </a:innerShdw>
                </a:effectLst>
                <a:latin typeface="Calibri" pitchFamily="34" charset="0"/>
                <a:cs typeface="Calibri" pitchFamily="34" charset="0"/>
              </a:rPr>
              <a:t>Tedavi</a:t>
            </a:r>
          </a:p>
        </p:txBody>
      </p:sp>
      <p:pic>
        <p:nvPicPr>
          <p:cNvPr id="5" name="Picture 6"/>
          <p:cNvPicPr>
            <a:picLocks noChangeAspect="1" noChangeArrowheads="1"/>
          </p:cNvPicPr>
          <p:nvPr/>
        </p:nvPicPr>
        <p:blipFill>
          <a:blip r:embed="rId3" cstate="print"/>
          <a:srcRect/>
          <a:stretch>
            <a:fillRect/>
          </a:stretch>
        </p:blipFill>
        <p:spPr bwMode="auto">
          <a:xfrm>
            <a:off x="3690938" y="381000"/>
            <a:ext cx="1595437" cy="2466975"/>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37978"/>
                                        </p:tgtEl>
                                      </p:cBhvr>
                                    </p:animEffect>
                                    <p:animScale>
                                      <p:cBhvr>
                                        <p:cTn id="7" dur="250" autoRev="1" fill="hold"/>
                                        <p:tgtEl>
                                          <p:spTgt spid="3797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7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pPr fontAlgn="auto">
              <a:spcAft>
                <a:spcPts val="0"/>
              </a:spcAft>
              <a:defRPr/>
            </a:pPr>
            <a:endParaRPr lang="tr-TR" dirty="0"/>
          </a:p>
        </p:txBody>
      </p:sp>
      <p:pic>
        <p:nvPicPr>
          <p:cNvPr id="17413" name="rg_hi" descr="ANd9GcRVcyDbn2w_V0u6-e922MErGI7Celmd43z6LT_aXwMpWM1IJjWQOQ">
            <a:hlinkClick r:id="rId2"/>
          </p:cNvPr>
          <p:cNvPicPr>
            <a:picLocks noChangeAspect="1" noChangeArrowheads="1"/>
          </p:cNvPicPr>
          <p:nvPr/>
        </p:nvPicPr>
        <p:blipFill>
          <a:blip r:embed="rId3" cstate="print"/>
          <a:srcRect/>
          <a:stretch>
            <a:fillRect/>
          </a:stretch>
        </p:blipFill>
        <p:spPr bwMode="auto">
          <a:xfrm>
            <a:off x="0" y="357188"/>
            <a:ext cx="2676525" cy="1714500"/>
          </a:xfrm>
          <a:prstGeom prst="rect">
            <a:avLst/>
          </a:prstGeom>
          <a:noFill/>
          <a:ln w="9525">
            <a:noFill/>
            <a:miter lim="800000"/>
            <a:headEnd/>
            <a:tailEnd/>
          </a:ln>
        </p:spPr>
      </p:pic>
      <p:sp>
        <p:nvSpPr>
          <p:cNvPr id="3" name="2 İçerik Yer Tutucusu"/>
          <p:cNvSpPr>
            <a:spLocks noGrp="1"/>
          </p:cNvSpPr>
          <p:nvPr>
            <p:ph idx="1"/>
          </p:nvPr>
        </p:nvSpPr>
        <p:spPr>
          <a:xfrm>
            <a:off x="500063" y="1500188"/>
            <a:ext cx="8229600" cy="4525962"/>
          </a:xfrm>
        </p:spPr>
        <p:txBody>
          <a:bodyPr>
            <a:normAutofit fontScale="85000" lnSpcReduction="10000"/>
          </a:bodyPr>
          <a:lstStyle/>
          <a:p>
            <a:pPr algn="just">
              <a:buFont typeface="Wingdings 3" pitchFamily="18" charset="2"/>
              <a:buNone/>
            </a:pPr>
            <a:r>
              <a:rPr lang="tr-TR" smtClean="0"/>
              <a:t>		</a:t>
            </a:r>
            <a:r>
              <a:rPr lang="tr-TR" smtClean="0">
                <a:latin typeface="Calibri" pitchFamily="34" charset="0"/>
                <a:ea typeface="Calibri" pitchFamily="34" charset="0"/>
                <a:cs typeface="Calibri" pitchFamily="34" charset="0"/>
              </a:rPr>
              <a:t>Ülkeler arasında değişmekle birlikte, bir yılda </a:t>
            </a:r>
            <a:r>
              <a:rPr lang="tr-TR" b="1" u="sng" smtClean="0">
                <a:latin typeface="Calibri" pitchFamily="34" charset="0"/>
                <a:ea typeface="Calibri" pitchFamily="34" charset="0"/>
                <a:cs typeface="Calibri" pitchFamily="34" charset="0"/>
              </a:rPr>
              <a:t>her 1000 işçi için 4-12 meslek hastalığı</a:t>
            </a:r>
            <a:r>
              <a:rPr lang="tr-TR" b="1" smtClean="0">
                <a:latin typeface="Calibri" pitchFamily="34" charset="0"/>
                <a:ea typeface="Calibri" pitchFamily="34" charset="0"/>
                <a:cs typeface="Calibri" pitchFamily="34" charset="0"/>
              </a:rPr>
              <a:t> </a:t>
            </a:r>
            <a:r>
              <a:rPr lang="tr-TR" smtClean="0">
                <a:latin typeface="Calibri" pitchFamily="34" charset="0"/>
                <a:ea typeface="Calibri" pitchFamily="34" charset="0"/>
                <a:cs typeface="Calibri" pitchFamily="34" charset="0"/>
              </a:rPr>
              <a:t>beklenirken bu oran ülkemizde 100.000 de 5  civarındadır. </a:t>
            </a:r>
          </a:p>
          <a:p>
            <a:pPr algn="just">
              <a:buFont typeface="Wingdings 3" pitchFamily="18" charset="2"/>
              <a:buNone/>
            </a:pPr>
            <a:r>
              <a:rPr lang="tr-TR" smtClean="0">
                <a:latin typeface="Calibri" pitchFamily="34" charset="0"/>
                <a:ea typeface="Calibri" pitchFamily="34" charset="0"/>
                <a:cs typeface="Calibri" pitchFamily="34" charset="0"/>
              </a:rPr>
              <a:t>		Dünyada iş kazası ve meslek hastalıklarına bağlı ölümlerin dağılımı incelendiğinde </a:t>
            </a:r>
            <a:r>
              <a:rPr lang="tr-TR" b="1" u="sng" smtClean="0">
                <a:latin typeface="Calibri" pitchFamily="34" charset="0"/>
                <a:ea typeface="Calibri" pitchFamily="34" charset="0"/>
                <a:cs typeface="Calibri" pitchFamily="34" charset="0"/>
              </a:rPr>
              <a:t>mesleki kanserler %32 ile ilk sırada</a:t>
            </a:r>
            <a:r>
              <a:rPr lang="tr-TR" smtClean="0">
                <a:latin typeface="Calibri" pitchFamily="34" charset="0"/>
                <a:ea typeface="Calibri" pitchFamily="34" charset="0"/>
                <a:cs typeface="Calibri" pitchFamily="34" charset="0"/>
              </a:rPr>
              <a:t> yer almakta, onun ardından % 23 ile kardiyo-vasküler hastalıklar gelmektedir. Hastalıkların maliyeti incelendiğinde ise </a:t>
            </a:r>
            <a:r>
              <a:rPr lang="tr-TR" b="1" u="sng" smtClean="0">
                <a:latin typeface="Calibri" pitchFamily="34" charset="0"/>
                <a:ea typeface="Calibri" pitchFamily="34" charset="0"/>
                <a:cs typeface="Calibri" pitchFamily="34" charset="0"/>
              </a:rPr>
              <a:t>%40 ile kas iskelet sistemi hastalıkları en çok harcama yapılan hastalık </a:t>
            </a:r>
            <a:r>
              <a:rPr lang="tr-TR" smtClean="0">
                <a:latin typeface="Calibri" pitchFamily="34" charset="0"/>
                <a:ea typeface="Calibri" pitchFamily="34" charset="0"/>
                <a:cs typeface="Calibri" pitchFamily="34" charset="0"/>
              </a:rPr>
              <a:t>grubu olarak karşımıza çıkmaktadır. </a:t>
            </a:r>
          </a:p>
          <a:p>
            <a:pPr algn="just">
              <a:buFont typeface="Wingdings 3" pitchFamily="18" charset="2"/>
              <a:buNone/>
            </a:pPr>
            <a:endParaRPr lang="tr-TR" smtClean="0"/>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13"/>
          <p:cNvGrpSpPr>
            <a:grpSpLocks/>
          </p:cNvGrpSpPr>
          <p:nvPr/>
        </p:nvGrpSpPr>
        <p:grpSpPr bwMode="auto">
          <a:xfrm>
            <a:off x="1588" y="0"/>
            <a:ext cx="9144000" cy="6858000"/>
            <a:chOff x="0" y="0"/>
            <a:chExt cx="5760" cy="3747"/>
          </a:xfrm>
        </p:grpSpPr>
        <p:sp>
          <p:nvSpPr>
            <p:cNvPr id="523291" name="Rectangle 2"/>
            <p:cNvSpPr>
              <a:spLocks noChangeArrowheads="1"/>
            </p:cNvSpPr>
            <p:nvPr/>
          </p:nvSpPr>
          <p:spPr bwMode="gray">
            <a:xfrm flipV="1">
              <a:off x="0" y="0"/>
              <a:ext cx="5760" cy="1658"/>
            </a:xfrm>
            <a:prstGeom prst="rect">
              <a:avLst/>
            </a:prstGeom>
            <a:solidFill>
              <a:srgbClr val="000000"/>
            </a:solidFill>
            <a:ln w="9525">
              <a:noFill/>
              <a:miter lim="800000"/>
              <a:headEnd/>
              <a:tailEnd/>
            </a:ln>
          </p:spPr>
          <p:txBody>
            <a:bodyPr rot="10800000" wrap="none" lIns="90000" tIns="90000" rIns="72000" bIns="90000" anchor="ctr"/>
            <a:lstStyle/>
            <a:p>
              <a:pPr algn="ctr" eaLnBrk="0" hangingPunct="0"/>
              <a:endParaRPr lang="en-US">
                <a:solidFill>
                  <a:srgbClr val="FFFFFF"/>
                </a:solidFill>
              </a:endParaRPr>
            </a:p>
          </p:txBody>
        </p:sp>
        <p:sp>
          <p:nvSpPr>
            <p:cNvPr id="523292" name="Rectangle 3"/>
            <p:cNvSpPr>
              <a:spLocks noChangeArrowheads="1"/>
            </p:cNvSpPr>
            <p:nvPr/>
          </p:nvSpPr>
          <p:spPr bwMode="gray">
            <a:xfrm>
              <a:off x="0" y="1842"/>
              <a:ext cx="5760" cy="928"/>
            </a:xfrm>
            <a:prstGeom prst="rect">
              <a:avLst/>
            </a:prstGeom>
            <a:gradFill rotWithShape="1">
              <a:gsLst>
                <a:gs pos="0">
                  <a:srgbClr val="5F5F5F"/>
                </a:gs>
                <a:gs pos="100000">
                  <a:srgbClr val="DDDDDD"/>
                </a:gs>
              </a:gsLst>
              <a:lin ang="5400000" scaled="1"/>
            </a:gradFill>
            <a:ln w="9525">
              <a:noFill/>
              <a:miter lim="800000"/>
              <a:headEnd/>
              <a:tailEnd/>
            </a:ln>
          </p:spPr>
          <p:txBody>
            <a:bodyPr wrap="none" lIns="90000" tIns="90000" rIns="72000" bIns="90000" anchor="ctr"/>
            <a:lstStyle/>
            <a:p>
              <a:pPr algn="ctr" eaLnBrk="0" hangingPunct="0"/>
              <a:endParaRPr lang="en-US">
                <a:solidFill>
                  <a:srgbClr val="FFFFFF"/>
                </a:solidFill>
              </a:endParaRPr>
            </a:p>
          </p:txBody>
        </p:sp>
        <p:sp>
          <p:nvSpPr>
            <p:cNvPr id="523293" name="Rectangle 16"/>
            <p:cNvSpPr>
              <a:spLocks noChangeArrowheads="1"/>
            </p:cNvSpPr>
            <p:nvPr/>
          </p:nvSpPr>
          <p:spPr bwMode="gray">
            <a:xfrm flipV="1">
              <a:off x="0" y="1603"/>
              <a:ext cx="5760" cy="246"/>
            </a:xfrm>
            <a:prstGeom prst="rect">
              <a:avLst/>
            </a:prstGeom>
            <a:gradFill rotWithShape="1">
              <a:gsLst>
                <a:gs pos="0">
                  <a:srgbClr val="5F5F5F"/>
                </a:gs>
                <a:gs pos="100000">
                  <a:srgbClr val="000000"/>
                </a:gs>
              </a:gsLst>
              <a:lin ang="5400000" scaled="1"/>
            </a:gradFill>
            <a:ln w="9525">
              <a:noFill/>
              <a:miter lim="800000"/>
              <a:headEnd/>
              <a:tailEnd/>
            </a:ln>
          </p:spPr>
          <p:txBody>
            <a:bodyPr rot="10800000" wrap="none" lIns="90000" tIns="90000" rIns="72000" bIns="90000" anchor="ctr"/>
            <a:lstStyle/>
            <a:p>
              <a:pPr algn="ctr" eaLnBrk="0" hangingPunct="0"/>
              <a:endParaRPr lang="en-US">
                <a:solidFill>
                  <a:srgbClr val="FFFFFF"/>
                </a:solidFill>
              </a:endParaRPr>
            </a:p>
          </p:txBody>
        </p:sp>
        <p:sp>
          <p:nvSpPr>
            <p:cNvPr id="523294" name="Rectangle 5"/>
            <p:cNvSpPr>
              <a:spLocks noChangeArrowheads="1"/>
            </p:cNvSpPr>
            <p:nvPr/>
          </p:nvSpPr>
          <p:spPr bwMode="gray">
            <a:xfrm flipV="1">
              <a:off x="0" y="2762"/>
              <a:ext cx="5760" cy="985"/>
            </a:xfrm>
            <a:prstGeom prst="rect">
              <a:avLst/>
            </a:prstGeom>
            <a:gradFill rotWithShape="1">
              <a:gsLst>
                <a:gs pos="0">
                  <a:srgbClr val="FFFFFF"/>
                </a:gs>
                <a:gs pos="100000">
                  <a:srgbClr val="DDDDDD"/>
                </a:gs>
              </a:gsLst>
              <a:lin ang="5400000" scaled="1"/>
            </a:gradFill>
            <a:ln w="9525">
              <a:noFill/>
              <a:miter lim="800000"/>
              <a:headEnd/>
              <a:tailEnd/>
            </a:ln>
          </p:spPr>
          <p:txBody>
            <a:bodyPr rot="10800000" wrap="none" lIns="90000" tIns="90000" rIns="72000" bIns="90000" anchor="ctr"/>
            <a:lstStyle/>
            <a:p>
              <a:pPr algn="ctr" eaLnBrk="0" hangingPunct="0"/>
              <a:endParaRPr lang="en-US">
                <a:solidFill>
                  <a:srgbClr val="FFFFFF"/>
                </a:solidFill>
              </a:endParaRPr>
            </a:p>
          </p:txBody>
        </p:sp>
      </p:grpSp>
      <p:sp>
        <p:nvSpPr>
          <p:cNvPr id="217117" name="Rectangle 29"/>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grpSp>
        <p:nvGrpSpPr>
          <p:cNvPr id="4" name="Group 10"/>
          <p:cNvGrpSpPr>
            <a:grpSpLocks/>
          </p:cNvGrpSpPr>
          <p:nvPr/>
        </p:nvGrpSpPr>
        <p:grpSpPr bwMode="auto">
          <a:xfrm>
            <a:off x="0" y="-11113"/>
            <a:ext cx="9144000" cy="6388101"/>
            <a:chOff x="0" y="0"/>
            <a:chExt cx="5760" cy="3747"/>
          </a:xfrm>
        </p:grpSpPr>
        <p:sp>
          <p:nvSpPr>
            <p:cNvPr id="523287" name="Rectangle 2"/>
            <p:cNvSpPr>
              <a:spLocks noChangeArrowheads="1"/>
            </p:cNvSpPr>
            <p:nvPr/>
          </p:nvSpPr>
          <p:spPr bwMode="gray">
            <a:xfrm flipV="1">
              <a:off x="0" y="0"/>
              <a:ext cx="5760" cy="1658"/>
            </a:xfrm>
            <a:prstGeom prst="rect">
              <a:avLst/>
            </a:prstGeom>
            <a:solidFill>
              <a:srgbClr val="000000"/>
            </a:solidFill>
            <a:ln w="9525">
              <a:noFill/>
              <a:miter lim="800000"/>
              <a:headEnd/>
              <a:tailEnd/>
            </a:ln>
          </p:spPr>
          <p:txBody>
            <a:bodyPr rot="10800000" wrap="none" lIns="90000" tIns="90000" rIns="72000" bIns="90000" anchor="ctr"/>
            <a:lstStyle/>
            <a:p>
              <a:pPr algn="ctr" eaLnBrk="0" hangingPunct="0"/>
              <a:endParaRPr lang="tr-TR">
                <a:solidFill>
                  <a:srgbClr val="FFFFFF"/>
                </a:solidFill>
              </a:endParaRPr>
            </a:p>
          </p:txBody>
        </p:sp>
        <p:sp>
          <p:nvSpPr>
            <p:cNvPr id="523288" name="Rectangle 3"/>
            <p:cNvSpPr>
              <a:spLocks noChangeArrowheads="1"/>
            </p:cNvSpPr>
            <p:nvPr/>
          </p:nvSpPr>
          <p:spPr bwMode="gray">
            <a:xfrm>
              <a:off x="0" y="1842"/>
              <a:ext cx="5760" cy="928"/>
            </a:xfrm>
            <a:prstGeom prst="rect">
              <a:avLst/>
            </a:prstGeom>
            <a:gradFill rotWithShape="1">
              <a:gsLst>
                <a:gs pos="0">
                  <a:srgbClr val="5F5F5F"/>
                </a:gs>
                <a:gs pos="100000">
                  <a:srgbClr val="DDDDDD"/>
                </a:gs>
              </a:gsLst>
              <a:lin ang="5400000" scaled="1"/>
            </a:gradFill>
            <a:ln w="9525">
              <a:noFill/>
              <a:miter lim="800000"/>
              <a:headEnd/>
              <a:tailEnd/>
            </a:ln>
          </p:spPr>
          <p:txBody>
            <a:bodyPr wrap="none" lIns="90000" tIns="90000" rIns="72000" bIns="90000" anchor="ctr"/>
            <a:lstStyle/>
            <a:p>
              <a:pPr algn="ctr" eaLnBrk="0" hangingPunct="0"/>
              <a:endParaRPr lang="tr-TR">
                <a:solidFill>
                  <a:srgbClr val="FFFFFF"/>
                </a:solidFill>
              </a:endParaRPr>
            </a:p>
          </p:txBody>
        </p:sp>
        <p:sp>
          <p:nvSpPr>
            <p:cNvPr id="523289" name="Rectangle 8"/>
            <p:cNvSpPr>
              <a:spLocks noChangeArrowheads="1"/>
            </p:cNvSpPr>
            <p:nvPr/>
          </p:nvSpPr>
          <p:spPr bwMode="gray">
            <a:xfrm flipV="1">
              <a:off x="0" y="1603"/>
              <a:ext cx="5760" cy="246"/>
            </a:xfrm>
            <a:prstGeom prst="rect">
              <a:avLst/>
            </a:prstGeom>
            <a:gradFill rotWithShape="1">
              <a:gsLst>
                <a:gs pos="0">
                  <a:srgbClr val="5F5F5F"/>
                </a:gs>
                <a:gs pos="100000">
                  <a:srgbClr val="000000"/>
                </a:gs>
              </a:gsLst>
              <a:lin ang="5400000" scaled="1"/>
            </a:gradFill>
            <a:ln w="9525">
              <a:noFill/>
              <a:miter lim="800000"/>
              <a:headEnd/>
              <a:tailEnd/>
            </a:ln>
          </p:spPr>
          <p:txBody>
            <a:bodyPr rot="10800000" wrap="none" lIns="90000" tIns="90000" rIns="72000" bIns="90000" anchor="ctr"/>
            <a:lstStyle/>
            <a:p>
              <a:pPr algn="ctr" eaLnBrk="0" hangingPunct="0"/>
              <a:endParaRPr lang="tr-TR">
                <a:solidFill>
                  <a:srgbClr val="FFFFFF"/>
                </a:solidFill>
              </a:endParaRPr>
            </a:p>
          </p:txBody>
        </p:sp>
        <p:sp>
          <p:nvSpPr>
            <p:cNvPr id="523290" name="Rectangle 5"/>
            <p:cNvSpPr>
              <a:spLocks noChangeArrowheads="1"/>
            </p:cNvSpPr>
            <p:nvPr/>
          </p:nvSpPr>
          <p:spPr bwMode="gray">
            <a:xfrm flipV="1">
              <a:off x="0" y="2762"/>
              <a:ext cx="5760" cy="985"/>
            </a:xfrm>
            <a:prstGeom prst="rect">
              <a:avLst/>
            </a:prstGeom>
            <a:gradFill rotWithShape="1">
              <a:gsLst>
                <a:gs pos="0">
                  <a:srgbClr val="FFFFFF"/>
                </a:gs>
                <a:gs pos="100000">
                  <a:srgbClr val="DDDDDD"/>
                </a:gs>
              </a:gsLst>
              <a:lin ang="5400000" scaled="1"/>
            </a:gradFill>
            <a:ln w="9525">
              <a:noFill/>
              <a:miter lim="800000"/>
              <a:headEnd/>
              <a:tailEnd/>
            </a:ln>
          </p:spPr>
          <p:txBody>
            <a:bodyPr rot="10800000" wrap="none" lIns="90000" tIns="90000" rIns="72000" bIns="90000" anchor="ctr"/>
            <a:lstStyle/>
            <a:p>
              <a:pPr algn="ctr" eaLnBrk="0" hangingPunct="0"/>
              <a:endParaRPr lang="tr-TR">
                <a:solidFill>
                  <a:srgbClr val="FFFFFF"/>
                </a:solidFill>
              </a:endParaRPr>
            </a:p>
          </p:txBody>
        </p:sp>
      </p:grpSp>
      <p:pic>
        <p:nvPicPr>
          <p:cNvPr id="523269" name="Picture 9"/>
          <p:cNvPicPr>
            <a:picLocks noChangeAspect="1" noChangeArrowheads="1"/>
          </p:cNvPicPr>
          <p:nvPr/>
        </p:nvPicPr>
        <p:blipFill>
          <a:blip r:embed="rId3" cstate="print"/>
          <a:srcRect/>
          <a:stretch>
            <a:fillRect/>
          </a:stretch>
        </p:blipFill>
        <p:spPr bwMode="gray">
          <a:xfrm>
            <a:off x="2278063" y="4141788"/>
            <a:ext cx="4679950" cy="438150"/>
          </a:xfrm>
          <a:prstGeom prst="rect">
            <a:avLst/>
          </a:prstGeom>
          <a:noFill/>
          <a:ln w="9525">
            <a:noFill/>
            <a:miter lim="800000"/>
            <a:headEnd/>
            <a:tailEnd/>
          </a:ln>
        </p:spPr>
      </p:pic>
      <p:grpSp>
        <p:nvGrpSpPr>
          <p:cNvPr id="5" name="Group 62"/>
          <p:cNvGrpSpPr>
            <a:grpSpLocks/>
          </p:cNvGrpSpPr>
          <p:nvPr/>
        </p:nvGrpSpPr>
        <p:grpSpPr bwMode="auto">
          <a:xfrm>
            <a:off x="2967038" y="1408113"/>
            <a:ext cx="3248025" cy="3055937"/>
            <a:chOff x="1869" y="1671"/>
            <a:chExt cx="2046" cy="1925"/>
          </a:xfrm>
        </p:grpSpPr>
        <p:sp>
          <p:nvSpPr>
            <p:cNvPr id="523281" name="Freeform 31"/>
            <p:cNvSpPr>
              <a:spLocks/>
            </p:cNvSpPr>
            <p:nvPr/>
          </p:nvSpPr>
          <p:spPr bwMode="gray">
            <a:xfrm>
              <a:off x="2127" y="2069"/>
              <a:ext cx="750" cy="1312"/>
            </a:xfrm>
            <a:custGeom>
              <a:avLst/>
              <a:gdLst>
                <a:gd name="T0" fmla="*/ 0 w 1859"/>
                <a:gd name="T1" fmla="*/ 0 h 3212"/>
                <a:gd name="T2" fmla="*/ 0 w 1859"/>
                <a:gd name="T3" fmla="*/ 0 h 3212"/>
                <a:gd name="T4" fmla="*/ 0 w 1859"/>
                <a:gd name="T5" fmla="*/ 0 h 3212"/>
                <a:gd name="T6" fmla="*/ 0 w 1859"/>
                <a:gd name="T7" fmla="*/ 0 h 3212"/>
                <a:gd name="T8" fmla="*/ 0 60000 65536"/>
                <a:gd name="T9" fmla="*/ 0 60000 65536"/>
                <a:gd name="T10" fmla="*/ 0 60000 65536"/>
                <a:gd name="T11" fmla="*/ 0 60000 65536"/>
                <a:gd name="T12" fmla="*/ 0 w 1859"/>
                <a:gd name="T13" fmla="*/ 0 h 3212"/>
                <a:gd name="T14" fmla="*/ 1859 w 1859"/>
                <a:gd name="T15" fmla="*/ 3212 h 3212"/>
              </a:gdLst>
              <a:ahLst/>
              <a:cxnLst>
                <a:cxn ang="T8">
                  <a:pos x="T0" y="T1"/>
                </a:cxn>
                <a:cxn ang="T9">
                  <a:pos x="T2" y="T3"/>
                </a:cxn>
                <a:cxn ang="T10">
                  <a:pos x="T4" y="T5"/>
                </a:cxn>
                <a:cxn ang="T11">
                  <a:pos x="T6" y="T7"/>
                </a:cxn>
              </a:cxnLst>
              <a:rect l="T12" t="T13" r="T14" b="T15"/>
              <a:pathLst>
                <a:path w="1859" h="3212">
                  <a:moveTo>
                    <a:pt x="1859" y="0"/>
                  </a:moveTo>
                  <a:lnTo>
                    <a:pt x="0" y="3212"/>
                  </a:lnTo>
                  <a:lnTo>
                    <a:pt x="1859" y="1769"/>
                  </a:lnTo>
                  <a:lnTo>
                    <a:pt x="1859" y="0"/>
                  </a:lnTo>
                  <a:close/>
                </a:path>
              </a:pathLst>
            </a:custGeom>
            <a:gradFill rotWithShape="1">
              <a:gsLst>
                <a:gs pos="0">
                  <a:srgbClr val="69A2E1"/>
                </a:gs>
                <a:gs pos="50000">
                  <a:srgbClr val="466B95"/>
                </a:gs>
                <a:gs pos="100000">
                  <a:srgbClr val="69A2E1"/>
                </a:gs>
              </a:gsLst>
              <a:lin ang="18900000" scaled="1"/>
            </a:gradFill>
            <a:ln w="9525">
              <a:solidFill>
                <a:srgbClr val="919191"/>
              </a:solidFill>
              <a:miter lim="800000"/>
              <a:headEnd/>
              <a:tailEnd/>
            </a:ln>
          </p:spPr>
          <p:txBody>
            <a:bodyPr wrap="none" anchor="ctr"/>
            <a:lstStyle/>
            <a:p>
              <a:endParaRPr lang="tr-TR">
                <a:solidFill>
                  <a:srgbClr val="000000"/>
                </a:solidFill>
              </a:endParaRPr>
            </a:p>
          </p:txBody>
        </p:sp>
        <p:sp>
          <p:nvSpPr>
            <p:cNvPr id="523282" name="Freeform 35"/>
            <p:cNvSpPr>
              <a:spLocks/>
            </p:cNvSpPr>
            <p:nvPr/>
          </p:nvSpPr>
          <p:spPr bwMode="gray">
            <a:xfrm>
              <a:off x="2137" y="2797"/>
              <a:ext cx="1505" cy="591"/>
            </a:xfrm>
            <a:custGeom>
              <a:avLst/>
              <a:gdLst>
                <a:gd name="T0" fmla="*/ 0 w 3730"/>
                <a:gd name="T1" fmla="*/ 0 h 1448"/>
                <a:gd name="T2" fmla="*/ 0 w 3730"/>
                <a:gd name="T3" fmla="*/ 0 h 1448"/>
                <a:gd name="T4" fmla="*/ 0 w 3730"/>
                <a:gd name="T5" fmla="*/ 0 h 1448"/>
                <a:gd name="T6" fmla="*/ 0 w 3730"/>
                <a:gd name="T7" fmla="*/ 0 h 1448"/>
                <a:gd name="T8" fmla="*/ 0 60000 65536"/>
                <a:gd name="T9" fmla="*/ 0 60000 65536"/>
                <a:gd name="T10" fmla="*/ 0 60000 65536"/>
                <a:gd name="T11" fmla="*/ 0 60000 65536"/>
                <a:gd name="T12" fmla="*/ 0 w 3730"/>
                <a:gd name="T13" fmla="*/ 0 h 1448"/>
                <a:gd name="T14" fmla="*/ 3730 w 3730"/>
                <a:gd name="T15" fmla="*/ 1448 h 1448"/>
              </a:gdLst>
              <a:ahLst/>
              <a:cxnLst>
                <a:cxn ang="T8">
                  <a:pos x="T0" y="T1"/>
                </a:cxn>
                <a:cxn ang="T9">
                  <a:pos x="T2" y="T3"/>
                </a:cxn>
                <a:cxn ang="T10">
                  <a:pos x="T4" y="T5"/>
                </a:cxn>
                <a:cxn ang="T11">
                  <a:pos x="T6" y="T7"/>
                </a:cxn>
              </a:cxnLst>
              <a:rect l="T12" t="T13" r="T14" b="T15"/>
              <a:pathLst>
                <a:path w="3730" h="1448">
                  <a:moveTo>
                    <a:pt x="1859" y="0"/>
                  </a:moveTo>
                  <a:lnTo>
                    <a:pt x="0" y="1441"/>
                  </a:lnTo>
                  <a:lnTo>
                    <a:pt x="3730" y="1448"/>
                  </a:lnTo>
                  <a:lnTo>
                    <a:pt x="1859" y="0"/>
                  </a:lnTo>
                  <a:close/>
                </a:path>
              </a:pathLst>
            </a:custGeom>
            <a:gradFill rotWithShape="1">
              <a:gsLst>
                <a:gs pos="0">
                  <a:srgbClr val="2A79D0"/>
                </a:gs>
                <a:gs pos="50000">
                  <a:srgbClr val="1C508A"/>
                </a:gs>
                <a:gs pos="100000">
                  <a:srgbClr val="2A79D0"/>
                </a:gs>
              </a:gsLst>
              <a:lin ang="18900000" scaled="1"/>
            </a:gradFill>
            <a:ln w="9525" cap="flat" cmpd="sng">
              <a:solidFill>
                <a:srgbClr val="919191"/>
              </a:solidFill>
              <a:prstDash val="solid"/>
              <a:miter lim="800000"/>
              <a:headEnd type="none" w="med" len="med"/>
              <a:tailEnd type="none" w="med" len="med"/>
            </a:ln>
          </p:spPr>
          <p:txBody>
            <a:bodyPr wrap="none" anchor="ctr"/>
            <a:lstStyle/>
            <a:p>
              <a:endParaRPr lang="tr-TR">
                <a:solidFill>
                  <a:srgbClr val="000000"/>
                </a:solidFill>
              </a:endParaRPr>
            </a:p>
          </p:txBody>
        </p:sp>
        <p:sp>
          <p:nvSpPr>
            <p:cNvPr id="523283" name="Freeform 39"/>
            <p:cNvSpPr>
              <a:spLocks/>
            </p:cNvSpPr>
            <p:nvPr/>
          </p:nvSpPr>
          <p:spPr bwMode="gray">
            <a:xfrm>
              <a:off x="2886" y="2072"/>
              <a:ext cx="760" cy="1313"/>
            </a:xfrm>
            <a:custGeom>
              <a:avLst/>
              <a:gdLst>
                <a:gd name="T0" fmla="*/ 760 w 1871"/>
                <a:gd name="T1" fmla="*/ 1313 h 3220"/>
                <a:gd name="T2" fmla="*/ 0 w 1871"/>
                <a:gd name="T3" fmla="*/ 0 h 3220"/>
                <a:gd name="T4" fmla="*/ 0 w 1871"/>
                <a:gd name="T5" fmla="*/ 722 h 3220"/>
                <a:gd name="T6" fmla="*/ 760 w 1871"/>
                <a:gd name="T7" fmla="*/ 1313 h 3220"/>
                <a:gd name="T8" fmla="*/ 0 60000 65536"/>
                <a:gd name="T9" fmla="*/ 0 60000 65536"/>
                <a:gd name="T10" fmla="*/ 0 60000 65536"/>
                <a:gd name="T11" fmla="*/ 0 60000 65536"/>
                <a:gd name="T12" fmla="*/ 0 w 1871"/>
                <a:gd name="T13" fmla="*/ 0 h 3220"/>
                <a:gd name="T14" fmla="*/ 1871 w 1871"/>
                <a:gd name="T15" fmla="*/ 3220 h 3220"/>
              </a:gdLst>
              <a:ahLst/>
              <a:cxnLst>
                <a:cxn ang="T8">
                  <a:pos x="T0" y="T1"/>
                </a:cxn>
                <a:cxn ang="T9">
                  <a:pos x="T2" y="T3"/>
                </a:cxn>
                <a:cxn ang="T10">
                  <a:pos x="T4" y="T5"/>
                </a:cxn>
                <a:cxn ang="T11">
                  <a:pos x="T6" y="T7"/>
                </a:cxn>
              </a:cxnLst>
              <a:rect l="T12" t="T13" r="T14" b="T15"/>
              <a:pathLst>
                <a:path w="1871" h="3220">
                  <a:moveTo>
                    <a:pt x="1871" y="3220"/>
                  </a:moveTo>
                  <a:lnTo>
                    <a:pt x="0" y="0"/>
                  </a:lnTo>
                  <a:lnTo>
                    <a:pt x="0" y="1770"/>
                  </a:lnTo>
                  <a:lnTo>
                    <a:pt x="1871" y="3220"/>
                  </a:lnTo>
                  <a:close/>
                </a:path>
              </a:pathLst>
            </a:custGeom>
            <a:gradFill rotWithShape="1">
              <a:gsLst>
                <a:gs pos="0">
                  <a:srgbClr val="0061B2"/>
                </a:gs>
                <a:gs pos="50000">
                  <a:srgbClr val="004076"/>
                </a:gs>
                <a:gs pos="100000">
                  <a:srgbClr val="0061B2"/>
                </a:gs>
              </a:gsLst>
              <a:lin ang="18900000" scaled="1"/>
            </a:gradFill>
            <a:ln w="9525" cap="flat" cmpd="sng">
              <a:solidFill>
                <a:srgbClr val="919191"/>
              </a:solidFill>
              <a:prstDash val="solid"/>
              <a:miter lim="800000"/>
              <a:headEnd type="none" w="med" len="med"/>
              <a:tailEnd type="none" w="med" len="med"/>
            </a:ln>
          </p:spPr>
          <p:txBody>
            <a:bodyPr wrap="none" anchor="ctr"/>
            <a:lstStyle/>
            <a:p>
              <a:endParaRPr lang="tr-TR">
                <a:solidFill>
                  <a:srgbClr val="000000"/>
                </a:solidFill>
              </a:endParaRPr>
            </a:p>
          </p:txBody>
        </p:sp>
        <p:cxnSp>
          <p:nvCxnSpPr>
            <p:cNvPr id="523284" name="Gerade Verbindung mit Pfeil 12"/>
            <p:cNvCxnSpPr>
              <a:cxnSpLocks noChangeShapeType="1"/>
            </p:cNvCxnSpPr>
            <p:nvPr/>
          </p:nvCxnSpPr>
          <p:spPr bwMode="gray">
            <a:xfrm rot="5400000" flipH="1" flipV="1">
              <a:off x="2317" y="2233"/>
              <a:ext cx="1126" cy="2"/>
            </a:xfrm>
            <a:prstGeom prst="straightConnector1">
              <a:avLst/>
            </a:prstGeom>
            <a:noFill/>
            <a:ln w="22225" algn="ctr">
              <a:solidFill>
                <a:srgbClr val="919191"/>
              </a:solidFill>
              <a:round/>
              <a:headEnd/>
              <a:tailEnd type="triangle" w="med" len="med"/>
            </a:ln>
          </p:spPr>
        </p:cxnSp>
        <p:cxnSp>
          <p:nvCxnSpPr>
            <p:cNvPr id="523285" name="Gerade Verbindung mit Pfeil 13"/>
            <p:cNvCxnSpPr>
              <a:cxnSpLocks noChangeShapeType="1"/>
            </p:cNvCxnSpPr>
            <p:nvPr/>
          </p:nvCxnSpPr>
          <p:spPr bwMode="gray">
            <a:xfrm rot="10800000" flipV="1">
              <a:off x="1869" y="2790"/>
              <a:ext cx="1014" cy="801"/>
            </a:xfrm>
            <a:prstGeom prst="straightConnector1">
              <a:avLst/>
            </a:prstGeom>
            <a:noFill/>
            <a:ln w="22225" algn="ctr">
              <a:solidFill>
                <a:srgbClr val="919191"/>
              </a:solidFill>
              <a:round/>
              <a:headEnd/>
              <a:tailEnd type="triangle" w="med" len="med"/>
            </a:ln>
          </p:spPr>
        </p:cxnSp>
        <p:cxnSp>
          <p:nvCxnSpPr>
            <p:cNvPr id="523286" name="Gerade Verbindung mit Pfeil 16"/>
            <p:cNvCxnSpPr>
              <a:cxnSpLocks noChangeShapeType="1"/>
            </p:cNvCxnSpPr>
            <p:nvPr/>
          </p:nvCxnSpPr>
          <p:spPr bwMode="gray">
            <a:xfrm>
              <a:off x="2880" y="2797"/>
              <a:ext cx="1035" cy="799"/>
            </a:xfrm>
            <a:prstGeom prst="straightConnector1">
              <a:avLst/>
            </a:prstGeom>
            <a:noFill/>
            <a:ln w="22225" algn="ctr">
              <a:solidFill>
                <a:srgbClr val="919191"/>
              </a:solidFill>
              <a:round/>
              <a:headEnd/>
              <a:tailEnd type="triangle" w="med" len="med"/>
            </a:ln>
          </p:spPr>
        </p:cxnSp>
      </p:grpSp>
      <p:sp>
        <p:nvSpPr>
          <p:cNvPr id="523274" name="Text Box 14"/>
          <p:cNvSpPr txBox="1">
            <a:spLocks noChangeArrowheads="1"/>
          </p:cNvSpPr>
          <p:nvPr/>
        </p:nvSpPr>
        <p:spPr bwMode="gray">
          <a:xfrm>
            <a:off x="5071154" y="1614520"/>
            <a:ext cx="3882346" cy="492443"/>
          </a:xfrm>
          <a:prstGeom prst="rect">
            <a:avLst/>
          </a:prstGeom>
          <a:noFill/>
          <a:ln w="9525">
            <a:solidFill>
              <a:schemeClr val="bg1">
                <a:lumMod val="95000"/>
              </a:schemeClr>
            </a:solidFill>
            <a:miter lim="800000"/>
            <a:headEnd/>
            <a:tailEnd/>
          </a:ln>
        </p:spPr>
        <p:txBody>
          <a:bodyPr wrap="square" lIns="0" tIns="0" rIns="0" bIns="0" anchor="ctr" anchorCtr="0">
            <a:spAutoFit/>
          </a:bodyPr>
          <a:lstStyle/>
          <a:p>
            <a:pPr algn="ctr" defTabSz="801688"/>
            <a:r>
              <a:rPr lang="tr-TR" sz="1600" i="1" noProof="1">
                <a:solidFill>
                  <a:srgbClr val="FFFFFF"/>
                </a:solidFill>
                <a:latin typeface="Calibri" pitchFamily="34" charset="0"/>
              </a:rPr>
              <a:t>En Ev ortamında ya da hastanede tedavi edilerek çalışan ortamdan uzaklaştırılır.</a:t>
            </a:r>
          </a:p>
        </p:txBody>
      </p:sp>
      <p:sp>
        <p:nvSpPr>
          <p:cNvPr id="523275" name="Text Box 20"/>
          <p:cNvSpPr txBox="1">
            <a:spLocks noChangeArrowheads="1"/>
          </p:cNvSpPr>
          <p:nvPr/>
        </p:nvSpPr>
        <p:spPr bwMode="gray">
          <a:xfrm>
            <a:off x="28575" y="5390920"/>
            <a:ext cx="4333875" cy="1162279"/>
          </a:xfrm>
          <a:prstGeom prst="rect">
            <a:avLst/>
          </a:prstGeom>
          <a:noFill/>
          <a:ln w="9525">
            <a:solidFill>
              <a:schemeClr val="bg1">
                <a:lumMod val="65000"/>
              </a:schemeClr>
            </a:solidFill>
            <a:miter lim="800000"/>
            <a:headEnd/>
            <a:tailEnd/>
          </a:ln>
        </p:spPr>
        <p:txBody>
          <a:bodyPr wrap="square" lIns="0" tIns="0" rIns="0" bIns="0" anchor="ctr" anchorCtr="0">
            <a:noAutofit/>
          </a:bodyPr>
          <a:lstStyle/>
          <a:p>
            <a:pPr algn="ctr" defTabSz="801688"/>
            <a:r>
              <a:rPr lang="tr-TR" sz="1600" i="1" noProof="1">
                <a:solidFill>
                  <a:srgbClr val="000000"/>
                </a:solidFill>
                <a:latin typeface="Calibri" pitchFamily="34" charset="0"/>
              </a:rPr>
              <a:t>Kurşun ve Cıva zehirlenmelrinde Etilen Diamin Tetra Asetat (EDTA), penisilamin ile şelasyon tedavisi yapılabilir.</a:t>
            </a:r>
          </a:p>
          <a:p>
            <a:pPr algn="ctr" defTabSz="801688"/>
            <a:r>
              <a:rPr lang="tr-TR" sz="1600" i="1" noProof="1" smtClean="0">
                <a:solidFill>
                  <a:srgbClr val="000000"/>
                </a:solidFill>
                <a:latin typeface="Calibri" pitchFamily="34" charset="0"/>
              </a:rPr>
              <a:t>İnsektisit </a:t>
            </a:r>
            <a:r>
              <a:rPr lang="tr-TR" sz="1600" i="1" noProof="1">
                <a:solidFill>
                  <a:srgbClr val="000000"/>
                </a:solidFill>
                <a:latin typeface="Calibri" pitchFamily="34" charset="0"/>
              </a:rPr>
              <a:t>zehirlenmelerinde </a:t>
            </a:r>
            <a:r>
              <a:rPr lang="tr-TR" sz="1600" i="1" noProof="1" smtClean="0">
                <a:solidFill>
                  <a:srgbClr val="000000"/>
                </a:solidFill>
                <a:latin typeface="Calibri" pitchFamily="34" charset="0"/>
              </a:rPr>
              <a:t>atropin tedavisi.</a:t>
            </a:r>
            <a:endParaRPr lang="tr-TR" sz="1600" i="1" noProof="1">
              <a:solidFill>
                <a:srgbClr val="000000"/>
              </a:solidFill>
              <a:latin typeface="Calibri" pitchFamily="34" charset="0"/>
            </a:endParaRPr>
          </a:p>
        </p:txBody>
      </p:sp>
      <p:sp>
        <p:nvSpPr>
          <p:cNvPr id="28" name="Rectangle 31"/>
          <p:cNvSpPr txBox="1">
            <a:spLocks noChangeArrowheads="1"/>
          </p:cNvSpPr>
          <p:nvPr/>
        </p:nvSpPr>
        <p:spPr bwMode="gray">
          <a:xfrm>
            <a:off x="231797" y="411163"/>
            <a:ext cx="8816669" cy="647700"/>
          </a:xfrm>
          <a:prstGeom prst="rect">
            <a:avLst/>
          </a:prstGeom>
          <a:noFill/>
          <a:ln w="9525">
            <a:noFill/>
            <a:miter lim="800000"/>
            <a:headEnd/>
            <a:tailEnd/>
          </a:ln>
        </p:spPr>
        <p:txBody>
          <a:bodyPr lIns="0" rIns="0" anchor="ct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200" algn="l" rtl="0" eaLnBrk="0" fontAlgn="base" hangingPunct="0">
              <a:lnSpc>
                <a:spcPct val="90000"/>
              </a:lnSpc>
              <a:spcBef>
                <a:spcPct val="0"/>
              </a:spcBef>
              <a:spcAft>
                <a:spcPct val="0"/>
              </a:spcAft>
              <a:defRPr sz="2400" b="1">
                <a:solidFill>
                  <a:schemeClr val="tx1"/>
                </a:solidFill>
                <a:latin typeface="Arial" charset="0"/>
                <a:cs typeface="Arial" charset="0"/>
              </a:defRPr>
            </a:lvl6pPr>
            <a:lvl7pPr marL="914400" algn="l" rtl="0" eaLnBrk="0" fontAlgn="base" hangingPunct="0">
              <a:lnSpc>
                <a:spcPct val="90000"/>
              </a:lnSpc>
              <a:spcBef>
                <a:spcPct val="0"/>
              </a:spcBef>
              <a:spcAft>
                <a:spcPct val="0"/>
              </a:spcAft>
              <a:defRPr sz="2400" b="1">
                <a:solidFill>
                  <a:schemeClr val="tx1"/>
                </a:solidFill>
                <a:latin typeface="Arial" charset="0"/>
                <a:cs typeface="Arial" charset="0"/>
              </a:defRPr>
            </a:lvl7pPr>
            <a:lvl8pPr marL="1371600" algn="l" rtl="0" eaLnBrk="0" fontAlgn="base" hangingPunct="0">
              <a:lnSpc>
                <a:spcPct val="90000"/>
              </a:lnSpc>
              <a:spcBef>
                <a:spcPct val="0"/>
              </a:spcBef>
              <a:spcAft>
                <a:spcPct val="0"/>
              </a:spcAft>
              <a:defRPr sz="2400" b="1">
                <a:solidFill>
                  <a:schemeClr val="tx1"/>
                </a:solidFill>
                <a:latin typeface="Arial" charset="0"/>
                <a:cs typeface="Arial" charset="0"/>
              </a:defRPr>
            </a:lvl8pPr>
            <a:lvl9pPr marL="1828800" algn="l" rtl="0" eaLnBrk="0" fontAlgn="base" hangingPunct="0">
              <a:lnSpc>
                <a:spcPct val="90000"/>
              </a:lnSpc>
              <a:spcBef>
                <a:spcPct val="0"/>
              </a:spcBef>
              <a:spcAft>
                <a:spcPct val="0"/>
              </a:spcAft>
              <a:defRPr sz="2400" b="1">
                <a:solidFill>
                  <a:schemeClr val="tx1"/>
                </a:solidFill>
                <a:latin typeface="Arial" charset="0"/>
                <a:cs typeface="Arial" charset="0"/>
              </a:defRPr>
            </a:lvl9pPr>
          </a:lstStyle>
          <a:p>
            <a:pPr>
              <a:defRPr/>
            </a:pPr>
            <a:r>
              <a:rPr lang="tr-TR" sz="3200" noProof="1">
                <a:solidFill>
                  <a:srgbClr val="FFFFFF"/>
                </a:solidFill>
                <a:effectLst>
                  <a:innerShdw blurRad="63500" dist="50800" dir="8100000">
                    <a:prstClr val="black">
                      <a:alpha val="50000"/>
                    </a:prstClr>
                  </a:innerShdw>
                </a:effectLst>
                <a:latin typeface="Calibri" pitchFamily="34" charset="0"/>
                <a:cs typeface="Calibri" pitchFamily="34" charset="0"/>
              </a:rPr>
              <a:t>TEDAVİ YAKLAŞIMI</a:t>
            </a:r>
            <a:endParaRPr lang="tr-TR" sz="3200" noProof="1" smtClean="0">
              <a:solidFill>
                <a:srgbClr val="FFFFFF"/>
              </a:solidFill>
              <a:effectLst>
                <a:innerShdw blurRad="63500" dist="50800" dir="8100000">
                  <a:prstClr val="black">
                    <a:alpha val="50000"/>
                  </a:prstClr>
                </a:innerShdw>
              </a:effectLst>
              <a:latin typeface="Calibri" pitchFamily="34" charset="0"/>
              <a:cs typeface="Calibri" pitchFamily="34" charset="0"/>
            </a:endParaRPr>
          </a:p>
        </p:txBody>
      </p:sp>
      <p:sp>
        <p:nvSpPr>
          <p:cNvPr id="523280" name="Text Box 20"/>
          <p:cNvSpPr txBox="1">
            <a:spLocks noChangeArrowheads="1"/>
          </p:cNvSpPr>
          <p:nvPr/>
        </p:nvSpPr>
        <p:spPr bwMode="gray">
          <a:xfrm>
            <a:off x="4732339" y="5392025"/>
            <a:ext cx="4328526" cy="927346"/>
          </a:xfrm>
          <a:prstGeom prst="rect">
            <a:avLst/>
          </a:prstGeom>
          <a:noFill/>
          <a:ln w="9525">
            <a:solidFill>
              <a:schemeClr val="bg1">
                <a:lumMod val="65000"/>
              </a:schemeClr>
            </a:solidFill>
            <a:miter lim="800000"/>
            <a:headEnd/>
            <a:tailEnd/>
          </a:ln>
        </p:spPr>
        <p:txBody>
          <a:bodyPr wrap="square" lIns="0" tIns="0" rIns="0" bIns="0" anchor="ctr" anchorCtr="0">
            <a:noAutofit/>
          </a:bodyPr>
          <a:lstStyle/>
          <a:p>
            <a:pPr algn="ctr" defTabSz="801688"/>
            <a:r>
              <a:rPr lang="tr-TR" sz="1600" i="1" noProof="1">
                <a:solidFill>
                  <a:srgbClr val="080808"/>
                </a:solidFill>
                <a:latin typeface="Calibri" pitchFamily="34" charset="0"/>
              </a:rPr>
              <a:t>Pnömokonyozda </a:t>
            </a:r>
            <a:r>
              <a:rPr lang="tr-TR" sz="1600" i="1" noProof="1" smtClean="0">
                <a:solidFill>
                  <a:srgbClr val="080808"/>
                </a:solidFill>
                <a:latin typeface="Calibri" pitchFamily="34" charset="0"/>
              </a:rPr>
              <a:t>bronkodilatatörler </a:t>
            </a:r>
            <a:r>
              <a:rPr lang="tr-TR" sz="1600" i="1" noProof="1">
                <a:solidFill>
                  <a:srgbClr val="080808"/>
                </a:solidFill>
                <a:latin typeface="Calibri" pitchFamily="34" charset="0"/>
              </a:rPr>
              <a:t>ve infeksiyon varsa antibiyotik kullanılır. </a:t>
            </a:r>
          </a:p>
        </p:txBody>
      </p:sp>
      <p:sp>
        <p:nvSpPr>
          <p:cNvPr id="2" name="Metin kutusu 1"/>
          <p:cNvSpPr txBox="1"/>
          <p:nvPr/>
        </p:nvSpPr>
        <p:spPr>
          <a:xfrm>
            <a:off x="1888330" y="4507207"/>
            <a:ext cx="2157413" cy="720000"/>
          </a:xfrm>
          <a:prstGeom prst="rect">
            <a:avLst/>
          </a:prstGeom>
          <a:noFill/>
          <a:ln>
            <a:solidFill>
              <a:schemeClr val="bg1">
                <a:lumMod val="65000"/>
              </a:schemeClr>
            </a:solidFill>
          </a:ln>
        </p:spPr>
        <p:txBody>
          <a:bodyPr wrap="square" rtlCol="0">
            <a:noAutofit/>
          </a:bodyPr>
          <a:lstStyle/>
          <a:p>
            <a:pPr algn="ctr"/>
            <a:r>
              <a:rPr lang="tr-TR" sz="2000" b="1" i="1" dirty="0">
                <a:solidFill>
                  <a:srgbClr val="000000"/>
                </a:solidFill>
                <a:latin typeface="Calibri" pitchFamily="34" charset="0"/>
                <a:cs typeface="Calibri" pitchFamily="34" charset="0"/>
              </a:rPr>
              <a:t>Spesifik Tedavi </a:t>
            </a:r>
          </a:p>
          <a:p>
            <a:pPr algn="ctr"/>
            <a:r>
              <a:rPr lang="tr-TR" sz="2000" b="1" i="1" dirty="0">
                <a:solidFill>
                  <a:srgbClr val="000000"/>
                </a:solidFill>
                <a:latin typeface="Calibri" pitchFamily="34" charset="0"/>
                <a:cs typeface="Calibri" pitchFamily="34" charset="0"/>
              </a:rPr>
              <a:t>(Varsa)</a:t>
            </a:r>
          </a:p>
        </p:txBody>
      </p:sp>
      <p:sp>
        <p:nvSpPr>
          <p:cNvPr id="33" name="Metin kutusu 32"/>
          <p:cNvSpPr txBox="1"/>
          <p:nvPr/>
        </p:nvSpPr>
        <p:spPr>
          <a:xfrm>
            <a:off x="5031788" y="4522938"/>
            <a:ext cx="2378661" cy="720000"/>
          </a:xfrm>
          <a:prstGeom prst="rect">
            <a:avLst/>
          </a:prstGeom>
          <a:noFill/>
          <a:ln>
            <a:solidFill>
              <a:schemeClr val="bg1">
                <a:lumMod val="65000"/>
              </a:schemeClr>
            </a:solidFill>
          </a:ln>
        </p:spPr>
        <p:txBody>
          <a:bodyPr wrap="square" rtlCol="0">
            <a:noAutofit/>
          </a:bodyPr>
          <a:lstStyle/>
          <a:p>
            <a:pPr algn="ctr"/>
            <a:r>
              <a:rPr lang="tr-TR" sz="2000" b="1" i="1" dirty="0" err="1">
                <a:solidFill>
                  <a:srgbClr val="000000"/>
                </a:solidFill>
                <a:latin typeface="Calibri" pitchFamily="34" charset="0"/>
                <a:cs typeface="Calibri" pitchFamily="34" charset="0"/>
              </a:rPr>
              <a:t>Semptomatik</a:t>
            </a:r>
            <a:r>
              <a:rPr lang="tr-TR" sz="2000" b="1" i="1" dirty="0">
                <a:solidFill>
                  <a:srgbClr val="000000"/>
                </a:solidFill>
                <a:latin typeface="Calibri" pitchFamily="34" charset="0"/>
                <a:cs typeface="Calibri" pitchFamily="34" charset="0"/>
              </a:rPr>
              <a:t>-Destekleyici Tedavi</a:t>
            </a:r>
          </a:p>
        </p:txBody>
      </p:sp>
      <p:sp>
        <p:nvSpPr>
          <p:cNvPr id="34" name="Metin kutusu 33"/>
          <p:cNvSpPr txBox="1"/>
          <p:nvPr/>
        </p:nvSpPr>
        <p:spPr>
          <a:xfrm>
            <a:off x="3554469" y="641646"/>
            <a:ext cx="2025537" cy="720000"/>
          </a:xfrm>
          <a:prstGeom prst="rect">
            <a:avLst/>
          </a:prstGeom>
          <a:noFill/>
          <a:ln w="9525">
            <a:solidFill>
              <a:schemeClr val="bg1">
                <a:lumMod val="95000"/>
              </a:schemeClr>
            </a:solidFill>
            <a:miter lim="800000"/>
            <a:headEnd/>
            <a:tailEnd/>
          </a:ln>
        </p:spPr>
        <p:txBody>
          <a:bodyPr wrap="square" rtlCol="0">
            <a:noAutofit/>
          </a:bodyPr>
          <a:lstStyle/>
          <a:p>
            <a:pPr algn="ctr" defTabSz="801688">
              <a:spcAft>
                <a:spcPct val="40000"/>
              </a:spcAft>
            </a:pPr>
            <a:r>
              <a:rPr lang="tr-TR" sz="2000" b="1" i="1" dirty="0">
                <a:solidFill>
                  <a:srgbClr val="FFFFFF"/>
                </a:solidFill>
                <a:latin typeface="Calibri" pitchFamily="34" charset="0"/>
              </a:rPr>
              <a:t>Maruziyetin Sonlandırılması</a:t>
            </a:r>
          </a:p>
        </p:txBody>
      </p:sp>
    </p:spTree>
    <p:extLst>
      <p:ext uri="{BB962C8B-B14F-4D97-AF65-F5344CB8AC3E}">
        <p14:creationId xmlns:p14="http://schemas.microsoft.com/office/powerpoint/2010/main" val="111135723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3000" tmFilter="0, 0; .2, .5; .8, .5; 1, 0"/>
                                        <p:tgtEl>
                                          <p:spTgt spid="217117"/>
                                        </p:tgtEl>
                                      </p:cBhvr>
                                    </p:animEffect>
                                    <p:animScale>
                                      <p:cBhvr>
                                        <p:cTn id="7" dur="1500" autoRev="1" fill="hold"/>
                                        <p:tgtEl>
                                          <p:spTgt spid="21711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7117" grpId="0" animBg="1"/>
    </p:bld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78" name="Rectangle 90"/>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grpSp>
        <p:nvGrpSpPr>
          <p:cNvPr id="2" name="Group 6"/>
          <p:cNvGrpSpPr>
            <a:grpSpLocks/>
          </p:cNvGrpSpPr>
          <p:nvPr/>
        </p:nvGrpSpPr>
        <p:grpSpPr bwMode="auto">
          <a:xfrm>
            <a:off x="3438524" y="1544638"/>
            <a:ext cx="5257801" cy="4262437"/>
            <a:chOff x="1391" y="941"/>
            <a:chExt cx="2764" cy="3039"/>
          </a:xfrm>
        </p:grpSpPr>
        <p:sp>
          <p:nvSpPr>
            <p:cNvPr id="5" name="Freeform 15"/>
            <p:cNvSpPr>
              <a:spLocks/>
            </p:cNvSpPr>
            <p:nvPr/>
          </p:nvSpPr>
          <p:spPr bwMode="gray">
            <a:xfrm>
              <a:off x="1391" y="941"/>
              <a:ext cx="2391" cy="807"/>
            </a:xfrm>
            <a:custGeom>
              <a:avLst/>
              <a:gdLst>
                <a:gd name="T0" fmla="*/ 3797300 w 2957"/>
                <a:gd name="T1" fmla="*/ 1281112 h 997"/>
                <a:gd name="T2" fmla="*/ 3117973 w 2957"/>
                <a:gd name="T3" fmla="*/ 0 h 997"/>
                <a:gd name="T4" fmla="*/ 3117973 w 2957"/>
                <a:gd name="T5" fmla="*/ 717012 h 997"/>
                <a:gd name="T6" fmla="*/ 0 w 2957"/>
                <a:gd name="T7" fmla="*/ 717012 h 997"/>
                <a:gd name="T8" fmla="*/ 0 w 2957"/>
                <a:gd name="T9" fmla="*/ 1281112 h 997"/>
                <a:gd name="T10" fmla="*/ 3797300 w 2957"/>
                <a:gd name="T11" fmla="*/ 1281112 h 997"/>
                <a:gd name="T12" fmla="*/ 0 60000 65536"/>
                <a:gd name="T13" fmla="*/ 0 60000 65536"/>
                <a:gd name="T14" fmla="*/ 0 60000 65536"/>
                <a:gd name="T15" fmla="*/ 0 60000 65536"/>
                <a:gd name="T16" fmla="*/ 0 60000 65536"/>
                <a:gd name="T17" fmla="*/ 0 60000 65536"/>
                <a:gd name="T18" fmla="*/ 0 w 2957"/>
                <a:gd name="T19" fmla="*/ 0 h 997"/>
                <a:gd name="T20" fmla="*/ 2957 w 2957"/>
                <a:gd name="T21" fmla="*/ 997 h 997"/>
              </a:gdLst>
              <a:ahLst/>
              <a:cxnLst>
                <a:cxn ang="T12">
                  <a:pos x="T0" y="T1"/>
                </a:cxn>
                <a:cxn ang="T13">
                  <a:pos x="T2" y="T3"/>
                </a:cxn>
                <a:cxn ang="T14">
                  <a:pos x="T4" y="T5"/>
                </a:cxn>
                <a:cxn ang="T15">
                  <a:pos x="T6" y="T7"/>
                </a:cxn>
                <a:cxn ang="T16">
                  <a:pos x="T8" y="T9"/>
                </a:cxn>
                <a:cxn ang="T17">
                  <a:pos x="T10" y="T11"/>
                </a:cxn>
              </a:cxnLst>
              <a:rect l="T18" t="T19" r="T20" b="T21"/>
              <a:pathLst>
                <a:path w="2957" h="997">
                  <a:moveTo>
                    <a:pt x="2957" y="997"/>
                  </a:moveTo>
                  <a:lnTo>
                    <a:pt x="2428" y="0"/>
                  </a:lnTo>
                  <a:lnTo>
                    <a:pt x="2428" y="558"/>
                  </a:lnTo>
                  <a:lnTo>
                    <a:pt x="0" y="558"/>
                  </a:lnTo>
                  <a:lnTo>
                    <a:pt x="0" y="997"/>
                  </a:lnTo>
                  <a:lnTo>
                    <a:pt x="2957" y="997"/>
                  </a:lnTo>
                  <a:close/>
                </a:path>
              </a:pathLst>
            </a:custGeom>
            <a:gradFill rotWithShape="1">
              <a:gsLst>
                <a:gs pos="0">
                  <a:srgbClr val="4C7013"/>
                </a:gs>
                <a:gs pos="50000">
                  <a:srgbClr val="6B9B1A"/>
                </a:gs>
                <a:gs pos="100000">
                  <a:srgbClr val="4C7013"/>
                </a:gs>
              </a:gsLst>
              <a:lin ang="0" scaled="1"/>
            </a:gradFill>
            <a:ln w="14351">
              <a:noFill/>
              <a:miter lim="800000"/>
              <a:headEnd/>
              <a:tailEnd/>
            </a:ln>
            <a:effectLst>
              <a:outerShdw dist="28398" dir="3806097" algn="ctr" rotWithShape="0">
                <a:srgbClr val="808080"/>
              </a:outerShdw>
            </a:effectLst>
          </p:spPr>
          <p:txBody>
            <a:bodyPr/>
            <a:lstStyle/>
            <a:p>
              <a:pPr>
                <a:defRPr/>
              </a:pPr>
              <a:endParaRPr lang="tr-TR">
                <a:solidFill>
                  <a:srgbClr val="000000"/>
                </a:solidFill>
              </a:endParaRPr>
            </a:p>
          </p:txBody>
        </p:sp>
        <p:sp>
          <p:nvSpPr>
            <p:cNvPr id="7" name="Freeform 16"/>
            <p:cNvSpPr>
              <a:spLocks/>
            </p:cNvSpPr>
            <p:nvPr/>
          </p:nvSpPr>
          <p:spPr bwMode="gray">
            <a:xfrm>
              <a:off x="1391" y="1805"/>
              <a:ext cx="2622" cy="386"/>
            </a:xfrm>
            <a:custGeom>
              <a:avLst/>
              <a:gdLst>
                <a:gd name="T0" fmla="*/ 0 w 2622"/>
                <a:gd name="T1" fmla="*/ 612775 h 386"/>
                <a:gd name="T2" fmla="*/ 4162425 w 2622"/>
                <a:gd name="T3" fmla="*/ 612775 h 386"/>
                <a:gd name="T4" fmla="*/ 3822085 w 2622"/>
                <a:gd name="T5" fmla="*/ 0 h 386"/>
                <a:gd name="T6" fmla="*/ 0 w 2622"/>
                <a:gd name="T7" fmla="*/ 0 h 386"/>
                <a:gd name="T8" fmla="*/ 0 w 2622"/>
                <a:gd name="T9" fmla="*/ 612775 h 386"/>
                <a:gd name="T10" fmla="*/ 0 60000 65536"/>
                <a:gd name="T11" fmla="*/ 0 60000 65536"/>
                <a:gd name="T12" fmla="*/ 0 60000 65536"/>
                <a:gd name="T13" fmla="*/ 0 60000 65536"/>
                <a:gd name="T14" fmla="*/ 0 60000 65536"/>
                <a:gd name="T15" fmla="*/ 0 w 2622"/>
                <a:gd name="T16" fmla="*/ 0 h 386"/>
                <a:gd name="T17" fmla="*/ 3241 w 2622"/>
                <a:gd name="T18" fmla="*/ 477 h 386"/>
              </a:gdLst>
              <a:ahLst/>
              <a:cxnLst>
                <a:cxn ang="T10">
                  <a:pos x="T0" y="T1"/>
                </a:cxn>
                <a:cxn ang="T11">
                  <a:pos x="T2" y="T3"/>
                </a:cxn>
                <a:cxn ang="T12">
                  <a:pos x="T4" y="T5"/>
                </a:cxn>
                <a:cxn ang="T13">
                  <a:pos x="T6" y="T7"/>
                </a:cxn>
                <a:cxn ang="T14">
                  <a:pos x="T8" y="T9"/>
                </a:cxn>
              </a:cxnLst>
              <a:rect l="T15" t="T16" r="T17" b="T18"/>
              <a:pathLst>
                <a:path w="2622" h="386">
                  <a:moveTo>
                    <a:pt x="0" y="386"/>
                  </a:moveTo>
                  <a:lnTo>
                    <a:pt x="2622" y="386"/>
                  </a:lnTo>
                  <a:lnTo>
                    <a:pt x="2419" y="0"/>
                  </a:lnTo>
                  <a:lnTo>
                    <a:pt x="0" y="0"/>
                  </a:lnTo>
                  <a:lnTo>
                    <a:pt x="0" y="386"/>
                  </a:lnTo>
                  <a:close/>
                </a:path>
              </a:pathLst>
            </a:custGeom>
            <a:gradFill rotWithShape="1">
              <a:gsLst>
                <a:gs pos="0">
                  <a:srgbClr val="4C7013"/>
                </a:gs>
                <a:gs pos="50000">
                  <a:srgbClr val="6B9B1A"/>
                </a:gs>
                <a:gs pos="100000">
                  <a:srgbClr val="4C7013"/>
                </a:gs>
              </a:gsLst>
              <a:lin ang="0" scaled="1"/>
            </a:gradFill>
            <a:ln w="14351">
              <a:noFill/>
              <a:miter lim="800000"/>
              <a:headEnd/>
              <a:tailEnd/>
            </a:ln>
            <a:effectLst>
              <a:outerShdw dist="28398" dir="3806097" algn="ctr" rotWithShape="0">
                <a:srgbClr val="808080"/>
              </a:outerShdw>
            </a:effectLst>
          </p:spPr>
          <p:txBody>
            <a:bodyPr/>
            <a:lstStyle/>
            <a:p>
              <a:pPr>
                <a:defRPr/>
              </a:pPr>
              <a:endParaRPr lang="tr-TR">
                <a:solidFill>
                  <a:srgbClr val="000000"/>
                </a:solidFill>
              </a:endParaRPr>
            </a:p>
          </p:txBody>
        </p:sp>
        <p:sp>
          <p:nvSpPr>
            <p:cNvPr id="8" name="Freeform 17"/>
            <p:cNvSpPr>
              <a:spLocks/>
            </p:cNvSpPr>
            <p:nvPr/>
          </p:nvSpPr>
          <p:spPr bwMode="gray">
            <a:xfrm>
              <a:off x="1391" y="2260"/>
              <a:ext cx="2764" cy="394"/>
            </a:xfrm>
            <a:custGeom>
              <a:avLst/>
              <a:gdLst>
                <a:gd name="T0" fmla="*/ 6421 w 2764"/>
                <a:gd name="T1" fmla="*/ 625475 h 394"/>
                <a:gd name="T2" fmla="*/ 4162114 w 2764"/>
                <a:gd name="T3" fmla="*/ 625475 h 394"/>
                <a:gd name="T4" fmla="*/ 4362450 w 2764"/>
                <a:gd name="T5" fmla="*/ 322370 h 394"/>
                <a:gd name="T6" fmla="*/ 4162114 w 2764"/>
                <a:gd name="T7" fmla="*/ 0 h 394"/>
                <a:gd name="T8" fmla="*/ 0 w 2764"/>
                <a:gd name="T9" fmla="*/ 0 h 394"/>
                <a:gd name="T10" fmla="*/ 6421 w 2764"/>
                <a:gd name="T11" fmla="*/ 625475 h 394"/>
                <a:gd name="T12" fmla="*/ 0 60000 65536"/>
                <a:gd name="T13" fmla="*/ 0 60000 65536"/>
                <a:gd name="T14" fmla="*/ 0 60000 65536"/>
                <a:gd name="T15" fmla="*/ 0 60000 65536"/>
                <a:gd name="T16" fmla="*/ 0 60000 65536"/>
                <a:gd name="T17" fmla="*/ 0 60000 65536"/>
                <a:gd name="T18" fmla="*/ 0 w 2764"/>
                <a:gd name="T19" fmla="*/ 0 h 394"/>
                <a:gd name="T20" fmla="*/ 3397 w 2764"/>
                <a:gd name="T21" fmla="*/ 487 h 394"/>
              </a:gdLst>
              <a:ahLst/>
              <a:cxnLst>
                <a:cxn ang="T12">
                  <a:pos x="T0" y="T1"/>
                </a:cxn>
                <a:cxn ang="T13">
                  <a:pos x="T2" y="T3"/>
                </a:cxn>
                <a:cxn ang="T14">
                  <a:pos x="T4" y="T5"/>
                </a:cxn>
                <a:cxn ang="T15">
                  <a:pos x="T6" y="T7"/>
                </a:cxn>
                <a:cxn ang="T16">
                  <a:pos x="T8" y="T9"/>
                </a:cxn>
                <a:cxn ang="T17">
                  <a:pos x="T10" y="T11"/>
                </a:cxn>
              </a:cxnLst>
              <a:rect l="T18" t="T19" r="T20" b="T21"/>
              <a:pathLst>
                <a:path w="2764" h="394">
                  <a:moveTo>
                    <a:pt x="4" y="394"/>
                  </a:moveTo>
                  <a:lnTo>
                    <a:pt x="2662" y="392"/>
                  </a:lnTo>
                  <a:lnTo>
                    <a:pt x="2764" y="203"/>
                  </a:lnTo>
                  <a:lnTo>
                    <a:pt x="2659" y="1"/>
                  </a:lnTo>
                  <a:lnTo>
                    <a:pt x="0" y="0"/>
                  </a:lnTo>
                  <a:lnTo>
                    <a:pt x="4" y="394"/>
                  </a:lnTo>
                  <a:close/>
                </a:path>
              </a:pathLst>
            </a:custGeom>
            <a:gradFill rotWithShape="1">
              <a:gsLst>
                <a:gs pos="0">
                  <a:srgbClr val="4C7013"/>
                </a:gs>
                <a:gs pos="50000">
                  <a:srgbClr val="6B9B1A"/>
                </a:gs>
                <a:gs pos="100000">
                  <a:srgbClr val="4C7013"/>
                </a:gs>
              </a:gsLst>
              <a:lin ang="0" scaled="1"/>
            </a:gradFill>
            <a:ln w="14351">
              <a:noFill/>
              <a:miter lim="800000"/>
              <a:headEnd/>
              <a:tailEnd/>
            </a:ln>
            <a:effectLst>
              <a:outerShdw dist="28398" dir="3806097" algn="ctr" rotWithShape="0">
                <a:srgbClr val="808080"/>
              </a:outerShdw>
            </a:effectLst>
          </p:spPr>
          <p:txBody>
            <a:bodyPr/>
            <a:lstStyle/>
            <a:p>
              <a:pPr>
                <a:defRPr/>
              </a:pPr>
              <a:endParaRPr lang="tr-TR">
                <a:solidFill>
                  <a:srgbClr val="000000"/>
                </a:solidFill>
              </a:endParaRPr>
            </a:p>
          </p:txBody>
        </p:sp>
        <p:sp>
          <p:nvSpPr>
            <p:cNvPr id="9" name="Freeform 18"/>
            <p:cNvSpPr>
              <a:spLocks/>
            </p:cNvSpPr>
            <p:nvPr/>
          </p:nvSpPr>
          <p:spPr bwMode="gray">
            <a:xfrm>
              <a:off x="1391" y="2719"/>
              <a:ext cx="2628" cy="401"/>
            </a:xfrm>
            <a:custGeom>
              <a:avLst/>
              <a:gdLst>
                <a:gd name="T0" fmla="*/ 0 w 2628"/>
                <a:gd name="T1" fmla="*/ 636587 h 401"/>
                <a:gd name="T2" fmla="*/ 3828506 w 2628"/>
                <a:gd name="T3" fmla="*/ 636587 h 401"/>
                <a:gd name="T4" fmla="*/ 4162425 w 2628"/>
                <a:gd name="T5" fmla="*/ 0 h 401"/>
                <a:gd name="T6" fmla="*/ 6422 w 2628"/>
                <a:gd name="T7" fmla="*/ 0 h 401"/>
                <a:gd name="T8" fmla="*/ 0 w 2628"/>
                <a:gd name="T9" fmla="*/ 636587 h 401"/>
                <a:gd name="T10" fmla="*/ 0 60000 65536"/>
                <a:gd name="T11" fmla="*/ 0 60000 65536"/>
                <a:gd name="T12" fmla="*/ 0 60000 65536"/>
                <a:gd name="T13" fmla="*/ 0 60000 65536"/>
                <a:gd name="T14" fmla="*/ 0 60000 65536"/>
                <a:gd name="T15" fmla="*/ 0 w 2628"/>
                <a:gd name="T16" fmla="*/ 0 h 401"/>
                <a:gd name="T17" fmla="*/ 3241 w 2628"/>
                <a:gd name="T18" fmla="*/ 496 h 401"/>
              </a:gdLst>
              <a:ahLst/>
              <a:cxnLst>
                <a:cxn ang="T10">
                  <a:pos x="T0" y="T1"/>
                </a:cxn>
                <a:cxn ang="T11">
                  <a:pos x="T2" y="T3"/>
                </a:cxn>
                <a:cxn ang="T12">
                  <a:pos x="T4" y="T5"/>
                </a:cxn>
                <a:cxn ang="T13">
                  <a:pos x="T6" y="T7"/>
                </a:cxn>
                <a:cxn ang="T14">
                  <a:pos x="T8" y="T9"/>
                </a:cxn>
              </a:cxnLst>
              <a:rect l="T15" t="T16" r="T17" b="T18"/>
              <a:pathLst>
                <a:path w="2628" h="401">
                  <a:moveTo>
                    <a:pt x="0" y="401"/>
                  </a:moveTo>
                  <a:lnTo>
                    <a:pt x="2419" y="400"/>
                  </a:lnTo>
                  <a:lnTo>
                    <a:pt x="2628" y="1"/>
                  </a:lnTo>
                  <a:lnTo>
                    <a:pt x="4" y="0"/>
                  </a:lnTo>
                  <a:lnTo>
                    <a:pt x="0" y="401"/>
                  </a:lnTo>
                  <a:close/>
                </a:path>
              </a:pathLst>
            </a:custGeom>
            <a:gradFill rotWithShape="1">
              <a:gsLst>
                <a:gs pos="0">
                  <a:srgbClr val="4C7013"/>
                </a:gs>
                <a:gs pos="50000">
                  <a:srgbClr val="6B9B1A"/>
                </a:gs>
                <a:gs pos="100000">
                  <a:srgbClr val="4C7013"/>
                </a:gs>
              </a:gsLst>
              <a:lin ang="0" scaled="1"/>
            </a:gradFill>
            <a:ln w="14351">
              <a:noFill/>
              <a:miter lim="800000"/>
              <a:headEnd/>
              <a:tailEnd/>
            </a:ln>
            <a:effectLst>
              <a:outerShdw dist="28398" dir="3806097" algn="ctr" rotWithShape="0">
                <a:srgbClr val="808080"/>
              </a:outerShdw>
            </a:effectLst>
          </p:spPr>
          <p:txBody>
            <a:bodyPr/>
            <a:lstStyle/>
            <a:p>
              <a:pPr>
                <a:defRPr/>
              </a:pPr>
              <a:endParaRPr lang="tr-TR">
                <a:solidFill>
                  <a:srgbClr val="000000"/>
                </a:solidFill>
              </a:endParaRPr>
            </a:p>
          </p:txBody>
        </p:sp>
        <p:sp>
          <p:nvSpPr>
            <p:cNvPr id="10" name="Freeform 19"/>
            <p:cNvSpPr>
              <a:spLocks/>
            </p:cNvSpPr>
            <p:nvPr/>
          </p:nvSpPr>
          <p:spPr bwMode="gray">
            <a:xfrm>
              <a:off x="1391" y="3166"/>
              <a:ext cx="2400" cy="814"/>
            </a:xfrm>
            <a:custGeom>
              <a:avLst/>
              <a:gdLst>
                <a:gd name="T0" fmla="*/ 0 w 2967"/>
                <a:gd name="T1" fmla="*/ 563903 h 1006"/>
                <a:gd name="T2" fmla="*/ 3130698 w 2967"/>
                <a:gd name="T3" fmla="*/ 563903 h 1006"/>
                <a:gd name="T4" fmla="*/ 3130698 w 2967"/>
                <a:gd name="T5" fmla="*/ 1292225 h 1006"/>
                <a:gd name="T6" fmla="*/ 3810000 w 2967"/>
                <a:gd name="T7" fmla="*/ 0 h 1006"/>
                <a:gd name="T8" fmla="*/ 0 w 2967"/>
                <a:gd name="T9" fmla="*/ 0 h 1006"/>
                <a:gd name="T10" fmla="*/ 0 w 2967"/>
                <a:gd name="T11" fmla="*/ 563903 h 1006"/>
                <a:gd name="T12" fmla="*/ 0 60000 65536"/>
                <a:gd name="T13" fmla="*/ 0 60000 65536"/>
                <a:gd name="T14" fmla="*/ 0 60000 65536"/>
                <a:gd name="T15" fmla="*/ 0 60000 65536"/>
                <a:gd name="T16" fmla="*/ 0 60000 65536"/>
                <a:gd name="T17" fmla="*/ 0 60000 65536"/>
                <a:gd name="T18" fmla="*/ 0 w 2967"/>
                <a:gd name="T19" fmla="*/ 0 h 1006"/>
                <a:gd name="T20" fmla="*/ 2967 w 2967"/>
                <a:gd name="T21" fmla="*/ 1006 h 1006"/>
              </a:gdLst>
              <a:ahLst/>
              <a:cxnLst>
                <a:cxn ang="T12">
                  <a:pos x="T0" y="T1"/>
                </a:cxn>
                <a:cxn ang="T13">
                  <a:pos x="T2" y="T3"/>
                </a:cxn>
                <a:cxn ang="T14">
                  <a:pos x="T4" y="T5"/>
                </a:cxn>
                <a:cxn ang="T15">
                  <a:pos x="T6" y="T7"/>
                </a:cxn>
                <a:cxn ang="T16">
                  <a:pos x="T8" y="T9"/>
                </a:cxn>
                <a:cxn ang="T17">
                  <a:pos x="T10" y="T11"/>
                </a:cxn>
              </a:cxnLst>
              <a:rect l="T18" t="T19" r="T20" b="T21"/>
              <a:pathLst>
                <a:path w="2967" h="1006">
                  <a:moveTo>
                    <a:pt x="0" y="439"/>
                  </a:moveTo>
                  <a:lnTo>
                    <a:pt x="2438" y="439"/>
                  </a:lnTo>
                  <a:lnTo>
                    <a:pt x="2438" y="1006"/>
                  </a:lnTo>
                  <a:lnTo>
                    <a:pt x="2967" y="0"/>
                  </a:lnTo>
                  <a:lnTo>
                    <a:pt x="0" y="0"/>
                  </a:lnTo>
                  <a:lnTo>
                    <a:pt x="0" y="439"/>
                  </a:lnTo>
                  <a:close/>
                </a:path>
              </a:pathLst>
            </a:custGeom>
            <a:gradFill rotWithShape="1">
              <a:gsLst>
                <a:gs pos="0">
                  <a:srgbClr val="4C7013"/>
                </a:gs>
                <a:gs pos="50000">
                  <a:srgbClr val="6B9B1A"/>
                </a:gs>
                <a:gs pos="100000">
                  <a:srgbClr val="4C7013"/>
                </a:gs>
              </a:gsLst>
              <a:lin ang="0" scaled="1"/>
            </a:gradFill>
            <a:ln w="14351">
              <a:noFill/>
              <a:miter lim="800000"/>
              <a:headEnd/>
              <a:tailEnd/>
            </a:ln>
            <a:effectLst>
              <a:outerShdw dist="28398" dir="3806097" algn="ctr" rotWithShape="0">
                <a:srgbClr val="808080"/>
              </a:outerShdw>
            </a:effectLst>
          </p:spPr>
          <p:txBody>
            <a:bodyPr/>
            <a:lstStyle/>
            <a:p>
              <a:pPr>
                <a:defRPr/>
              </a:pPr>
              <a:endParaRPr lang="tr-TR">
                <a:solidFill>
                  <a:srgbClr val="000000"/>
                </a:solidFill>
              </a:endParaRPr>
            </a:p>
          </p:txBody>
        </p:sp>
      </p:grpSp>
      <p:grpSp>
        <p:nvGrpSpPr>
          <p:cNvPr id="3" name="Group 12"/>
          <p:cNvGrpSpPr>
            <a:grpSpLocks/>
          </p:cNvGrpSpPr>
          <p:nvPr/>
        </p:nvGrpSpPr>
        <p:grpSpPr bwMode="auto">
          <a:xfrm>
            <a:off x="3571874" y="2257425"/>
            <a:ext cx="4068851" cy="2859574"/>
            <a:chOff x="1499" y="1503"/>
            <a:chExt cx="1800" cy="2039"/>
          </a:xfrm>
        </p:grpSpPr>
        <p:sp>
          <p:nvSpPr>
            <p:cNvPr id="12" name="Text Box 19"/>
            <p:cNvSpPr txBox="1">
              <a:spLocks noChangeArrowheads="1"/>
            </p:cNvSpPr>
            <p:nvPr/>
          </p:nvSpPr>
          <p:spPr bwMode="gray">
            <a:xfrm>
              <a:off x="1499" y="1503"/>
              <a:ext cx="1800" cy="263"/>
            </a:xfrm>
            <a:prstGeom prst="rect">
              <a:avLst/>
            </a:prstGeom>
            <a:noFill/>
            <a:ln w="9525">
              <a:noFill/>
              <a:miter lim="800000"/>
              <a:headEnd/>
              <a:tailEnd/>
            </a:ln>
          </p:spPr>
          <p:txBody>
            <a:bodyPr lIns="0" tIns="0" rIns="0" bIns="0">
              <a:spAutoFit/>
            </a:bodyPr>
            <a:lstStyle/>
            <a:p>
              <a:pPr defTabSz="801688">
                <a:spcAft>
                  <a:spcPct val="40000"/>
                </a:spcAft>
              </a:pPr>
              <a:r>
                <a:rPr lang="tr-TR" sz="2400" b="1" i="1" noProof="1">
                  <a:solidFill>
                    <a:srgbClr val="FFFFFF"/>
                  </a:solidFill>
                  <a:latin typeface="Calibri" pitchFamily="34" charset="0"/>
                </a:rPr>
                <a:t>Gürültü Ölçümü</a:t>
              </a:r>
            </a:p>
          </p:txBody>
        </p:sp>
        <p:sp>
          <p:nvSpPr>
            <p:cNvPr id="13" name="Text Box 19"/>
            <p:cNvSpPr txBox="1">
              <a:spLocks noChangeArrowheads="1"/>
            </p:cNvSpPr>
            <p:nvPr/>
          </p:nvSpPr>
          <p:spPr bwMode="gray">
            <a:xfrm>
              <a:off x="1499" y="1929"/>
              <a:ext cx="1800" cy="263"/>
            </a:xfrm>
            <a:prstGeom prst="rect">
              <a:avLst/>
            </a:prstGeom>
            <a:noFill/>
            <a:ln w="9525">
              <a:noFill/>
              <a:miter lim="800000"/>
              <a:headEnd/>
              <a:tailEnd/>
            </a:ln>
          </p:spPr>
          <p:txBody>
            <a:bodyPr lIns="0" tIns="0" rIns="0" bIns="0">
              <a:spAutoFit/>
            </a:bodyPr>
            <a:lstStyle/>
            <a:p>
              <a:pPr defTabSz="801688">
                <a:spcAft>
                  <a:spcPct val="40000"/>
                </a:spcAft>
              </a:pPr>
              <a:r>
                <a:rPr lang="tr-TR" sz="2400" b="1" i="1" noProof="1">
                  <a:solidFill>
                    <a:srgbClr val="FFFFFF"/>
                  </a:solidFill>
                  <a:latin typeface="Calibri" pitchFamily="34" charset="0"/>
                </a:rPr>
                <a:t>Toz Ölçümü</a:t>
              </a:r>
            </a:p>
          </p:txBody>
        </p:sp>
        <p:sp>
          <p:nvSpPr>
            <p:cNvPr id="14" name="Text Box 19"/>
            <p:cNvSpPr txBox="1">
              <a:spLocks noChangeArrowheads="1"/>
            </p:cNvSpPr>
            <p:nvPr/>
          </p:nvSpPr>
          <p:spPr bwMode="gray">
            <a:xfrm>
              <a:off x="1499" y="2393"/>
              <a:ext cx="1800" cy="263"/>
            </a:xfrm>
            <a:prstGeom prst="rect">
              <a:avLst/>
            </a:prstGeom>
            <a:noFill/>
            <a:ln w="9525">
              <a:noFill/>
              <a:miter lim="800000"/>
              <a:headEnd/>
              <a:tailEnd/>
            </a:ln>
          </p:spPr>
          <p:txBody>
            <a:bodyPr lIns="0" tIns="0" rIns="0" bIns="0">
              <a:spAutoFit/>
            </a:bodyPr>
            <a:lstStyle/>
            <a:p>
              <a:pPr defTabSz="801688">
                <a:spcAft>
                  <a:spcPct val="40000"/>
                </a:spcAft>
              </a:pPr>
              <a:r>
                <a:rPr lang="tr-TR" sz="2400" b="1" i="1" noProof="1">
                  <a:solidFill>
                    <a:srgbClr val="FFFFFF"/>
                  </a:solidFill>
                  <a:latin typeface="Calibri" pitchFamily="34" charset="0"/>
                </a:rPr>
                <a:t>Metal ve Gaz Ölçümü</a:t>
              </a:r>
            </a:p>
          </p:txBody>
        </p:sp>
        <p:sp>
          <p:nvSpPr>
            <p:cNvPr id="15" name="Text Box 19"/>
            <p:cNvSpPr txBox="1">
              <a:spLocks noChangeArrowheads="1"/>
            </p:cNvSpPr>
            <p:nvPr/>
          </p:nvSpPr>
          <p:spPr bwMode="gray">
            <a:xfrm>
              <a:off x="1499" y="2846"/>
              <a:ext cx="1800" cy="263"/>
            </a:xfrm>
            <a:prstGeom prst="rect">
              <a:avLst/>
            </a:prstGeom>
            <a:noFill/>
            <a:ln w="9525">
              <a:noFill/>
              <a:miter lim="800000"/>
              <a:headEnd/>
              <a:tailEnd/>
            </a:ln>
          </p:spPr>
          <p:txBody>
            <a:bodyPr lIns="0" tIns="0" rIns="0" bIns="0">
              <a:spAutoFit/>
            </a:bodyPr>
            <a:lstStyle/>
            <a:p>
              <a:pPr defTabSz="801688">
                <a:spcAft>
                  <a:spcPct val="40000"/>
                </a:spcAft>
              </a:pPr>
              <a:r>
                <a:rPr lang="tr-TR" sz="2400" b="1" i="1" noProof="1">
                  <a:solidFill>
                    <a:srgbClr val="FFFFFF"/>
                  </a:solidFill>
                  <a:latin typeface="Calibri" pitchFamily="34" charset="0"/>
                </a:rPr>
                <a:t>Radyasyon Ölçümü</a:t>
              </a:r>
            </a:p>
          </p:txBody>
        </p:sp>
        <p:sp>
          <p:nvSpPr>
            <p:cNvPr id="16" name="Text Box 19"/>
            <p:cNvSpPr txBox="1">
              <a:spLocks noChangeArrowheads="1"/>
            </p:cNvSpPr>
            <p:nvPr/>
          </p:nvSpPr>
          <p:spPr bwMode="gray">
            <a:xfrm>
              <a:off x="1499" y="3279"/>
              <a:ext cx="1800" cy="263"/>
            </a:xfrm>
            <a:prstGeom prst="rect">
              <a:avLst/>
            </a:prstGeom>
            <a:noFill/>
            <a:ln w="9525">
              <a:noFill/>
              <a:miter lim="800000"/>
              <a:headEnd/>
              <a:tailEnd/>
            </a:ln>
          </p:spPr>
          <p:txBody>
            <a:bodyPr lIns="0" tIns="0" rIns="0" bIns="0">
              <a:spAutoFit/>
            </a:bodyPr>
            <a:lstStyle/>
            <a:p>
              <a:pPr defTabSz="801688">
                <a:spcAft>
                  <a:spcPct val="40000"/>
                </a:spcAft>
              </a:pPr>
              <a:r>
                <a:rPr lang="tr-TR" sz="2400" b="1" i="1" noProof="1">
                  <a:solidFill>
                    <a:srgbClr val="FFFFFF"/>
                  </a:solidFill>
                  <a:latin typeface="Calibri" pitchFamily="34" charset="0"/>
                </a:rPr>
                <a:t>Termal Konfor </a:t>
              </a:r>
              <a:r>
                <a:rPr lang="tr-TR" sz="2400" b="1" i="1" noProof="1" smtClean="0">
                  <a:solidFill>
                    <a:srgbClr val="FFFFFF"/>
                  </a:solidFill>
                  <a:latin typeface="Calibri" pitchFamily="34" charset="0"/>
                </a:rPr>
                <a:t>Değerlendirmesi</a:t>
              </a:r>
              <a:endParaRPr lang="tr-TR" sz="2400" b="1" i="1" noProof="1">
                <a:solidFill>
                  <a:srgbClr val="FFFFFF"/>
                </a:solidFill>
                <a:latin typeface="Calibri" pitchFamily="34" charset="0"/>
              </a:endParaRPr>
            </a:p>
          </p:txBody>
        </p:sp>
      </p:grpSp>
      <p:sp>
        <p:nvSpPr>
          <p:cNvPr id="17" name="Textfeld 7"/>
          <p:cNvSpPr txBox="1">
            <a:spLocks noChangeArrowheads="1"/>
          </p:cNvSpPr>
          <p:nvPr/>
        </p:nvSpPr>
        <p:spPr bwMode="gray">
          <a:xfrm>
            <a:off x="117475" y="536575"/>
            <a:ext cx="8988425" cy="584200"/>
          </a:xfrm>
          <a:prstGeom prst="rect">
            <a:avLst/>
          </a:prstGeom>
          <a:noFill/>
          <a:ln w="9525">
            <a:noFill/>
            <a:miter lim="800000"/>
            <a:headEnd/>
            <a:tailEnd/>
          </a:ln>
        </p:spPr>
        <p:txBody>
          <a:bodyPr>
            <a:spAutoFit/>
          </a:bodyPr>
          <a:lstStyle/>
          <a:p>
            <a:r>
              <a:rPr lang="tr-TR" sz="3200" b="1">
                <a:solidFill>
                  <a:srgbClr val="6B9B1A"/>
                </a:solidFill>
                <a:latin typeface="Calibri" pitchFamily="34" charset="0"/>
              </a:rPr>
              <a:t>İŞYERİ</a:t>
            </a:r>
            <a:r>
              <a:rPr lang="tr-TR" sz="3200" b="1">
                <a:solidFill>
                  <a:srgbClr val="595959"/>
                </a:solidFill>
                <a:latin typeface="Calibri" pitchFamily="34" charset="0"/>
              </a:rPr>
              <a:t>ÖLÇÜMLERİ</a:t>
            </a:r>
            <a:endParaRPr lang="de-DE" sz="3200" b="1">
              <a:solidFill>
                <a:srgbClr val="595959"/>
              </a:solidFill>
              <a:latin typeface="Calibri" pitchFamily="34" charset="0"/>
            </a:endParaRPr>
          </a:p>
        </p:txBody>
      </p:sp>
      <p:sp>
        <p:nvSpPr>
          <p:cNvPr id="18" name="Dikdörtgen 17"/>
          <p:cNvSpPr/>
          <p:nvPr/>
        </p:nvSpPr>
        <p:spPr>
          <a:xfrm>
            <a:off x="47625" y="3070225"/>
            <a:ext cx="2776538" cy="1323439"/>
          </a:xfrm>
          <a:prstGeom prst="rect">
            <a:avLst/>
          </a:prstGeom>
          <a:ln w="3175">
            <a:solidFill>
              <a:schemeClr val="bg1">
                <a:lumMod val="75000"/>
              </a:schemeClr>
            </a:solidFill>
          </a:ln>
        </p:spPr>
        <p:txBody>
          <a:bodyPr wrap="square">
            <a:spAutoFit/>
          </a:bodyPr>
          <a:lstStyle/>
          <a:p>
            <a:pPr algn="ctr"/>
            <a:r>
              <a:rPr lang="tr-TR" sz="2000" i="1" dirty="0">
                <a:solidFill>
                  <a:srgbClr val="000000"/>
                </a:solidFill>
                <a:latin typeface="Calibri" pitchFamily="34" charset="0"/>
              </a:rPr>
              <a:t>Sık görülen meslek hastalığı türlerine göre, </a:t>
            </a:r>
          </a:p>
          <a:p>
            <a:pPr algn="ctr"/>
            <a:r>
              <a:rPr lang="tr-TR" sz="2000" i="1" dirty="0">
                <a:solidFill>
                  <a:srgbClr val="000000"/>
                </a:solidFill>
                <a:latin typeface="Calibri" pitchFamily="34" charset="0"/>
              </a:rPr>
              <a:t>işyerlerinde en çok yapılan </a:t>
            </a:r>
            <a:r>
              <a:rPr lang="tr-TR" sz="2000" i="1" dirty="0" smtClean="0">
                <a:solidFill>
                  <a:srgbClr val="000000"/>
                </a:solidFill>
                <a:latin typeface="Calibri" pitchFamily="34" charset="0"/>
              </a:rPr>
              <a:t>ölçümler</a:t>
            </a:r>
            <a:r>
              <a:rPr lang="tr-TR" sz="2000" i="1" dirty="0">
                <a:solidFill>
                  <a:srgbClr val="000000"/>
                </a:solidFill>
                <a:latin typeface="Calibri" pitchFamily="34" charset="0"/>
              </a:rPr>
              <a:t>.</a:t>
            </a:r>
          </a:p>
        </p:txBody>
      </p:sp>
      <p:pic>
        <p:nvPicPr>
          <p:cNvPr id="19" name="Picture 2" descr="C:\Users\ahmet\Desktop\RESİM ARŞİVİ\Müzik-Ses\Sound.png"/>
          <p:cNvPicPr>
            <a:picLocks noChangeAspect="1" noChangeArrowheads="1"/>
          </p:cNvPicPr>
          <p:nvPr/>
        </p:nvPicPr>
        <p:blipFill>
          <a:blip r:embed="rId3" cstate="print"/>
          <a:srcRect/>
          <a:stretch>
            <a:fillRect/>
          </a:stretch>
        </p:blipFill>
        <p:spPr bwMode="auto">
          <a:xfrm>
            <a:off x="2776538" y="2100263"/>
            <a:ext cx="676275" cy="676275"/>
          </a:xfrm>
          <a:prstGeom prst="rect">
            <a:avLst/>
          </a:prstGeom>
          <a:noFill/>
          <a:ln w="9525">
            <a:noFill/>
            <a:miter lim="800000"/>
            <a:headEnd/>
            <a:tailEnd/>
          </a:ln>
        </p:spPr>
      </p:pic>
      <p:pic>
        <p:nvPicPr>
          <p:cNvPr id="20" name="Picture 3" descr="C:\Users\ahmet\Desktop\RESİM ARŞİVİ\Elektronik\mobile_net.png"/>
          <p:cNvPicPr>
            <a:picLocks noChangeAspect="1" noChangeArrowheads="1"/>
          </p:cNvPicPr>
          <p:nvPr/>
        </p:nvPicPr>
        <p:blipFill>
          <a:blip r:embed="rId4" cstate="print"/>
          <a:srcRect/>
          <a:stretch>
            <a:fillRect/>
          </a:stretch>
        </p:blipFill>
        <p:spPr bwMode="auto">
          <a:xfrm>
            <a:off x="2809875" y="4000500"/>
            <a:ext cx="561975" cy="561975"/>
          </a:xfrm>
          <a:prstGeom prst="rect">
            <a:avLst/>
          </a:prstGeom>
          <a:noFill/>
          <a:ln w="9525">
            <a:noFill/>
            <a:miter lim="800000"/>
            <a:headEnd/>
            <a:tailEnd/>
          </a:ln>
        </p:spPr>
      </p:pic>
      <p:pic>
        <p:nvPicPr>
          <p:cNvPr id="21" name="Picture 4" descr="C:\Users\ahmet\Desktop\RESİM ARŞİVİ\DigitalColor%20Meter.png"/>
          <p:cNvPicPr>
            <a:picLocks noChangeAspect="1" noChangeArrowheads="1"/>
          </p:cNvPicPr>
          <p:nvPr/>
        </p:nvPicPr>
        <p:blipFill>
          <a:blip r:embed="rId5" cstate="print"/>
          <a:srcRect/>
          <a:stretch>
            <a:fillRect/>
          </a:stretch>
        </p:blipFill>
        <p:spPr bwMode="auto">
          <a:xfrm>
            <a:off x="2928938" y="3463925"/>
            <a:ext cx="409575" cy="409575"/>
          </a:xfrm>
          <a:prstGeom prst="rect">
            <a:avLst/>
          </a:prstGeom>
          <a:noFill/>
          <a:ln w="9525">
            <a:noFill/>
            <a:miter lim="800000"/>
            <a:headEnd/>
            <a:tailEnd/>
          </a:ln>
        </p:spPr>
      </p:pic>
      <p:pic>
        <p:nvPicPr>
          <p:cNvPr id="22" name="Resim 5"/>
          <p:cNvPicPr>
            <a:picLocks noChangeAspect="1"/>
          </p:cNvPicPr>
          <p:nvPr/>
        </p:nvPicPr>
        <p:blipFill>
          <a:blip r:embed="rId6" cstate="print"/>
          <a:srcRect/>
          <a:stretch>
            <a:fillRect/>
          </a:stretch>
        </p:blipFill>
        <p:spPr bwMode="auto">
          <a:xfrm>
            <a:off x="2862263" y="4721225"/>
            <a:ext cx="454025" cy="454025"/>
          </a:xfrm>
          <a:prstGeom prst="rect">
            <a:avLst/>
          </a:prstGeom>
          <a:noFill/>
          <a:ln w="9525">
            <a:noFill/>
            <a:miter lim="800000"/>
            <a:headEnd/>
            <a:tailEnd/>
          </a:ln>
        </p:spPr>
      </p:pic>
      <p:pic>
        <p:nvPicPr>
          <p:cNvPr id="23" name="Picture 5" descr="C:\Users\ahmet\Desktop\RESİM ARŞİVİ\İkonlar-1\Atom.png"/>
          <p:cNvPicPr>
            <a:picLocks noChangeAspect="1" noChangeArrowheads="1"/>
          </p:cNvPicPr>
          <p:nvPr/>
        </p:nvPicPr>
        <p:blipFill>
          <a:blip r:embed="rId7" cstate="print"/>
          <a:srcRect/>
          <a:stretch>
            <a:fillRect/>
          </a:stretch>
        </p:blipFill>
        <p:spPr bwMode="auto">
          <a:xfrm>
            <a:off x="2833688" y="2755900"/>
            <a:ext cx="457200" cy="457200"/>
          </a:xfrm>
          <a:prstGeom prst="rect">
            <a:avLst/>
          </a:prstGeom>
          <a:noFill/>
          <a:ln w="9525">
            <a:noFill/>
            <a:miter lim="800000"/>
            <a:headEnd/>
            <a:tailEnd/>
          </a:ln>
        </p:spPr>
      </p:pic>
    </p:spTree>
    <p:extLst>
      <p:ext uri="{BB962C8B-B14F-4D97-AF65-F5344CB8AC3E}">
        <p14:creationId xmlns:p14="http://schemas.microsoft.com/office/powerpoint/2010/main" val="65149261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37978"/>
                                        </p:tgtEl>
                                      </p:cBhvr>
                                    </p:animEffect>
                                    <p:animScale>
                                      <p:cBhvr>
                                        <p:cTn id="7" dur="250" autoRev="1" fill="hold"/>
                                        <p:tgtEl>
                                          <p:spTgt spid="3797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78" grpId="0" animBg="1"/>
    </p:bld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78" name="Rectangle 90"/>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sp>
        <p:nvSpPr>
          <p:cNvPr id="4" name="Rechteck 4"/>
          <p:cNvSpPr>
            <a:spLocks noChangeArrowheads="1"/>
          </p:cNvSpPr>
          <p:nvPr/>
        </p:nvSpPr>
        <p:spPr bwMode="auto">
          <a:xfrm>
            <a:off x="172005" y="2516888"/>
            <a:ext cx="8782476" cy="2921887"/>
          </a:xfrm>
          <a:prstGeom prst="rect">
            <a:avLst/>
          </a:prstGeom>
          <a:noFill/>
          <a:ln w="9525" algn="ctr">
            <a:noFill/>
            <a:round/>
            <a:headEnd/>
            <a:tailEnd/>
          </a:ln>
        </p:spPr>
        <p:txBody>
          <a:bodyPr wrap="none" anchor="ctr"/>
          <a:lstStyle/>
          <a:p>
            <a:pPr algn="ctr">
              <a:defRPr/>
            </a:pPr>
            <a:r>
              <a:rPr lang="tr-TR" sz="9000" b="1" noProof="1">
                <a:solidFill>
                  <a:srgbClr val="575757"/>
                </a:solidFill>
                <a:effectLst>
                  <a:innerShdw blurRad="63500" dist="50800" dir="8100000">
                    <a:prstClr val="black">
                      <a:alpha val="50000"/>
                    </a:prstClr>
                  </a:innerShdw>
                </a:effectLst>
                <a:latin typeface="Calibri" pitchFamily="34" charset="0"/>
                <a:cs typeface="Calibri" pitchFamily="34" charset="0"/>
              </a:rPr>
              <a:t>Meslek </a:t>
            </a:r>
          </a:p>
          <a:p>
            <a:pPr algn="ctr">
              <a:defRPr/>
            </a:pPr>
            <a:r>
              <a:rPr lang="tr-TR" sz="9000" b="1" noProof="1">
                <a:solidFill>
                  <a:srgbClr val="575757"/>
                </a:solidFill>
                <a:effectLst>
                  <a:innerShdw blurRad="63500" dist="50800" dir="8100000">
                    <a:prstClr val="black">
                      <a:alpha val="50000"/>
                    </a:prstClr>
                  </a:innerShdw>
                </a:effectLst>
                <a:latin typeface="Calibri" pitchFamily="34" charset="0"/>
                <a:cs typeface="Calibri" pitchFamily="34" charset="0"/>
              </a:rPr>
              <a:t>Hastalıklarından </a:t>
            </a:r>
          </a:p>
          <a:p>
            <a:pPr algn="ctr">
              <a:defRPr/>
            </a:pPr>
            <a:r>
              <a:rPr lang="tr-TR" sz="9000" b="1" noProof="1">
                <a:solidFill>
                  <a:srgbClr val="575757"/>
                </a:solidFill>
                <a:effectLst>
                  <a:innerShdw blurRad="63500" dist="50800" dir="8100000">
                    <a:prstClr val="black">
                      <a:alpha val="50000"/>
                    </a:prstClr>
                  </a:innerShdw>
                </a:effectLst>
                <a:latin typeface="Calibri" pitchFamily="34" charset="0"/>
                <a:cs typeface="Calibri" pitchFamily="34" charset="0"/>
              </a:rPr>
              <a:t>Korunma Yolları</a:t>
            </a:r>
          </a:p>
        </p:txBody>
      </p:sp>
      <p:pic>
        <p:nvPicPr>
          <p:cNvPr id="5" name="Picture 2"/>
          <p:cNvPicPr>
            <a:picLocks noChangeAspect="1" noChangeArrowheads="1"/>
          </p:cNvPicPr>
          <p:nvPr/>
        </p:nvPicPr>
        <p:blipFill>
          <a:blip r:embed="rId3" cstate="print"/>
          <a:srcRect/>
          <a:stretch>
            <a:fillRect/>
          </a:stretch>
        </p:blipFill>
        <p:spPr bwMode="auto">
          <a:xfrm>
            <a:off x="552450" y="409575"/>
            <a:ext cx="2835275" cy="1752600"/>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37978"/>
                                        </p:tgtEl>
                                      </p:cBhvr>
                                    </p:animEffect>
                                    <p:animScale>
                                      <p:cBhvr>
                                        <p:cTn id="7" dur="250" autoRev="1" fill="hold"/>
                                        <p:tgtEl>
                                          <p:spTgt spid="3797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78" grpId="0" animBg="1"/>
    </p:bld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78" name="Rectangle 90"/>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sp>
        <p:nvSpPr>
          <p:cNvPr id="8" name="Rectangle 5"/>
          <p:cNvSpPr>
            <a:spLocks noChangeArrowheads="1"/>
          </p:cNvSpPr>
          <p:nvPr/>
        </p:nvSpPr>
        <p:spPr bwMode="gray">
          <a:xfrm>
            <a:off x="4183063" y="1392238"/>
            <a:ext cx="3698875" cy="1681162"/>
          </a:xfrm>
          <a:prstGeom prst="rect">
            <a:avLst/>
          </a:prstGeom>
          <a:noFill/>
          <a:ln w="12700">
            <a:noFill/>
            <a:miter lim="800000"/>
            <a:headEnd/>
            <a:tailEnd/>
          </a:ln>
        </p:spPr>
        <p:txBody>
          <a:bodyPr lIns="108000" tIns="108000" rIns="144000" bIns="72000"/>
          <a:lstStyle/>
          <a:p>
            <a:pPr>
              <a:lnSpc>
                <a:spcPct val="95000"/>
              </a:lnSpc>
              <a:buClr>
                <a:srgbClr val="292929"/>
              </a:buClr>
            </a:pPr>
            <a:r>
              <a:rPr lang="tr-TR" sz="1400" i="1" noProof="1">
                <a:solidFill>
                  <a:srgbClr val="000000"/>
                </a:solidFill>
                <a:latin typeface="Calibri" pitchFamily="34" charset="0"/>
              </a:rPr>
              <a:t>1.Kullanılan Zararlı Maddelerin Değiştirilmesi</a:t>
            </a:r>
          </a:p>
          <a:p>
            <a:pPr>
              <a:lnSpc>
                <a:spcPct val="95000"/>
              </a:lnSpc>
              <a:buClr>
                <a:srgbClr val="292929"/>
              </a:buClr>
            </a:pPr>
            <a:r>
              <a:rPr lang="tr-TR" sz="1400" i="1" noProof="1">
                <a:solidFill>
                  <a:srgbClr val="000000"/>
                </a:solidFill>
                <a:latin typeface="Calibri" pitchFamily="34" charset="0"/>
              </a:rPr>
              <a:t>2. Kapalı Çalışma Yöntemi</a:t>
            </a:r>
          </a:p>
          <a:p>
            <a:pPr>
              <a:lnSpc>
                <a:spcPct val="95000"/>
              </a:lnSpc>
              <a:buClr>
                <a:srgbClr val="292929"/>
              </a:buClr>
            </a:pPr>
            <a:r>
              <a:rPr lang="tr-TR" sz="1400" i="1" noProof="1">
                <a:solidFill>
                  <a:srgbClr val="000000"/>
                </a:solidFill>
                <a:latin typeface="Calibri" pitchFamily="34" charset="0"/>
              </a:rPr>
              <a:t>3.Ayırma (Ortam ve KKD)</a:t>
            </a:r>
          </a:p>
          <a:p>
            <a:pPr>
              <a:lnSpc>
                <a:spcPct val="95000"/>
              </a:lnSpc>
              <a:buClr>
                <a:srgbClr val="292929"/>
              </a:buClr>
            </a:pPr>
            <a:r>
              <a:rPr lang="tr-TR" sz="1400" i="1" noProof="1">
                <a:solidFill>
                  <a:srgbClr val="000000"/>
                </a:solidFill>
                <a:latin typeface="Calibri" pitchFamily="34" charset="0"/>
              </a:rPr>
              <a:t>4.Havalandırma  (Lokal-Genel)</a:t>
            </a:r>
          </a:p>
          <a:p>
            <a:pPr>
              <a:lnSpc>
                <a:spcPct val="95000"/>
              </a:lnSpc>
              <a:buClr>
                <a:srgbClr val="292929"/>
              </a:buClr>
            </a:pPr>
            <a:r>
              <a:rPr lang="tr-TR" sz="1400" i="1" noProof="1">
                <a:solidFill>
                  <a:srgbClr val="000000"/>
                </a:solidFill>
                <a:latin typeface="Calibri" pitchFamily="34" charset="0"/>
              </a:rPr>
              <a:t>5.Nemli çalışma yöntemi</a:t>
            </a:r>
          </a:p>
          <a:p>
            <a:pPr>
              <a:lnSpc>
                <a:spcPct val="95000"/>
              </a:lnSpc>
              <a:buClr>
                <a:srgbClr val="292929"/>
              </a:buClr>
            </a:pPr>
            <a:r>
              <a:rPr lang="tr-TR" sz="1400" i="1" noProof="1">
                <a:solidFill>
                  <a:srgbClr val="000000"/>
                </a:solidFill>
                <a:latin typeface="Calibri" pitchFamily="34" charset="0"/>
              </a:rPr>
              <a:t>6.Sürekli temizlik ve bakım</a:t>
            </a:r>
          </a:p>
          <a:p>
            <a:pPr>
              <a:lnSpc>
                <a:spcPct val="95000"/>
              </a:lnSpc>
              <a:buClr>
                <a:srgbClr val="292929"/>
              </a:buClr>
            </a:pPr>
            <a:r>
              <a:rPr lang="tr-TR" sz="1400" i="1" noProof="1">
                <a:solidFill>
                  <a:srgbClr val="000000"/>
                </a:solidFill>
                <a:latin typeface="Calibri" pitchFamily="34" charset="0"/>
              </a:rPr>
              <a:t>7.Üretim planlaması (Çalışma saatleri-temas)</a:t>
            </a:r>
          </a:p>
          <a:p>
            <a:pPr>
              <a:lnSpc>
                <a:spcPct val="95000"/>
              </a:lnSpc>
              <a:buClr>
                <a:srgbClr val="292929"/>
              </a:buClr>
            </a:pPr>
            <a:r>
              <a:rPr lang="tr-TR" sz="1400" i="1" noProof="1">
                <a:solidFill>
                  <a:srgbClr val="000000"/>
                </a:solidFill>
                <a:latin typeface="Calibri" pitchFamily="34" charset="0"/>
              </a:rPr>
              <a:t>8. Çalışma ortamı ölçümleri</a:t>
            </a:r>
          </a:p>
        </p:txBody>
      </p:sp>
      <p:sp>
        <p:nvSpPr>
          <p:cNvPr id="9" name="Rectangle 5"/>
          <p:cNvSpPr>
            <a:spLocks noChangeArrowheads="1"/>
          </p:cNvSpPr>
          <p:nvPr/>
        </p:nvSpPr>
        <p:spPr bwMode="gray">
          <a:xfrm>
            <a:off x="6973888" y="4489450"/>
            <a:ext cx="1778000" cy="869950"/>
          </a:xfrm>
          <a:prstGeom prst="rect">
            <a:avLst/>
          </a:prstGeom>
          <a:noFill/>
          <a:ln w="12700">
            <a:noFill/>
            <a:miter lim="800000"/>
            <a:headEnd/>
            <a:tailEnd/>
          </a:ln>
        </p:spPr>
        <p:txBody>
          <a:bodyPr lIns="108000" tIns="108000" rIns="144000" bIns="72000"/>
          <a:lstStyle/>
          <a:p>
            <a:pPr>
              <a:lnSpc>
                <a:spcPct val="95000"/>
              </a:lnSpc>
              <a:buClr>
                <a:srgbClr val="292929"/>
              </a:buClr>
            </a:pPr>
            <a:r>
              <a:rPr lang="tr-TR" sz="1400" i="1" noProof="1">
                <a:solidFill>
                  <a:srgbClr val="000000"/>
                </a:solidFill>
                <a:latin typeface="Calibri" pitchFamily="34" charset="0"/>
              </a:rPr>
              <a:t>1.Kişisel Koruyucular</a:t>
            </a:r>
          </a:p>
          <a:p>
            <a:pPr>
              <a:lnSpc>
                <a:spcPct val="95000"/>
              </a:lnSpc>
              <a:buClr>
                <a:srgbClr val="292929"/>
              </a:buClr>
            </a:pPr>
            <a:r>
              <a:rPr lang="tr-TR" sz="1400" i="1" noProof="1">
                <a:solidFill>
                  <a:srgbClr val="000000"/>
                </a:solidFill>
                <a:latin typeface="Calibri" pitchFamily="34" charset="0"/>
              </a:rPr>
              <a:t>2.Eğitim (alan)</a:t>
            </a:r>
          </a:p>
        </p:txBody>
      </p:sp>
      <p:sp>
        <p:nvSpPr>
          <p:cNvPr id="10" name="Rectangle 5"/>
          <p:cNvSpPr>
            <a:spLocks noChangeArrowheads="1"/>
          </p:cNvSpPr>
          <p:nvPr/>
        </p:nvSpPr>
        <p:spPr bwMode="gray">
          <a:xfrm>
            <a:off x="-47625" y="2921000"/>
            <a:ext cx="3914775" cy="869950"/>
          </a:xfrm>
          <a:prstGeom prst="rect">
            <a:avLst/>
          </a:prstGeom>
          <a:noFill/>
          <a:ln w="12700">
            <a:noFill/>
            <a:miter lim="800000"/>
            <a:headEnd/>
            <a:tailEnd/>
          </a:ln>
        </p:spPr>
        <p:txBody>
          <a:bodyPr lIns="108000" tIns="108000" rIns="144000" bIns="72000"/>
          <a:lstStyle/>
          <a:p>
            <a:pPr>
              <a:lnSpc>
                <a:spcPct val="95000"/>
              </a:lnSpc>
              <a:buClr>
                <a:srgbClr val="292929"/>
              </a:buClr>
            </a:pPr>
            <a:r>
              <a:rPr lang="tr-TR" sz="1400" i="1" noProof="1">
                <a:solidFill>
                  <a:srgbClr val="000000"/>
                </a:solidFill>
                <a:latin typeface="Calibri" pitchFamily="34" charset="0"/>
              </a:rPr>
              <a:t>1.İşe Giriş Muayeneleri(Odio, Kanda Pb)</a:t>
            </a:r>
          </a:p>
          <a:p>
            <a:pPr>
              <a:lnSpc>
                <a:spcPct val="95000"/>
              </a:lnSpc>
              <a:buClr>
                <a:srgbClr val="292929"/>
              </a:buClr>
            </a:pPr>
            <a:r>
              <a:rPr lang="tr-TR" sz="1400" i="1" noProof="1">
                <a:solidFill>
                  <a:srgbClr val="000000"/>
                </a:solidFill>
                <a:latin typeface="Calibri" pitchFamily="34" charset="0"/>
              </a:rPr>
              <a:t>2.Periyodik Muayeneler**</a:t>
            </a:r>
          </a:p>
          <a:p>
            <a:pPr>
              <a:lnSpc>
                <a:spcPct val="95000"/>
              </a:lnSpc>
              <a:buClr>
                <a:srgbClr val="292929"/>
              </a:buClr>
            </a:pPr>
            <a:r>
              <a:rPr lang="tr-TR" sz="1400" i="1" noProof="1">
                <a:solidFill>
                  <a:srgbClr val="000000"/>
                </a:solidFill>
                <a:latin typeface="Calibri" pitchFamily="34" charset="0"/>
              </a:rPr>
              <a:t>3.Sağlık Eğitimi (veren)</a:t>
            </a:r>
          </a:p>
          <a:p>
            <a:pPr>
              <a:lnSpc>
                <a:spcPct val="95000"/>
              </a:lnSpc>
              <a:buClr>
                <a:srgbClr val="292929"/>
              </a:buClr>
            </a:pPr>
            <a:r>
              <a:rPr lang="tr-TR" sz="1400" i="1" noProof="1">
                <a:solidFill>
                  <a:srgbClr val="000000"/>
                </a:solidFill>
                <a:latin typeface="Calibri" pitchFamily="34" charset="0"/>
              </a:rPr>
              <a:t>    </a:t>
            </a:r>
          </a:p>
        </p:txBody>
      </p:sp>
      <p:cxnSp>
        <p:nvCxnSpPr>
          <p:cNvPr id="11" name="Gerade Verbindung 17"/>
          <p:cNvCxnSpPr/>
          <p:nvPr/>
        </p:nvCxnSpPr>
        <p:spPr>
          <a:xfrm>
            <a:off x="244475" y="2946400"/>
            <a:ext cx="1954213"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 name="Gerade Verbindung 18"/>
          <p:cNvCxnSpPr/>
          <p:nvPr/>
        </p:nvCxnSpPr>
        <p:spPr>
          <a:xfrm>
            <a:off x="7207250" y="4445000"/>
            <a:ext cx="1544638"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 name="Gerade Verbindung 20"/>
          <p:cNvCxnSpPr/>
          <p:nvPr/>
        </p:nvCxnSpPr>
        <p:spPr>
          <a:xfrm rot="5400000" flipH="1" flipV="1">
            <a:off x="3225006" y="2269332"/>
            <a:ext cx="1836737"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4" name="Rectangle 31"/>
          <p:cNvSpPr txBox="1">
            <a:spLocks noChangeArrowheads="1"/>
          </p:cNvSpPr>
          <p:nvPr/>
        </p:nvSpPr>
        <p:spPr bwMode="gray">
          <a:xfrm>
            <a:off x="231797" y="411163"/>
            <a:ext cx="8816669" cy="647700"/>
          </a:xfrm>
          <a:prstGeom prst="rect">
            <a:avLst/>
          </a:prstGeom>
          <a:noFill/>
          <a:ln w="9525">
            <a:noFill/>
            <a:miter lim="800000"/>
            <a:headEnd/>
            <a:tailEnd/>
          </a:ln>
        </p:spPr>
        <p:txBody>
          <a:bodyPr lIns="0" rIns="0" anchor="ct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200" algn="l" rtl="0" eaLnBrk="0" fontAlgn="base" hangingPunct="0">
              <a:lnSpc>
                <a:spcPct val="90000"/>
              </a:lnSpc>
              <a:spcBef>
                <a:spcPct val="0"/>
              </a:spcBef>
              <a:spcAft>
                <a:spcPct val="0"/>
              </a:spcAft>
              <a:defRPr sz="2400" b="1">
                <a:solidFill>
                  <a:schemeClr val="tx1"/>
                </a:solidFill>
                <a:latin typeface="Arial" charset="0"/>
                <a:cs typeface="Arial" charset="0"/>
              </a:defRPr>
            </a:lvl6pPr>
            <a:lvl7pPr marL="914400" algn="l" rtl="0" eaLnBrk="0" fontAlgn="base" hangingPunct="0">
              <a:lnSpc>
                <a:spcPct val="90000"/>
              </a:lnSpc>
              <a:spcBef>
                <a:spcPct val="0"/>
              </a:spcBef>
              <a:spcAft>
                <a:spcPct val="0"/>
              </a:spcAft>
              <a:defRPr sz="2400" b="1">
                <a:solidFill>
                  <a:schemeClr val="tx1"/>
                </a:solidFill>
                <a:latin typeface="Arial" charset="0"/>
                <a:cs typeface="Arial" charset="0"/>
              </a:defRPr>
            </a:lvl7pPr>
            <a:lvl8pPr marL="1371600" algn="l" rtl="0" eaLnBrk="0" fontAlgn="base" hangingPunct="0">
              <a:lnSpc>
                <a:spcPct val="90000"/>
              </a:lnSpc>
              <a:spcBef>
                <a:spcPct val="0"/>
              </a:spcBef>
              <a:spcAft>
                <a:spcPct val="0"/>
              </a:spcAft>
              <a:defRPr sz="2400" b="1">
                <a:solidFill>
                  <a:schemeClr val="tx1"/>
                </a:solidFill>
                <a:latin typeface="Arial" charset="0"/>
                <a:cs typeface="Arial" charset="0"/>
              </a:defRPr>
            </a:lvl8pPr>
            <a:lvl9pPr marL="1828800" algn="l" rtl="0" eaLnBrk="0" fontAlgn="base" hangingPunct="0">
              <a:lnSpc>
                <a:spcPct val="90000"/>
              </a:lnSpc>
              <a:spcBef>
                <a:spcPct val="0"/>
              </a:spcBef>
              <a:spcAft>
                <a:spcPct val="0"/>
              </a:spcAft>
              <a:defRPr sz="2400" b="1">
                <a:solidFill>
                  <a:schemeClr val="tx1"/>
                </a:solidFill>
                <a:latin typeface="Arial" charset="0"/>
                <a:cs typeface="Arial" charset="0"/>
              </a:defRPr>
            </a:lvl9pPr>
          </a:lstStyle>
          <a:p>
            <a:pPr>
              <a:defRPr/>
            </a:pPr>
            <a:r>
              <a:rPr lang="tr-TR" sz="3200" noProof="1" smtClean="0">
                <a:solidFill>
                  <a:srgbClr val="575757"/>
                </a:solidFill>
                <a:effectLst>
                  <a:innerShdw blurRad="63500" dist="50800" dir="8100000">
                    <a:prstClr val="black">
                      <a:alpha val="50000"/>
                    </a:prstClr>
                  </a:innerShdw>
                </a:effectLst>
                <a:latin typeface="Calibri" pitchFamily="34" charset="0"/>
                <a:cs typeface="Calibri" pitchFamily="34" charset="0"/>
              </a:rPr>
              <a:t>MESLEK HASTALIKLARINDAN KORUNMA</a:t>
            </a:r>
          </a:p>
        </p:txBody>
      </p:sp>
      <p:sp>
        <p:nvSpPr>
          <p:cNvPr id="15" name="Rectangle 5"/>
          <p:cNvSpPr>
            <a:spLocks noChangeArrowheads="1"/>
          </p:cNvSpPr>
          <p:nvPr/>
        </p:nvSpPr>
        <p:spPr bwMode="gray">
          <a:xfrm>
            <a:off x="130175" y="2543175"/>
            <a:ext cx="1489075" cy="333375"/>
          </a:xfrm>
          <a:prstGeom prst="rect">
            <a:avLst/>
          </a:prstGeom>
          <a:noFill/>
          <a:ln w="12700">
            <a:noFill/>
            <a:miter lim="800000"/>
            <a:headEnd/>
            <a:tailEnd/>
          </a:ln>
        </p:spPr>
        <p:txBody>
          <a:bodyPr lIns="108000" tIns="108000" rIns="144000" bIns="72000"/>
          <a:lstStyle/>
          <a:p>
            <a:pPr algn="ctr">
              <a:lnSpc>
                <a:spcPct val="95000"/>
              </a:lnSpc>
              <a:spcAft>
                <a:spcPct val="40000"/>
              </a:spcAft>
              <a:buClr>
                <a:srgbClr val="292929"/>
              </a:buClr>
            </a:pPr>
            <a:r>
              <a:rPr lang="tr-TR" sz="1400" b="1" noProof="1">
                <a:solidFill>
                  <a:srgbClr val="000000"/>
                </a:solidFill>
                <a:latin typeface="Calibri" pitchFamily="34" charset="0"/>
              </a:rPr>
              <a:t>TIBBİ TEDBİRLER</a:t>
            </a:r>
          </a:p>
        </p:txBody>
      </p:sp>
      <p:sp>
        <p:nvSpPr>
          <p:cNvPr id="16" name="Rectangle 5"/>
          <p:cNvSpPr>
            <a:spLocks noChangeArrowheads="1"/>
          </p:cNvSpPr>
          <p:nvPr/>
        </p:nvSpPr>
        <p:spPr bwMode="gray">
          <a:xfrm>
            <a:off x="4248150" y="1144588"/>
            <a:ext cx="4648200" cy="333375"/>
          </a:xfrm>
          <a:prstGeom prst="rect">
            <a:avLst/>
          </a:prstGeom>
          <a:noFill/>
          <a:ln w="12700">
            <a:noFill/>
            <a:miter lim="800000"/>
            <a:headEnd/>
            <a:tailEnd/>
          </a:ln>
        </p:spPr>
        <p:txBody>
          <a:bodyPr lIns="108000" tIns="108000" rIns="144000" bIns="72000"/>
          <a:lstStyle/>
          <a:p>
            <a:pPr algn="ctr">
              <a:lnSpc>
                <a:spcPct val="95000"/>
              </a:lnSpc>
              <a:spcAft>
                <a:spcPct val="40000"/>
              </a:spcAft>
              <a:buClr>
                <a:srgbClr val="292929"/>
              </a:buClr>
            </a:pPr>
            <a:r>
              <a:rPr lang="tr-TR" sz="1400" b="1" noProof="1">
                <a:solidFill>
                  <a:srgbClr val="000000"/>
                </a:solidFill>
                <a:latin typeface="Calibri" pitchFamily="34" charset="0"/>
              </a:rPr>
              <a:t>ÇALIŞMA ÇEVRESİNE AİT  TEDBİRLER (KAYNAKTA KONTROL)</a:t>
            </a:r>
          </a:p>
        </p:txBody>
      </p:sp>
      <p:sp>
        <p:nvSpPr>
          <p:cNvPr id="17" name="Rectangle 5"/>
          <p:cNvSpPr>
            <a:spLocks noChangeArrowheads="1"/>
          </p:cNvSpPr>
          <p:nvPr/>
        </p:nvSpPr>
        <p:spPr bwMode="gray">
          <a:xfrm>
            <a:off x="7153275" y="4095750"/>
            <a:ext cx="2047875" cy="333375"/>
          </a:xfrm>
          <a:prstGeom prst="rect">
            <a:avLst/>
          </a:prstGeom>
          <a:noFill/>
          <a:ln w="12700">
            <a:noFill/>
            <a:miter lim="800000"/>
            <a:headEnd/>
            <a:tailEnd/>
          </a:ln>
        </p:spPr>
        <p:txBody>
          <a:bodyPr lIns="108000" tIns="108000" rIns="144000" bIns="72000"/>
          <a:lstStyle/>
          <a:p>
            <a:pPr algn="ctr">
              <a:lnSpc>
                <a:spcPct val="95000"/>
              </a:lnSpc>
              <a:spcAft>
                <a:spcPct val="40000"/>
              </a:spcAft>
              <a:buClr>
                <a:srgbClr val="292929"/>
              </a:buClr>
            </a:pPr>
            <a:r>
              <a:rPr lang="tr-TR" sz="1400" b="1" noProof="1">
                <a:solidFill>
                  <a:srgbClr val="000000"/>
                </a:solidFill>
                <a:latin typeface="Calibri" pitchFamily="34" charset="0"/>
              </a:rPr>
              <a:t>İŞÇİYE AİT  TEDBİRLER</a:t>
            </a:r>
          </a:p>
        </p:txBody>
      </p:sp>
      <p:pic>
        <p:nvPicPr>
          <p:cNvPr id="18" name="Picture 2" descr="D:\DOKTOR\9-ISTUZMAN\1-EĞİTİM KURUMU\1. İstanbuluzman\ZZResim\Fabrika\industry (5).png"/>
          <p:cNvPicPr>
            <a:picLocks noChangeAspect="1" noChangeArrowheads="1"/>
          </p:cNvPicPr>
          <p:nvPr/>
        </p:nvPicPr>
        <p:blipFill>
          <a:blip r:embed="rId3" cstate="print"/>
          <a:srcRect/>
          <a:stretch>
            <a:fillRect/>
          </a:stretch>
        </p:blipFill>
        <p:spPr bwMode="auto">
          <a:xfrm>
            <a:off x="7489825" y="1265238"/>
            <a:ext cx="1765300" cy="2232025"/>
          </a:xfrm>
          <a:prstGeom prst="rect">
            <a:avLst/>
          </a:prstGeom>
          <a:noFill/>
          <a:ln w="9525">
            <a:noFill/>
            <a:miter lim="800000"/>
            <a:headEnd/>
            <a:tailEnd/>
          </a:ln>
        </p:spPr>
      </p:pic>
      <p:pic>
        <p:nvPicPr>
          <p:cNvPr id="19" name="Picture 3" descr="D:\DOKTOR\9-ISTUZMAN\1-EĞİTİM KURUMU\1. İstanbuluzman\ZZResim\Resim-İkon\provider.png"/>
          <p:cNvPicPr>
            <a:picLocks noChangeAspect="1" noChangeArrowheads="1"/>
          </p:cNvPicPr>
          <p:nvPr/>
        </p:nvPicPr>
        <p:blipFill>
          <a:blip r:embed="rId4" cstate="print"/>
          <a:srcRect/>
          <a:stretch>
            <a:fillRect/>
          </a:stretch>
        </p:blipFill>
        <p:spPr bwMode="auto">
          <a:xfrm>
            <a:off x="7778750" y="4806950"/>
            <a:ext cx="1449388" cy="1225550"/>
          </a:xfrm>
          <a:prstGeom prst="rect">
            <a:avLst/>
          </a:prstGeom>
          <a:noFill/>
          <a:ln w="9525">
            <a:noFill/>
            <a:miter lim="800000"/>
            <a:headEnd/>
            <a:tailEnd/>
          </a:ln>
        </p:spPr>
      </p:pic>
      <p:pic>
        <p:nvPicPr>
          <p:cNvPr id="20" name="Picture 4" descr="D:\DOKTOR\9-ISTUZMAN\1-EĞİTİM KURUMU\1. İstanbuluzman\ZZResim\Meslekler\dokter.png"/>
          <p:cNvPicPr>
            <a:picLocks noChangeAspect="1" noChangeArrowheads="1"/>
          </p:cNvPicPr>
          <p:nvPr/>
        </p:nvPicPr>
        <p:blipFill>
          <a:blip r:embed="rId5" cstate="print"/>
          <a:srcRect/>
          <a:stretch>
            <a:fillRect/>
          </a:stretch>
        </p:blipFill>
        <p:spPr bwMode="auto">
          <a:xfrm>
            <a:off x="-15875" y="887413"/>
            <a:ext cx="1771650" cy="1771650"/>
          </a:xfrm>
          <a:prstGeom prst="rect">
            <a:avLst/>
          </a:prstGeom>
          <a:noFill/>
          <a:ln w="9525">
            <a:noFill/>
            <a:miter lim="800000"/>
            <a:headEnd/>
            <a:tailEnd/>
          </a:ln>
        </p:spPr>
      </p:pic>
      <p:sp>
        <p:nvSpPr>
          <p:cNvPr id="21" name="Rectangle 5"/>
          <p:cNvSpPr>
            <a:spLocks noChangeArrowheads="1"/>
          </p:cNvSpPr>
          <p:nvPr/>
        </p:nvSpPr>
        <p:spPr bwMode="gray">
          <a:xfrm>
            <a:off x="3197225" y="3825875"/>
            <a:ext cx="2516188" cy="609600"/>
          </a:xfrm>
          <a:prstGeom prst="rect">
            <a:avLst/>
          </a:prstGeom>
          <a:noFill/>
          <a:ln w="12700">
            <a:noFill/>
            <a:miter lim="800000"/>
            <a:headEnd/>
            <a:tailEnd/>
          </a:ln>
        </p:spPr>
        <p:txBody>
          <a:bodyPr lIns="108000" tIns="108000" rIns="144000" bIns="72000"/>
          <a:lstStyle/>
          <a:p>
            <a:pPr algn="ctr">
              <a:lnSpc>
                <a:spcPct val="95000"/>
              </a:lnSpc>
              <a:buClr>
                <a:srgbClr val="292929"/>
              </a:buClr>
            </a:pPr>
            <a:r>
              <a:rPr lang="tr-TR" sz="1400" b="1" i="1" noProof="1">
                <a:solidFill>
                  <a:srgbClr val="000000"/>
                </a:solidFill>
                <a:latin typeface="Calibri" pitchFamily="34" charset="0"/>
              </a:rPr>
              <a:t>Meslek Hastalıklarından Korunmak Mümkündür.</a:t>
            </a:r>
          </a:p>
        </p:txBody>
      </p:sp>
      <p:grpSp>
        <p:nvGrpSpPr>
          <p:cNvPr id="2" name="Gruppieren 44"/>
          <p:cNvGrpSpPr/>
          <p:nvPr/>
        </p:nvGrpSpPr>
        <p:grpSpPr>
          <a:xfrm>
            <a:off x="1812674" y="1301709"/>
            <a:ext cx="4787980" cy="5162170"/>
            <a:chOff x="4937130" y="2033588"/>
            <a:chExt cx="2782887" cy="3000375"/>
          </a:xfrm>
          <a:solidFill>
            <a:schemeClr val="bg1">
              <a:lumMod val="65000"/>
            </a:schemeClr>
          </a:solidFill>
          <a:effectLst>
            <a:outerShdw blurRad="635000" dist="50800" dir="6720000" algn="ctr" rotWithShape="0">
              <a:srgbClr val="000000">
                <a:alpha val="80000"/>
              </a:srgbClr>
            </a:outerShdw>
          </a:effectLst>
          <a:scene3d>
            <a:camera prst="perspectiveFront" fov="5400000">
              <a:rot lat="18609801" lon="17965058" rev="3904819"/>
            </a:camera>
            <a:lightRig rig="threePt" dir="t"/>
          </a:scene3d>
        </p:grpSpPr>
        <p:sp>
          <p:nvSpPr>
            <p:cNvPr id="23" name="Freeform 50"/>
            <p:cNvSpPr>
              <a:spLocks/>
            </p:cNvSpPr>
            <p:nvPr/>
          </p:nvSpPr>
          <p:spPr bwMode="gray">
            <a:xfrm>
              <a:off x="4937130" y="2033588"/>
              <a:ext cx="1730375" cy="2087562"/>
            </a:xfrm>
            <a:custGeom>
              <a:avLst/>
              <a:gdLst>
                <a:gd name="T0" fmla="*/ 2147483647 w 365"/>
                <a:gd name="T1" fmla="*/ 1004079605 h 437"/>
                <a:gd name="T2" fmla="*/ 2147483647 w 365"/>
                <a:gd name="T3" fmla="*/ 502042191 h 437"/>
                <a:gd name="T4" fmla="*/ 2147483647 w 365"/>
                <a:gd name="T5" fmla="*/ 0 h 437"/>
                <a:gd name="T6" fmla="*/ 2147483647 w 365"/>
                <a:gd name="T7" fmla="*/ 981259729 h 437"/>
                <a:gd name="T8" fmla="*/ 0 w 365"/>
                <a:gd name="T9" fmla="*/ 2147483647 h 437"/>
                <a:gd name="T10" fmla="*/ 404547466 w 365"/>
                <a:gd name="T11" fmla="*/ 2147483647 h 437"/>
                <a:gd name="T12" fmla="*/ 898989068 w 365"/>
                <a:gd name="T13" fmla="*/ 2147483647 h 437"/>
                <a:gd name="T14" fmla="*/ 2147483647 w 365"/>
                <a:gd name="T15" fmla="*/ 2147483647 h 437"/>
                <a:gd name="T16" fmla="*/ 2147483647 w 365"/>
                <a:gd name="T17" fmla="*/ 2147483647 h 437"/>
                <a:gd name="T18" fmla="*/ 2147483647 w 365"/>
                <a:gd name="T19" fmla="*/ 2147483647 h 437"/>
                <a:gd name="T20" fmla="*/ 2147483647 w 365"/>
                <a:gd name="T21" fmla="*/ 2147483647 h 437"/>
                <a:gd name="T22" fmla="*/ 2147483647 w 365"/>
                <a:gd name="T23" fmla="*/ 2147483647 h 437"/>
                <a:gd name="T24" fmla="*/ 2147483647 w 365"/>
                <a:gd name="T25" fmla="*/ 2147483647 h 437"/>
                <a:gd name="T26" fmla="*/ 2147483647 w 365"/>
                <a:gd name="T27" fmla="*/ 2147483647 h 437"/>
                <a:gd name="T28" fmla="*/ 2147483647 w 365"/>
                <a:gd name="T29" fmla="*/ 1004079605 h 43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65"/>
                <a:gd name="T46" fmla="*/ 0 h 437"/>
                <a:gd name="T47" fmla="*/ 365 w 365"/>
                <a:gd name="T48" fmla="*/ 437 h 43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65" h="437">
                  <a:moveTo>
                    <a:pt x="322" y="44"/>
                  </a:moveTo>
                  <a:cubicBezTo>
                    <a:pt x="304" y="22"/>
                    <a:pt x="304" y="22"/>
                    <a:pt x="304" y="22"/>
                  </a:cubicBezTo>
                  <a:cubicBezTo>
                    <a:pt x="286" y="0"/>
                    <a:pt x="286" y="0"/>
                    <a:pt x="286" y="0"/>
                  </a:cubicBezTo>
                  <a:cubicBezTo>
                    <a:pt x="286" y="43"/>
                    <a:pt x="286" y="43"/>
                    <a:pt x="286" y="43"/>
                  </a:cubicBezTo>
                  <a:cubicBezTo>
                    <a:pt x="127" y="46"/>
                    <a:pt x="0" y="176"/>
                    <a:pt x="0" y="335"/>
                  </a:cubicBezTo>
                  <a:cubicBezTo>
                    <a:pt x="0" y="371"/>
                    <a:pt x="6" y="405"/>
                    <a:pt x="18" y="437"/>
                  </a:cubicBezTo>
                  <a:cubicBezTo>
                    <a:pt x="40" y="377"/>
                    <a:pt x="40" y="377"/>
                    <a:pt x="40" y="377"/>
                  </a:cubicBezTo>
                  <a:cubicBezTo>
                    <a:pt x="115" y="389"/>
                    <a:pt x="115" y="389"/>
                    <a:pt x="115" y="389"/>
                  </a:cubicBezTo>
                  <a:cubicBezTo>
                    <a:pt x="100" y="342"/>
                    <a:pt x="105" y="289"/>
                    <a:pt x="132" y="242"/>
                  </a:cubicBezTo>
                  <a:cubicBezTo>
                    <a:pt x="165" y="185"/>
                    <a:pt x="224" y="152"/>
                    <a:pt x="286" y="149"/>
                  </a:cubicBezTo>
                  <a:cubicBezTo>
                    <a:pt x="286" y="191"/>
                    <a:pt x="286" y="191"/>
                    <a:pt x="286" y="191"/>
                  </a:cubicBezTo>
                  <a:cubicBezTo>
                    <a:pt x="304" y="169"/>
                    <a:pt x="304" y="169"/>
                    <a:pt x="304" y="169"/>
                  </a:cubicBezTo>
                  <a:cubicBezTo>
                    <a:pt x="319" y="151"/>
                    <a:pt x="319" y="151"/>
                    <a:pt x="319" y="151"/>
                  </a:cubicBezTo>
                  <a:cubicBezTo>
                    <a:pt x="365" y="96"/>
                    <a:pt x="365" y="96"/>
                    <a:pt x="365" y="96"/>
                  </a:cubicBezTo>
                  <a:lnTo>
                    <a:pt x="322" y="44"/>
                  </a:lnTo>
                  <a:close/>
                </a:path>
              </a:pathLst>
            </a:custGeom>
            <a:grpFill/>
            <a:ln w="0">
              <a:solidFill>
                <a:srgbClr val="FFFFFF"/>
              </a:solidFill>
              <a:round/>
              <a:headEnd/>
              <a:tailEnd/>
            </a:ln>
            <a:effectLst>
              <a:outerShdw blurRad="317500" dir="2700000" algn="ctr">
                <a:srgbClr val="000000">
                  <a:alpha val="43000"/>
                </a:srgbClr>
              </a:outerShdw>
            </a:effectLst>
            <a:sp3d extrusionH="127000" prstMaterial="matte">
              <a:bevelT w="0" h="0" prst="softRound"/>
              <a:bevelB w="0" h="0" prst="softRound"/>
              <a:contourClr>
                <a:schemeClr val="bg1"/>
              </a:contourClr>
            </a:sp3d>
          </p:spPr>
          <p:txBody>
            <a:bodyPr/>
            <a:lstStyle/>
            <a:p>
              <a:pPr>
                <a:defRPr/>
              </a:pPr>
              <a:endParaRPr lang="de-DE" noProof="1">
                <a:solidFill>
                  <a:srgbClr val="000000"/>
                </a:solidFill>
              </a:endParaRPr>
            </a:p>
          </p:txBody>
        </p:sp>
        <p:sp>
          <p:nvSpPr>
            <p:cNvPr id="24" name="Freeform 51"/>
            <p:cNvSpPr>
              <a:spLocks/>
            </p:cNvSpPr>
            <p:nvPr/>
          </p:nvSpPr>
          <p:spPr bwMode="gray">
            <a:xfrm>
              <a:off x="4965705" y="3906838"/>
              <a:ext cx="2428875" cy="1127125"/>
            </a:xfrm>
            <a:custGeom>
              <a:avLst/>
              <a:gdLst>
                <a:gd name="T0" fmla="*/ 2147483647 w 512"/>
                <a:gd name="T1" fmla="*/ 2147483647 h 236"/>
                <a:gd name="T2" fmla="*/ 2147483647 w 512"/>
                <a:gd name="T3" fmla="*/ 1596682593 h 236"/>
                <a:gd name="T4" fmla="*/ 2147483647 w 512"/>
                <a:gd name="T5" fmla="*/ 2147483647 h 236"/>
                <a:gd name="T6" fmla="*/ 2147483647 w 512"/>
                <a:gd name="T7" fmla="*/ 958008541 h 236"/>
                <a:gd name="T8" fmla="*/ 2147483647 w 512"/>
                <a:gd name="T9" fmla="*/ 479004271 h 236"/>
                <a:gd name="T10" fmla="*/ 2147483647 w 512"/>
                <a:gd name="T11" fmla="*/ 364954533 h 236"/>
                <a:gd name="T12" fmla="*/ 2147483647 w 512"/>
                <a:gd name="T13" fmla="*/ 273714669 h 236"/>
                <a:gd name="T14" fmla="*/ 967697791 w 512"/>
                <a:gd name="T15" fmla="*/ 0 h 236"/>
                <a:gd name="T16" fmla="*/ 450091344 w 512"/>
                <a:gd name="T17" fmla="*/ 1459822909 h 236"/>
                <a:gd name="T18" fmla="*/ 225045672 w 512"/>
                <a:gd name="T19" fmla="*/ 2052876767 h 236"/>
                <a:gd name="T20" fmla="*/ 0 w 512"/>
                <a:gd name="T21" fmla="*/ 2147483647 h 236"/>
                <a:gd name="T22" fmla="*/ 810162552 w 512"/>
                <a:gd name="T23" fmla="*/ 2147483647 h 236"/>
                <a:gd name="T24" fmla="*/ 2147483647 w 512"/>
                <a:gd name="T25" fmla="*/ 2147483647 h 236"/>
                <a:gd name="T26" fmla="*/ 2147483647 w 512"/>
                <a:gd name="T27" fmla="*/ 2147483647 h 236"/>
                <a:gd name="T28" fmla="*/ 2147483647 w 512"/>
                <a:gd name="T29" fmla="*/ 2147483647 h 2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12"/>
                <a:gd name="T46" fmla="*/ 0 h 236"/>
                <a:gd name="T47" fmla="*/ 512 w 512"/>
                <a:gd name="T48" fmla="*/ 236 h 2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12" h="236">
                  <a:moveTo>
                    <a:pt x="449" y="141"/>
                  </a:moveTo>
                  <a:cubicBezTo>
                    <a:pt x="422" y="70"/>
                    <a:pt x="422" y="70"/>
                    <a:pt x="422" y="70"/>
                  </a:cubicBezTo>
                  <a:cubicBezTo>
                    <a:pt x="365" y="132"/>
                    <a:pt x="270" y="148"/>
                    <a:pt x="194" y="104"/>
                  </a:cubicBezTo>
                  <a:cubicBezTo>
                    <a:pt x="166" y="89"/>
                    <a:pt x="145" y="67"/>
                    <a:pt x="129" y="42"/>
                  </a:cubicBezTo>
                  <a:cubicBezTo>
                    <a:pt x="165" y="21"/>
                    <a:pt x="165" y="21"/>
                    <a:pt x="165" y="21"/>
                  </a:cubicBezTo>
                  <a:cubicBezTo>
                    <a:pt x="137" y="16"/>
                    <a:pt x="137" y="16"/>
                    <a:pt x="137" y="16"/>
                  </a:cubicBezTo>
                  <a:cubicBezTo>
                    <a:pt x="114" y="12"/>
                    <a:pt x="114" y="12"/>
                    <a:pt x="114" y="12"/>
                  </a:cubicBezTo>
                  <a:cubicBezTo>
                    <a:pt x="43" y="0"/>
                    <a:pt x="43" y="0"/>
                    <a:pt x="43" y="0"/>
                  </a:cubicBezTo>
                  <a:cubicBezTo>
                    <a:pt x="20" y="64"/>
                    <a:pt x="20" y="64"/>
                    <a:pt x="20" y="64"/>
                  </a:cubicBezTo>
                  <a:cubicBezTo>
                    <a:pt x="10" y="90"/>
                    <a:pt x="10" y="90"/>
                    <a:pt x="10" y="90"/>
                  </a:cubicBezTo>
                  <a:cubicBezTo>
                    <a:pt x="0" y="116"/>
                    <a:pt x="0" y="116"/>
                    <a:pt x="0" y="116"/>
                  </a:cubicBezTo>
                  <a:cubicBezTo>
                    <a:pt x="36" y="96"/>
                    <a:pt x="36" y="96"/>
                    <a:pt x="36" y="96"/>
                  </a:cubicBezTo>
                  <a:cubicBezTo>
                    <a:pt x="88" y="180"/>
                    <a:pt x="181" y="236"/>
                    <a:pt x="287" y="236"/>
                  </a:cubicBezTo>
                  <a:cubicBezTo>
                    <a:pt x="377" y="236"/>
                    <a:pt x="458" y="195"/>
                    <a:pt x="512" y="130"/>
                  </a:cubicBezTo>
                  <a:lnTo>
                    <a:pt x="449" y="141"/>
                  </a:lnTo>
                  <a:close/>
                </a:path>
              </a:pathLst>
            </a:custGeom>
            <a:grpFill/>
            <a:ln w="0">
              <a:solidFill>
                <a:srgbClr val="FFFFFF"/>
              </a:solidFill>
              <a:round/>
              <a:headEnd/>
              <a:tailEnd/>
            </a:ln>
            <a:effectLst>
              <a:outerShdw blurRad="317500" dir="2700000" algn="ctr">
                <a:srgbClr val="000000">
                  <a:alpha val="43000"/>
                </a:srgbClr>
              </a:outerShdw>
            </a:effectLst>
            <a:sp3d extrusionH="127000" prstMaterial="matte">
              <a:bevelT w="0" h="0" prst="softRound"/>
              <a:bevelB w="0" h="0" prst="softRound"/>
              <a:contourClr>
                <a:schemeClr val="bg1"/>
              </a:contourClr>
            </a:sp3d>
          </p:spPr>
          <p:txBody>
            <a:bodyPr/>
            <a:lstStyle/>
            <a:p>
              <a:pPr>
                <a:defRPr/>
              </a:pPr>
              <a:endParaRPr lang="de-DE" noProof="1">
                <a:solidFill>
                  <a:srgbClr val="000000"/>
                </a:solidFill>
              </a:endParaRPr>
            </a:p>
          </p:txBody>
        </p:sp>
        <p:sp>
          <p:nvSpPr>
            <p:cNvPr id="25" name="Freeform 52"/>
            <p:cNvSpPr>
              <a:spLocks/>
            </p:cNvSpPr>
            <p:nvPr/>
          </p:nvSpPr>
          <p:spPr bwMode="gray">
            <a:xfrm>
              <a:off x="6521455" y="2259013"/>
              <a:ext cx="1198562" cy="2244725"/>
            </a:xfrm>
            <a:custGeom>
              <a:avLst/>
              <a:gdLst>
                <a:gd name="T0" fmla="*/ 2147483647 w 252"/>
                <a:gd name="T1" fmla="*/ 2147483647 h 470"/>
                <a:gd name="T2" fmla="*/ 2147483647 w 252"/>
                <a:gd name="T3" fmla="*/ 2147483647 h 470"/>
                <a:gd name="T4" fmla="*/ 180973380 w 252"/>
                <a:gd name="T5" fmla="*/ 0 h 470"/>
                <a:gd name="T6" fmla="*/ 1108451094 w 252"/>
                <a:gd name="T7" fmla="*/ 1117705898 h 470"/>
                <a:gd name="T8" fmla="*/ 0 w 252"/>
                <a:gd name="T9" fmla="*/ 2147483647 h 470"/>
                <a:gd name="T10" fmla="*/ 1176312516 w 252"/>
                <a:gd name="T11" fmla="*/ 2147483647 h 470"/>
                <a:gd name="T12" fmla="*/ 2147483647 w 252"/>
                <a:gd name="T13" fmla="*/ 2147483647 h 470"/>
                <a:gd name="T14" fmla="*/ 1968062703 w 252"/>
                <a:gd name="T15" fmla="*/ 2147483647 h 470"/>
                <a:gd name="T16" fmla="*/ 2147483647 w 252"/>
                <a:gd name="T17" fmla="*/ 2147483647 h 470"/>
                <a:gd name="T18" fmla="*/ 2147483647 w 252"/>
                <a:gd name="T19" fmla="*/ 2147483647 h 470"/>
                <a:gd name="T20" fmla="*/ 2147483647 w 252"/>
                <a:gd name="T21" fmla="*/ 2147483647 h 470"/>
                <a:gd name="T22" fmla="*/ 2147483647 w 252"/>
                <a:gd name="T23" fmla="*/ 2147483647 h 470"/>
                <a:gd name="T24" fmla="*/ 2147483647 w 252"/>
                <a:gd name="T25" fmla="*/ 2147483647 h 470"/>
                <a:gd name="T26" fmla="*/ 2147483647 w 252"/>
                <a:gd name="T27" fmla="*/ 2147483647 h 470"/>
                <a:gd name="T28" fmla="*/ 2147483647 w 252"/>
                <a:gd name="T29" fmla="*/ 2147483647 h 47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52"/>
                <a:gd name="T46" fmla="*/ 0 h 470"/>
                <a:gd name="T47" fmla="*/ 252 w 252"/>
                <a:gd name="T48" fmla="*/ 470 h 47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52" h="470">
                  <a:moveTo>
                    <a:pt x="216" y="429"/>
                  </a:moveTo>
                  <a:cubicBezTo>
                    <a:pt x="238" y="387"/>
                    <a:pt x="251" y="339"/>
                    <a:pt x="251" y="288"/>
                  </a:cubicBezTo>
                  <a:cubicBezTo>
                    <a:pt x="251" y="144"/>
                    <a:pt x="146" y="23"/>
                    <a:pt x="8" y="0"/>
                  </a:cubicBezTo>
                  <a:cubicBezTo>
                    <a:pt x="49" y="49"/>
                    <a:pt x="49" y="49"/>
                    <a:pt x="49" y="49"/>
                  </a:cubicBezTo>
                  <a:cubicBezTo>
                    <a:pt x="0" y="107"/>
                    <a:pt x="0" y="107"/>
                    <a:pt x="0" y="107"/>
                  </a:cubicBezTo>
                  <a:cubicBezTo>
                    <a:pt x="18" y="111"/>
                    <a:pt x="35" y="118"/>
                    <a:pt x="52" y="127"/>
                  </a:cubicBezTo>
                  <a:cubicBezTo>
                    <a:pt x="139" y="177"/>
                    <a:pt x="170" y="287"/>
                    <a:pt x="123" y="375"/>
                  </a:cubicBezTo>
                  <a:cubicBezTo>
                    <a:pt x="87" y="354"/>
                    <a:pt x="87" y="354"/>
                    <a:pt x="87" y="354"/>
                  </a:cubicBezTo>
                  <a:cubicBezTo>
                    <a:pt x="97" y="381"/>
                    <a:pt x="97" y="381"/>
                    <a:pt x="97" y="381"/>
                  </a:cubicBezTo>
                  <a:cubicBezTo>
                    <a:pt x="105" y="403"/>
                    <a:pt x="105" y="403"/>
                    <a:pt x="105" y="403"/>
                  </a:cubicBezTo>
                  <a:cubicBezTo>
                    <a:pt x="130" y="470"/>
                    <a:pt x="130" y="470"/>
                    <a:pt x="130" y="470"/>
                  </a:cubicBezTo>
                  <a:cubicBezTo>
                    <a:pt x="197" y="459"/>
                    <a:pt x="197" y="459"/>
                    <a:pt x="197" y="459"/>
                  </a:cubicBezTo>
                  <a:cubicBezTo>
                    <a:pt x="224" y="454"/>
                    <a:pt x="224" y="454"/>
                    <a:pt x="224" y="454"/>
                  </a:cubicBezTo>
                  <a:cubicBezTo>
                    <a:pt x="252" y="450"/>
                    <a:pt x="252" y="450"/>
                    <a:pt x="252" y="450"/>
                  </a:cubicBezTo>
                  <a:lnTo>
                    <a:pt x="216" y="429"/>
                  </a:lnTo>
                  <a:close/>
                </a:path>
              </a:pathLst>
            </a:custGeom>
            <a:grpFill/>
            <a:ln w="0">
              <a:solidFill>
                <a:srgbClr val="FFFFFF"/>
              </a:solidFill>
              <a:round/>
              <a:headEnd/>
              <a:tailEnd/>
            </a:ln>
            <a:effectLst>
              <a:outerShdw blurRad="317500" dir="2700000" algn="ctr">
                <a:srgbClr val="000000">
                  <a:alpha val="43000"/>
                </a:srgbClr>
              </a:outerShdw>
            </a:effectLst>
            <a:sp3d extrusionH="127000" prstMaterial="matte">
              <a:bevelT w="0" h="0" prst="softRound"/>
              <a:bevelB w="0" h="0" prst="softRound"/>
              <a:contourClr>
                <a:schemeClr val="bg1"/>
              </a:contourClr>
            </a:sp3d>
          </p:spPr>
          <p:txBody>
            <a:bodyPr/>
            <a:lstStyle/>
            <a:p>
              <a:pPr>
                <a:defRPr/>
              </a:pPr>
              <a:endParaRPr lang="de-DE" noProof="1">
                <a:solidFill>
                  <a:srgbClr val="000000"/>
                </a:solidFill>
              </a:endParaRPr>
            </a:p>
          </p:txBody>
        </p:sp>
      </p:grpSp>
      <p:grpSp>
        <p:nvGrpSpPr>
          <p:cNvPr id="3" name="Grup 19"/>
          <p:cNvGrpSpPr>
            <a:grpSpLocks/>
          </p:cNvGrpSpPr>
          <p:nvPr/>
        </p:nvGrpSpPr>
        <p:grpSpPr bwMode="auto">
          <a:xfrm>
            <a:off x="990600" y="5683299"/>
            <a:ext cx="6162675" cy="663575"/>
            <a:chOff x="2644311" y="5451679"/>
            <a:chExt cx="6162416" cy="663371"/>
          </a:xfrm>
        </p:grpSpPr>
        <p:grpSp>
          <p:nvGrpSpPr>
            <p:cNvPr id="4" name="Group 51"/>
            <p:cNvGrpSpPr>
              <a:grpSpLocks/>
            </p:cNvGrpSpPr>
            <p:nvPr/>
          </p:nvGrpSpPr>
          <p:grpSpPr bwMode="auto">
            <a:xfrm>
              <a:off x="2644311" y="5451679"/>
              <a:ext cx="648968" cy="663371"/>
              <a:chOff x="1868" y="1082"/>
              <a:chExt cx="1942" cy="1942"/>
            </a:xfrm>
          </p:grpSpPr>
          <p:sp>
            <p:nvSpPr>
              <p:cNvPr id="29" name="Freeform 52"/>
              <p:cNvSpPr>
                <a:spLocks noChangeAspect="1"/>
              </p:cNvSpPr>
              <p:nvPr/>
            </p:nvSpPr>
            <p:spPr bwMode="gray">
              <a:xfrm>
                <a:off x="1868" y="1082"/>
                <a:ext cx="1942" cy="1942"/>
              </a:xfrm>
              <a:custGeom>
                <a:avLst/>
                <a:gdLst>
                  <a:gd name="T0" fmla="*/ 2144 w 1675"/>
                  <a:gd name="T1" fmla="*/ 7354 h 1675"/>
                  <a:gd name="T2" fmla="*/ 0 w 1675"/>
                  <a:gd name="T3" fmla="*/ 5194 h 1675"/>
                  <a:gd name="T4" fmla="*/ 0 w 1675"/>
                  <a:gd name="T5" fmla="*/ 2144 h 1675"/>
                  <a:gd name="T6" fmla="*/ 2144 w 1675"/>
                  <a:gd name="T7" fmla="*/ 0 h 1675"/>
                  <a:gd name="T8" fmla="*/ 5195 w 1675"/>
                  <a:gd name="T9" fmla="*/ 0 h 1675"/>
                  <a:gd name="T10" fmla="*/ 7354 w 1675"/>
                  <a:gd name="T11" fmla="*/ 2144 h 1675"/>
                  <a:gd name="T12" fmla="*/ 7354 w 1675"/>
                  <a:gd name="T13" fmla="*/ 5194 h 1675"/>
                  <a:gd name="T14" fmla="*/ 5195 w 1675"/>
                  <a:gd name="T15" fmla="*/ 7354 h 1675"/>
                  <a:gd name="T16" fmla="*/ 2144 w 1675"/>
                  <a:gd name="T17" fmla="*/ 7354 h 167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75"/>
                  <a:gd name="T28" fmla="*/ 0 h 1675"/>
                  <a:gd name="T29" fmla="*/ 1675 w 1675"/>
                  <a:gd name="T30" fmla="*/ 1675 h 167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75" h="1675">
                    <a:moveTo>
                      <a:pt x="489" y="1675"/>
                    </a:moveTo>
                    <a:lnTo>
                      <a:pt x="0" y="1183"/>
                    </a:lnTo>
                    <a:lnTo>
                      <a:pt x="0" y="489"/>
                    </a:lnTo>
                    <a:lnTo>
                      <a:pt x="489" y="0"/>
                    </a:lnTo>
                    <a:lnTo>
                      <a:pt x="1184" y="0"/>
                    </a:lnTo>
                    <a:lnTo>
                      <a:pt x="1675" y="489"/>
                    </a:lnTo>
                    <a:lnTo>
                      <a:pt x="1675" y="1183"/>
                    </a:lnTo>
                    <a:lnTo>
                      <a:pt x="1184" y="1675"/>
                    </a:lnTo>
                    <a:lnTo>
                      <a:pt x="489" y="1675"/>
                    </a:lnTo>
                    <a:close/>
                  </a:path>
                </a:pathLst>
              </a:custGeom>
              <a:solidFill>
                <a:schemeClr val="bg1"/>
              </a:solidFill>
              <a:ln w="9525">
                <a:solidFill>
                  <a:srgbClr val="C0C0C0"/>
                </a:solidFill>
                <a:miter lim="800000"/>
                <a:headEnd/>
                <a:tailEnd/>
              </a:ln>
            </p:spPr>
            <p:txBody>
              <a:bodyPr/>
              <a:lstStyle/>
              <a:p>
                <a:endParaRPr lang="tr-TR">
                  <a:solidFill>
                    <a:srgbClr val="000000"/>
                  </a:solidFill>
                </a:endParaRPr>
              </a:p>
            </p:txBody>
          </p:sp>
          <p:sp>
            <p:nvSpPr>
              <p:cNvPr id="30" name="Freeform 53"/>
              <p:cNvSpPr>
                <a:spLocks noChangeAspect="1"/>
              </p:cNvSpPr>
              <p:nvPr/>
            </p:nvSpPr>
            <p:spPr bwMode="gray">
              <a:xfrm>
                <a:off x="1914" y="1128"/>
                <a:ext cx="1850" cy="1850"/>
              </a:xfrm>
              <a:custGeom>
                <a:avLst/>
                <a:gdLst>
                  <a:gd name="T0" fmla="*/ 2065 w 1595"/>
                  <a:gd name="T1" fmla="*/ 7029 h 1595"/>
                  <a:gd name="T2" fmla="*/ 0 w 1595"/>
                  <a:gd name="T3" fmla="*/ 4965 h 1595"/>
                  <a:gd name="T4" fmla="*/ 0 w 1595"/>
                  <a:gd name="T5" fmla="*/ 2065 h 1595"/>
                  <a:gd name="T6" fmla="*/ 2065 w 1595"/>
                  <a:gd name="T7" fmla="*/ 0 h 1595"/>
                  <a:gd name="T8" fmla="*/ 4965 w 1595"/>
                  <a:gd name="T9" fmla="*/ 0 h 1595"/>
                  <a:gd name="T10" fmla="*/ 7029 w 1595"/>
                  <a:gd name="T11" fmla="*/ 2065 h 1595"/>
                  <a:gd name="T12" fmla="*/ 7029 w 1595"/>
                  <a:gd name="T13" fmla="*/ 4965 h 1595"/>
                  <a:gd name="T14" fmla="*/ 4965 w 1595"/>
                  <a:gd name="T15" fmla="*/ 7029 h 1595"/>
                  <a:gd name="T16" fmla="*/ 2065 w 1595"/>
                  <a:gd name="T17" fmla="*/ 7029 h 159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95"/>
                  <a:gd name="T28" fmla="*/ 0 h 1595"/>
                  <a:gd name="T29" fmla="*/ 1595 w 1595"/>
                  <a:gd name="T30" fmla="*/ 1595 h 159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95" h="1595">
                    <a:moveTo>
                      <a:pt x="468" y="1595"/>
                    </a:moveTo>
                    <a:lnTo>
                      <a:pt x="0" y="1127"/>
                    </a:lnTo>
                    <a:lnTo>
                      <a:pt x="0" y="468"/>
                    </a:lnTo>
                    <a:lnTo>
                      <a:pt x="468" y="0"/>
                    </a:lnTo>
                    <a:lnTo>
                      <a:pt x="1127" y="0"/>
                    </a:lnTo>
                    <a:lnTo>
                      <a:pt x="1595" y="468"/>
                    </a:lnTo>
                    <a:lnTo>
                      <a:pt x="1595" y="1127"/>
                    </a:lnTo>
                    <a:lnTo>
                      <a:pt x="1127" y="1595"/>
                    </a:lnTo>
                    <a:lnTo>
                      <a:pt x="468" y="1595"/>
                    </a:lnTo>
                    <a:close/>
                  </a:path>
                </a:pathLst>
              </a:custGeom>
              <a:gradFill rotWithShape="1">
                <a:gsLst>
                  <a:gs pos="0">
                    <a:srgbClr val="D60000"/>
                  </a:gs>
                  <a:gs pos="100000">
                    <a:srgbClr val="8A0000"/>
                  </a:gs>
                </a:gsLst>
                <a:lin ang="5400000" scaled="1"/>
              </a:gradFill>
              <a:ln w="9525">
                <a:solidFill>
                  <a:srgbClr val="C0C0C0"/>
                </a:solidFill>
                <a:miter lim="800000"/>
                <a:headEnd/>
                <a:tailEnd/>
              </a:ln>
            </p:spPr>
            <p:txBody>
              <a:bodyPr/>
              <a:lstStyle/>
              <a:p>
                <a:endParaRPr lang="tr-TR">
                  <a:solidFill>
                    <a:srgbClr val="000000"/>
                  </a:solidFill>
                </a:endParaRPr>
              </a:p>
            </p:txBody>
          </p:sp>
          <p:sp>
            <p:nvSpPr>
              <p:cNvPr id="31" name="Freeform 54"/>
              <p:cNvSpPr>
                <a:spLocks noChangeAspect="1"/>
              </p:cNvSpPr>
              <p:nvPr/>
            </p:nvSpPr>
            <p:spPr bwMode="gray">
              <a:xfrm>
                <a:off x="2434" y="1717"/>
                <a:ext cx="334" cy="642"/>
              </a:xfrm>
              <a:custGeom>
                <a:avLst/>
                <a:gdLst>
                  <a:gd name="T0" fmla="*/ 477 w 288"/>
                  <a:gd name="T1" fmla="*/ 2460 h 553"/>
                  <a:gd name="T2" fmla="*/ 477 w 288"/>
                  <a:gd name="T3" fmla="*/ 329 h 553"/>
                  <a:gd name="T4" fmla="*/ 0 w 288"/>
                  <a:gd name="T5" fmla="*/ 329 h 553"/>
                  <a:gd name="T6" fmla="*/ 0 w 288"/>
                  <a:gd name="T7" fmla="*/ 0 h 553"/>
                  <a:gd name="T8" fmla="*/ 1266 w 288"/>
                  <a:gd name="T9" fmla="*/ 0 h 553"/>
                  <a:gd name="T10" fmla="*/ 1266 w 288"/>
                  <a:gd name="T11" fmla="*/ 329 h 553"/>
                  <a:gd name="T12" fmla="*/ 801 w 288"/>
                  <a:gd name="T13" fmla="*/ 329 h 553"/>
                  <a:gd name="T14" fmla="*/ 801 w 288"/>
                  <a:gd name="T15" fmla="*/ 2460 h 553"/>
                  <a:gd name="T16" fmla="*/ 477 w 288"/>
                  <a:gd name="T17" fmla="*/ 2460 h 55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88"/>
                  <a:gd name="T28" fmla="*/ 0 h 553"/>
                  <a:gd name="T29" fmla="*/ 288 w 288"/>
                  <a:gd name="T30" fmla="*/ 553 h 55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88" h="553">
                    <a:moveTo>
                      <a:pt x="109" y="553"/>
                    </a:moveTo>
                    <a:lnTo>
                      <a:pt x="109" y="73"/>
                    </a:lnTo>
                    <a:lnTo>
                      <a:pt x="0" y="73"/>
                    </a:lnTo>
                    <a:lnTo>
                      <a:pt x="0" y="0"/>
                    </a:lnTo>
                    <a:lnTo>
                      <a:pt x="288" y="0"/>
                    </a:lnTo>
                    <a:lnTo>
                      <a:pt x="288" y="73"/>
                    </a:lnTo>
                    <a:lnTo>
                      <a:pt x="182" y="73"/>
                    </a:lnTo>
                    <a:lnTo>
                      <a:pt x="182" y="553"/>
                    </a:lnTo>
                    <a:lnTo>
                      <a:pt x="109" y="553"/>
                    </a:lnTo>
                    <a:close/>
                  </a:path>
                </a:pathLst>
              </a:custGeom>
              <a:solidFill>
                <a:schemeClr val="bg1"/>
              </a:solidFill>
              <a:ln w="14288">
                <a:noFill/>
                <a:miter lim="800000"/>
                <a:headEnd/>
                <a:tailEnd/>
              </a:ln>
            </p:spPr>
            <p:txBody>
              <a:bodyPr/>
              <a:lstStyle/>
              <a:p>
                <a:endParaRPr lang="tr-TR">
                  <a:solidFill>
                    <a:srgbClr val="000000"/>
                  </a:solidFill>
                </a:endParaRPr>
              </a:p>
            </p:txBody>
          </p:sp>
          <p:sp>
            <p:nvSpPr>
              <p:cNvPr id="32" name="Freeform 55"/>
              <p:cNvSpPr>
                <a:spLocks noChangeAspect="1"/>
              </p:cNvSpPr>
              <p:nvPr/>
            </p:nvSpPr>
            <p:spPr bwMode="gray">
              <a:xfrm>
                <a:off x="2007" y="1709"/>
                <a:ext cx="384" cy="657"/>
              </a:xfrm>
              <a:custGeom>
                <a:avLst/>
                <a:gdLst>
                  <a:gd name="T0" fmla="*/ 2460770 w 140"/>
                  <a:gd name="T1" fmla="*/ 1397614 h 240"/>
                  <a:gd name="T2" fmla="*/ 3277059 w 140"/>
                  <a:gd name="T3" fmla="*/ 1397614 h 240"/>
                  <a:gd name="T4" fmla="*/ 1784533 w 140"/>
                  <a:gd name="T5" fmla="*/ 0 h 240"/>
                  <a:gd name="T6" fmla="*/ 413403 w 140"/>
                  <a:gd name="T7" fmla="*/ 1397614 h 240"/>
                  <a:gd name="T8" fmla="*/ 2021735 w 140"/>
                  <a:gd name="T9" fmla="*/ 3141558 h 240"/>
                  <a:gd name="T10" fmla="*/ 2460770 w 140"/>
                  <a:gd name="T11" fmla="*/ 4065828 h 240"/>
                  <a:gd name="T12" fmla="*/ 1659895 w 140"/>
                  <a:gd name="T13" fmla="*/ 4895351 h 240"/>
                  <a:gd name="T14" fmla="*/ 871238 w 140"/>
                  <a:gd name="T15" fmla="*/ 3945874 h 240"/>
                  <a:gd name="T16" fmla="*/ 141438 w 140"/>
                  <a:gd name="T17" fmla="*/ 3945874 h 240"/>
                  <a:gd name="T18" fmla="*/ 1643246 w 140"/>
                  <a:gd name="T19" fmla="*/ 5673877 h 240"/>
                  <a:gd name="T20" fmla="*/ 3232800 w 140"/>
                  <a:gd name="T21" fmla="*/ 3995579 h 240"/>
                  <a:gd name="T22" fmla="*/ 2168618 w 140"/>
                  <a:gd name="T23" fmla="*/ 2339949 h 240"/>
                  <a:gd name="T24" fmla="*/ 1204210 w 140"/>
                  <a:gd name="T25" fmla="*/ 1397614 h 240"/>
                  <a:gd name="T26" fmla="*/ 1784533 w 140"/>
                  <a:gd name="T27" fmla="*/ 735183 h 240"/>
                  <a:gd name="T28" fmla="*/ 2460770 w 140"/>
                  <a:gd name="T29" fmla="*/ 1397614 h 24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0"/>
                  <a:gd name="T46" fmla="*/ 0 h 240"/>
                  <a:gd name="T47" fmla="*/ 140 w 140"/>
                  <a:gd name="T48" fmla="*/ 240 h 24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0" h="240">
                    <a:moveTo>
                      <a:pt x="102" y="59"/>
                    </a:moveTo>
                    <a:cubicBezTo>
                      <a:pt x="136" y="59"/>
                      <a:pt x="136" y="59"/>
                      <a:pt x="136" y="59"/>
                    </a:cubicBezTo>
                    <a:cubicBezTo>
                      <a:pt x="136" y="59"/>
                      <a:pt x="137" y="0"/>
                      <a:pt x="74" y="0"/>
                    </a:cubicBezTo>
                    <a:cubicBezTo>
                      <a:pt x="11" y="0"/>
                      <a:pt x="17" y="59"/>
                      <a:pt x="17" y="59"/>
                    </a:cubicBezTo>
                    <a:cubicBezTo>
                      <a:pt x="17" y="107"/>
                      <a:pt x="57" y="108"/>
                      <a:pt x="84" y="133"/>
                    </a:cubicBezTo>
                    <a:cubicBezTo>
                      <a:pt x="91" y="139"/>
                      <a:pt x="102" y="146"/>
                      <a:pt x="102" y="172"/>
                    </a:cubicBezTo>
                    <a:cubicBezTo>
                      <a:pt x="103" y="198"/>
                      <a:pt x="84" y="207"/>
                      <a:pt x="69" y="207"/>
                    </a:cubicBezTo>
                    <a:cubicBezTo>
                      <a:pt x="54" y="207"/>
                      <a:pt x="36" y="200"/>
                      <a:pt x="36" y="167"/>
                    </a:cubicBezTo>
                    <a:cubicBezTo>
                      <a:pt x="6" y="167"/>
                      <a:pt x="6" y="167"/>
                      <a:pt x="6" y="167"/>
                    </a:cubicBezTo>
                    <a:cubicBezTo>
                      <a:pt x="6" y="167"/>
                      <a:pt x="0" y="240"/>
                      <a:pt x="68" y="240"/>
                    </a:cubicBezTo>
                    <a:cubicBezTo>
                      <a:pt x="136" y="240"/>
                      <a:pt x="134" y="181"/>
                      <a:pt x="134" y="169"/>
                    </a:cubicBezTo>
                    <a:cubicBezTo>
                      <a:pt x="134" y="158"/>
                      <a:pt x="140" y="130"/>
                      <a:pt x="90" y="99"/>
                    </a:cubicBezTo>
                    <a:cubicBezTo>
                      <a:pt x="66" y="85"/>
                      <a:pt x="50" y="77"/>
                      <a:pt x="50" y="59"/>
                    </a:cubicBezTo>
                    <a:cubicBezTo>
                      <a:pt x="50" y="42"/>
                      <a:pt x="62" y="31"/>
                      <a:pt x="74" y="31"/>
                    </a:cubicBezTo>
                    <a:cubicBezTo>
                      <a:pt x="86" y="31"/>
                      <a:pt x="102" y="36"/>
                      <a:pt x="102" y="59"/>
                    </a:cubicBezTo>
                    <a:close/>
                  </a:path>
                </a:pathLst>
              </a:custGeom>
              <a:solidFill>
                <a:schemeClr val="bg1"/>
              </a:solidFill>
              <a:ln w="14288">
                <a:noFill/>
                <a:miter lim="800000"/>
                <a:headEnd/>
                <a:tailEnd/>
              </a:ln>
            </p:spPr>
            <p:txBody>
              <a:bodyPr/>
              <a:lstStyle/>
              <a:p>
                <a:endParaRPr lang="tr-TR">
                  <a:solidFill>
                    <a:srgbClr val="000000"/>
                  </a:solidFill>
                </a:endParaRPr>
              </a:p>
            </p:txBody>
          </p:sp>
          <p:sp>
            <p:nvSpPr>
              <p:cNvPr id="33" name="Freeform 56"/>
              <p:cNvSpPr>
                <a:spLocks noChangeAspect="1" noEditPoints="1"/>
              </p:cNvSpPr>
              <p:nvPr/>
            </p:nvSpPr>
            <p:spPr bwMode="gray">
              <a:xfrm>
                <a:off x="3312" y="1720"/>
                <a:ext cx="347" cy="657"/>
              </a:xfrm>
              <a:custGeom>
                <a:avLst/>
                <a:gdLst>
                  <a:gd name="T0" fmla="*/ 3358227 w 124"/>
                  <a:gd name="T1" fmla="*/ 707008 h 234"/>
                  <a:gd name="T2" fmla="*/ 2685022 w 124"/>
                  <a:gd name="T3" fmla="*/ 85326 h 234"/>
                  <a:gd name="T4" fmla="*/ 1538629 w 124"/>
                  <a:gd name="T5" fmla="*/ 0 h 234"/>
                  <a:gd name="T6" fmla="*/ 0 w 124"/>
                  <a:gd name="T7" fmla="*/ 0 h 234"/>
                  <a:gd name="T8" fmla="*/ 0 w 124"/>
                  <a:gd name="T9" fmla="*/ 7124930 h 234"/>
                  <a:gd name="T10" fmla="*/ 966168 w 124"/>
                  <a:gd name="T11" fmla="*/ 7124930 h 234"/>
                  <a:gd name="T12" fmla="*/ 966168 w 124"/>
                  <a:gd name="T13" fmla="*/ 3892692 h 234"/>
                  <a:gd name="T14" fmla="*/ 1590987 w 124"/>
                  <a:gd name="T15" fmla="*/ 3892692 h 234"/>
                  <a:gd name="T16" fmla="*/ 2587025 w 124"/>
                  <a:gd name="T17" fmla="*/ 3807366 h 234"/>
                  <a:gd name="T18" fmla="*/ 3095145 w 124"/>
                  <a:gd name="T19" fmla="*/ 3533560 h 234"/>
                  <a:gd name="T20" fmla="*/ 3471125 w 124"/>
                  <a:gd name="T21" fmla="*/ 2896713 h 234"/>
                  <a:gd name="T22" fmla="*/ 3651104 w 124"/>
                  <a:gd name="T23" fmla="*/ 1918946 h 234"/>
                  <a:gd name="T24" fmla="*/ 3358227 w 124"/>
                  <a:gd name="T25" fmla="*/ 707008 h 234"/>
                  <a:gd name="T26" fmla="*/ 2294076 w 124"/>
                  <a:gd name="T27" fmla="*/ 2981860 h 234"/>
                  <a:gd name="T28" fmla="*/ 913797 w 124"/>
                  <a:gd name="T29" fmla="*/ 2981860 h 234"/>
                  <a:gd name="T30" fmla="*/ 913797 w 124"/>
                  <a:gd name="T31" fmla="*/ 942043 h 234"/>
                  <a:gd name="T32" fmla="*/ 2241701 w 124"/>
                  <a:gd name="T33" fmla="*/ 942043 h 234"/>
                  <a:gd name="T34" fmla="*/ 2797724 w 124"/>
                  <a:gd name="T35" fmla="*/ 1985061 h 234"/>
                  <a:gd name="T36" fmla="*/ 2294076 w 124"/>
                  <a:gd name="T37" fmla="*/ 2981860 h 2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4"/>
                  <a:gd name="T58" fmla="*/ 0 h 234"/>
                  <a:gd name="T59" fmla="*/ 124 w 124"/>
                  <a:gd name="T60" fmla="*/ 234 h 2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4" h="234">
                    <a:moveTo>
                      <a:pt x="114" y="23"/>
                    </a:moveTo>
                    <a:cubicBezTo>
                      <a:pt x="108" y="13"/>
                      <a:pt x="100" y="6"/>
                      <a:pt x="91" y="3"/>
                    </a:cubicBezTo>
                    <a:cubicBezTo>
                      <a:pt x="85" y="1"/>
                      <a:pt x="72" y="0"/>
                      <a:pt x="52" y="0"/>
                    </a:cubicBezTo>
                    <a:cubicBezTo>
                      <a:pt x="0" y="0"/>
                      <a:pt x="0" y="0"/>
                      <a:pt x="0" y="0"/>
                    </a:cubicBezTo>
                    <a:cubicBezTo>
                      <a:pt x="0" y="234"/>
                      <a:pt x="0" y="234"/>
                      <a:pt x="0" y="234"/>
                    </a:cubicBezTo>
                    <a:cubicBezTo>
                      <a:pt x="33" y="234"/>
                      <a:pt x="33" y="234"/>
                      <a:pt x="33" y="234"/>
                    </a:cubicBezTo>
                    <a:cubicBezTo>
                      <a:pt x="33" y="128"/>
                      <a:pt x="33" y="128"/>
                      <a:pt x="33" y="128"/>
                    </a:cubicBezTo>
                    <a:cubicBezTo>
                      <a:pt x="54" y="128"/>
                      <a:pt x="54" y="128"/>
                      <a:pt x="54" y="128"/>
                    </a:cubicBezTo>
                    <a:cubicBezTo>
                      <a:pt x="69" y="128"/>
                      <a:pt x="80" y="127"/>
                      <a:pt x="88" y="125"/>
                    </a:cubicBezTo>
                    <a:cubicBezTo>
                      <a:pt x="93" y="124"/>
                      <a:pt x="99" y="121"/>
                      <a:pt x="105" y="116"/>
                    </a:cubicBezTo>
                    <a:cubicBezTo>
                      <a:pt x="110" y="111"/>
                      <a:pt x="115" y="104"/>
                      <a:pt x="118" y="95"/>
                    </a:cubicBezTo>
                    <a:cubicBezTo>
                      <a:pt x="122" y="87"/>
                      <a:pt x="124" y="76"/>
                      <a:pt x="124" y="63"/>
                    </a:cubicBezTo>
                    <a:cubicBezTo>
                      <a:pt x="124" y="47"/>
                      <a:pt x="121" y="34"/>
                      <a:pt x="114" y="23"/>
                    </a:cubicBezTo>
                    <a:close/>
                    <a:moveTo>
                      <a:pt x="78" y="98"/>
                    </a:moveTo>
                    <a:cubicBezTo>
                      <a:pt x="31" y="98"/>
                      <a:pt x="31" y="98"/>
                      <a:pt x="31" y="98"/>
                    </a:cubicBezTo>
                    <a:cubicBezTo>
                      <a:pt x="31" y="31"/>
                      <a:pt x="31" y="31"/>
                      <a:pt x="31" y="31"/>
                    </a:cubicBezTo>
                    <a:cubicBezTo>
                      <a:pt x="76" y="31"/>
                      <a:pt x="76" y="31"/>
                      <a:pt x="76" y="31"/>
                    </a:cubicBezTo>
                    <a:cubicBezTo>
                      <a:pt x="80" y="31"/>
                      <a:pt x="94" y="33"/>
                      <a:pt x="95" y="65"/>
                    </a:cubicBezTo>
                    <a:cubicBezTo>
                      <a:pt x="95" y="65"/>
                      <a:pt x="95" y="98"/>
                      <a:pt x="78" y="98"/>
                    </a:cubicBezTo>
                    <a:close/>
                  </a:path>
                </a:pathLst>
              </a:custGeom>
              <a:solidFill>
                <a:schemeClr val="bg1"/>
              </a:solidFill>
              <a:ln w="12700">
                <a:noFill/>
                <a:miter lim="800000"/>
                <a:headEnd/>
                <a:tailEnd/>
              </a:ln>
            </p:spPr>
            <p:txBody>
              <a:bodyPr/>
              <a:lstStyle/>
              <a:p>
                <a:endParaRPr lang="tr-TR">
                  <a:solidFill>
                    <a:srgbClr val="000000"/>
                  </a:solidFill>
                </a:endParaRPr>
              </a:p>
            </p:txBody>
          </p:sp>
          <p:sp>
            <p:nvSpPr>
              <p:cNvPr id="34" name="Freeform 57"/>
              <p:cNvSpPr>
                <a:spLocks noChangeAspect="1" noEditPoints="1"/>
              </p:cNvSpPr>
              <p:nvPr/>
            </p:nvSpPr>
            <p:spPr bwMode="gray">
              <a:xfrm>
                <a:off x="2836" y="1707"/>
                <a:ext cx="375" cy="670"/>
              </a:xfrm>
              <a:custGeom>
                <a:avLst/>
                <a:gdLst>
                  <a:gd name="T0" fmla="*/ 1884809 w 134"/>
                  <a:gd name="T1" fmla="*/ 0 h 239"/>
                  <a:gd name="T2" fmla="*/ 0 w 134"/>
                  <a:gd name="T3" fmla="*/ 1827413 h 239"/>
                  <a:gd name="T4" fmla="*/ 0 w 134"/>
                  <a:gd name="T5" fmla="*/ 5122873 h 239"/>
                  <a:gd name="T6" fmla="*/ 2001540 w 134"/>
                  <a:gd name="T7" fmla="*/ 7163781 h 239"/>
                  <a:gd name="T8" fmla="*/ 3946645 w 134"/>
                  <a:gd name="T9" fmla="*/ 5187975 h 239"/>
                  <a:gd name="T10" fmla="*/ 3946645 w 134"/>
                  <a:gd name="T11" fmla="*/ 2093918 h 239"/>
                  <a:gd name="T12" fmla="*/ 1884809 w 134"/>
                  <a:gd name="T13" fmla="*/ 0 h 239"/>
                  <a:gd name="T14" fmla="*/ 3032443 w 134"/>
                  <a:gd name="T15" fmla="*/ 4737486 h 239"/>
                  <a:gd name="T16" fmla="*/ 2001540 w 134"/>
                  <a:gd name="T17" fmla="*/ 6171738 h 239"/>
                  <a:gd name="T18" fmla="*/ 914197 w 134"/>
                  <a:gd name="T19" fmla="*/ 4703585 h 239"/>
                  <a:gd name="T20" fmla="*/ 914197 w 134"/>
                  <a:gd name="T21" fmla="*/ 2311668 h 239"/>
                  <a:gd name="T22" fmla="*/ 1949225 w 134"/>
                  <a:gd name="T23" fmla="*/ 995886 h 239"/>
                  <a:gd name="T24" fmla="*/ 3032443 w 134"/>
                  <a:gd name="T25" fmla="*/ 2513207 h 239"/>
                  <a:gd name="T26" fmla="*/ 3032443 w 134"/>
                  <a:gd name="T27" fmla="*/ 4737486 h 23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34"/>
                  <a:gd name="T43" fmla="*/ 0 h 239"/>
                  <a:gd name="T44" fmla="*/ 134 w 134"/>
                  <a:gd name="T45" fmla="*/ 239 h 23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34" h="239">
                    <a:moveTo>
                      <a:pt x="64" y="0"/>
                    </a:moveTo>
                    <a:cubicBezTo>
                      <a:pt x="2" y="0"/>
                      <a:pt x="0" y="61"/>
                      <a:pt x="0" y="61"/>
                    </a:cubicBezTo>
                    <a:cubicBezTo>
                      <a:pt x="0" y="171"/>
                      <a:pt x="0" y="171"/>
                      <a:pt x="0" y="171"/>
                    </a:cubicBezTo>
                    <a:cubicBezTo>
                      <a:pt x="0" y="171"/>
                      <a:pt x="4" y="239"/>
                      <a:pt x="68" y="239"/>
                    </a:cubicBezTo>
                    <a:cubicBezTo>
                      <a:pt x="132" y="239"/>
                      <a:pt x="134" y="173"/>
                      <a:pt x="134" y="173"/>
                    </a:cubicBezTo>
                    <a:cubicBezTo>
                      <a:pt x="134" y="173"/>
                      <a:pt x="134" y="105"/>
                      <a:pt x="134" y="70"/>
                    </a:cubicBezTo>
                    <a:cubicBezTo>
                      <a:pt x="134" y="34"/>
                      <a:pt x="107" y="0"/>
                      <a:pt x="64" y="0"/>
                    </a:cubicBezTo>
                    <a:close/>
                    <a:moveTo>
                      <a:pt x="103" y="158"/>
                    </a:moveTo>
                    <a:cubicBezTo>
                      <a:pt x="103" y="158"/>
                      <a:pt x="102" y="206"/>
                      <a:pt x="68" y="206"/>
                    </a:cubicBezTo>
                    <a:cubicBezTo>
                      <a:pt x="33" y="206"/>
                      <a:pt x="31" y="157"/>
                      <a:pt x="31" y="157"/>
                    </a:cubicBezTo>
                    <a:cubicBezTo>
                      <a:pt x="31" y="77"/>
                      <a:pt x="31" y="77"/>
                      <a:pt x="31" y="77"/>
                    </a:cubicBezTo>
                    <a:cubicBezTo>
                      <a:pt x="31" y="77"/>
                      <a:pt x="32" y="33"/>
                      <a:pt x="66" y="33"/>
                    </a:cubicBezTo>
                    <a:cubicBezTo>
                      <a:pt x="88" y="33"/>
                      <a:pt x="103" y="58"/>
                      <a:pt x="103" y="84"/>
                    </a:cubicBezTo>
                    <a:cubicBezTo>
                      <a:pt x="103" y="109"/>
                      <a:pt x="103" y="158"/>
                      <a:pt x="103" y="158"/>
                    </a:cubicBezTo>
                    <a:close/>
                  </a:path>
                </a:pathLst>
              </a:custGeom>
              <a:solidFill>
                <a:schemeClr val="bg1"/>
              </a:solidFill>
              <a:ln w="9525">
                <a:noFill/>
                <a:round/>
                <a:headEnd/>
                <a:tailEnd/>
              </a:ln>
            </p:spPr>
            <p:txBody>
              <a:bodyPr/>
              <a:lstStyle/>
              <a:p>
                <a:endParaRPr lang="tr-TR">
                  <a:solidFill>
                    <a:srgbClr val="000000"/>
                  </a:solidFill>
                </a:endParaRPr>
              </a:p>
            </p:txBody>
          </p:sp>
          <p:grpSp>
            <p:nvGrpSpPr>
              <p:cNvPr id="5" name="Group 58"/>
              <p:cNvGrpSpPr>
                <a:grpSpLocks noChangeAspect="1"/>
              </p:cNvGrpSpPr>
              <p:nvPr/>
            </p:nvGrpSpPr>
            <p:grpSpPr bwMode="auto">
              <a:xfrm>
                <a:off x="2808" y="2807"/>
                <a:ext cx="62" cy="63"/>
                <a:chOff x="1684" y="2400"/>
                <a:chExt cx="41" cy="41"/>
              </a:xfrm>
            </p:grpSpPr>
            <p:sp>
              <p:nvSpPr>
                <p:cNvPr id="40" name="Oval 59"/>
                <p:cNvSpPr>
                  <a:spLocks noChangeAspect="1" noChangeArrowheads="1"/>
                </p:cNvSpPr>
                <p:nvPr/>
              </p:nvSpPr>
              <p:spPr bwMode="gray">
                <a:xfrm>
                  <a:off x="1684" y="2400"/>
                  <a:ext cx="41" cy="41"/>
                </a:xfrm>
                <a:prstGeom prst="ellipse">
                  <a:avLst/>
                </a:prstGeom>
                <a:gradFill rotWithShape="1">
                  <a:gsLst>
                    <a:gs pos="0">
                      <a:srgbClr val="E4E4E4"/>
                    </a:gs>
                    <a:gs pos="100000">
                      <a:srgbClr val="C0C0C0"/>
                    </a:gs>
                  </a:gsLst>
                  <a:path path="shape">
                    <a:fillToRect l="50000" t="50000" r="50000" b="50000"/>
                  </a:path>
                </a:gradFill>
                <a:ln w="11176">
                  <a:noFill/>
                  <a:miter lim="800000"/>
                  <a:headEnd/>
                  <a:tailEnd/>
                </a:ln>
              </p:spPr>
              <p:txBody>
                <a:bodyPr/>
                <a:lstStyle/>
                <a:p>
                  <a:endParaRPr lang="tr-TR">
                    <a:solidFill>
                      <a:srgbClr val="000000"/>
                    </a:solidFill>
                  </a:endParaRPr>
                </a:p>
              </p:txBody>
            </p:sp>
            <p:sp>
              <p:nvSpPr>
                <p:cNvPr id="41" name="Oval 60"/>
                <p:cNvSpPr>
                  <a:spLocks noChangeAspect="1" noChangeArrowheads="1"/>
                </p:cNvSpPr>
                <p:nvPr/>
              </p:nvSpPr>
              <p:spPr bwMode="gray">
                <a:xfrm>
                  <a:off x="1693" y="2410"/>
                  <a:ext cx="23" cy="23"/>
                </a:xfrm>
                <a:prstGeom prst="ellipse">
                  <a:avLst/>
                </a:prstGeom>
                <a:solidFill>
                  <a:schemeClr val="bg1"/>
                </a:solidFill>
                <a:ln w="11176">
                  <a:noFill/>
                  <a:miter lim="800000"/>
                  <a:headEnd/>
                  <a:tailEnd/>
                </a:ln>
              </p:spPr>
              <p:txBody>
                <a:bodyPr/>
                <a:lstStyle/>
                <a:p>
                  <a:endParaRPr lang="tr-TR">
                    <a:solidFill>
                      <a:srgbClr val="000000"/>
                    </a:solidFill>
                  </a:endParaRPr>
                </a:p>
              </p:txBody>
            </p:sp>
          </p:grpSp>
          <p:grpSp>
            <p:nvGrpSpPr>
              <p:cNvPr id="7" name="Group 61"/>
              <p:cNvGrpSpPr>
                <a:grpSpLocks noChangeAspect="1"/>
              </p:cNvGrpSpPr>
              <p:nvPr/>
            </p:nvGrpSpPr>
            <p:grpSpPr bwMode="auto">
              <a:xfrm>
                <a:off x="2808" y="1211"/>
                <a:ext cx="62" cy="63"/>
                <a:chOff x="1684" y="2400"/>
                <a:chExt cx="41" cy="41"/>
              </a:xfrm>
            </p:grpSpPr>
            <p:sp>
              <p:nvSpPr>
                <p:cNvPr id="38" name="Oval 62"/>
                <p:cNvSpPr>
                  <a:spLocks noChangeAspect="1" noChangeArrowheads="1"/>
                </p:cNvSpPr>
                <p:nvPr/>
              </p:nvSpPr>
              <p:spPr bwMode="gray">
                <a:xfrm>
                  <a:off x="1684" y="2400"/>
                  <a:ext cx="41" cy="41"/>
                </a:xfrm>
                <a:prstGeom prst="ellipse">
                  <a:avLst/>
                </a:prstGeom>
                <a:gradFill rotWithShape="1">
                  <a:gsLst>
                    <a:gs pos="0">
                      <a:srgbClr val="E4E4E4"/>
                    </a:gs>
                    <a:gs pos="100000">
                      <a:srgbClr val="C0C0C0"/>
                    </a:gs>
                  </a:gsLst>
                  <a:path path="shape">
                    <a:fillToRect l="50000" t="50000" r="50000" b="50000"/>
                  </a:path>
                </a:gradFill>
                <a:ln w="11176">
                  <a:noFill/>
                  <a:miter lim="800000"/>
                  <a:headEnd/>
                  <a:tailEnd/>
                </a:ln>
              </p:spPr>
              <p:txBody>
                <a:bodyPr/>
                <a:lstStyle/>
                <a:p>
                  <a:endParaRPr lang="tr-TR">
                    <a:solidFill>
                      <a:srgbClr val="000000"/>
                    </a:solidFill>
                  </a:endParaRPr>
                </a:p>
              </p:txBody>
            </p:sp>
            <p:sp>
              <p:nvSpPr>
                <p:cNvPr id="39" name="Oval 63"/>
                <p:cNvSpPr>
                  <a:spLocks noChangeAspect="1" noChangeArrowheads="1"/>
                </p:cNvSpPr>
                <p:nvPr/>
              </p:nvSpPr>
              <p:spPr bwMode="gray">
                <a:xfrm>
                  <a:off x="1693" y="2410"/>
                  <a:ext cx="23" cy="23"/>
                </a:xfrm>
                <a:prstGeom prst="ellipse">
                  <a:avLst/>
                </a:prstGeom>
                <a:solidFill>
                  <a:schemeClr val="bg1"/>
                </a:solidFill>
                <a:ln w="11176">
                  <a:noFill/>
                  <a:miter lim="800000"/>
                  <a:headEnd/>
                  <a:tailEnd/>
                </a:ln>
              </p:spPr>
              <p:txBody>
                <a:bodyPr/>
                <a:lstStyle/>
                <a:p>
                  <a:endParaRPr lang="tr-TR">
                    <a:solidFill>
                      <a:srgbClr val="000000"/>
                    </a:solidFill>
                  </a:endParaRPr>
                </a:p>
              </p:txBody>
            </p:sp>
          </p:grpSp>
          <p:pic>
            <p:nvPicPr>
              <p:cNvPr id="37" name="Picture 64"/>
              <p:cNvPicPr>
                <a:picLocks noChangeAspect="1" noChangeArrowheads="1"/>
              </p:cNvPicPr>
              <p:nvPr/>
            </p:nvPicPr>
            <p:blipFill>
              <a:blip r:embed="rId6" cstate="print"/>
              <a:srcRect/>
              <a:stretch>
                <a:fillRect/>
              </a:stretch>
            </p:blipFill>
            <p:spPr bwMode="gray">
              <a:xfrm>
                <a:off x="1885" y="1124"/>
                <a:ext cx="1644" cy="1060"/>
              </a:xfrm>
              <a:prstGeom prst="rect">
                <a:avLst/>
              </a:prstGeom>
              <a:noFill/>
              <a:ln w="11176">
                <a:noFill/>
                <a:miter lim="800000"/>
                <a:headEnd/>
                <a:tailEnd/>
              </a:ln>
            </p:spPr>
          </p:pic>
        </p:grpSp>
        <p:sp>
          <p:nvSpPr>
            <p:cNvPr id="28" name="53 Metin kutusu"/>
            <p:cNvSpPr txBox="1"/>
            <p:nvPr/>
          </p:nvSpPr>
          <p:spPr>
            <a:xfrm>
              <a:off x="3298334" y="5638946"/>
              <a:ext cx="5508393" cy="288836"/>
            </a:xfrm>
            <a:prstGeom prst="rect">
              <a:avLst/>
            </a:prstGeom>
            <a:noFill/>
            <a:ln w="3175" cmpd="sng">
              <a:solidFill>
                <a:schemeClr val="bg1">
                  <a:lumMod val="75000"/>
                </a:schemeClr>
              </a:solidFill>
            </a:ln>
            <a:effectLst/>
          </p:spPr>
          <p:style>
            <a:lnRef idx="0">
              <a:scrgbClr r="0" g="0" b="0"/>
            </a:lnRef>
            <a:fillRef idx="0">
              <a:scrgbClr r="0" g="0" b="0"/>
            </a:fillRef>
            <a:effectRef idx="0">
              <a:scrgbClr r="0" g="0" b="0"/>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defRPr/>
              </a:pPr>
              <a:r>
                <a:rPr lang="tr-TR" sz="1200" dirty="0" smtClean="0">
                  <a:solidFill>
                    <a:srgbClr val="000000"/>
                  </a:solidFill>
                  <a:latin typeface="Cambria" pitchFamily="18" charset="0"/>
                </a:rPr>
                <a:t>Koruma sırası / Önemi / Öncelikler / Neler</a:t>
              </a:r>
              <a:endParaRPr lang="tr-TR" sz="1000" b="1" dirty="0" smtClean="0">
                <a:solidFill>
                  <a:srgbClr val="000000"/>
                </a:solidFill>
                <a:latin typeface="Cambria" pitchFamily="18" charset="0"/>
              </a:endParaRPr>
            </a:p>
          </p:txBody>
        </p:sp>
      </p:grpSp>
    </p:spTree>
    <p:extLst>
      <p:ext uri="{BB962C8B-B14F-4D97-AF65-F5344CB8AC3E}">
        <p14:creationId xmlns:p14="http://schemas.microsoft.com/office/powerpoint/2010/main" val="227249088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37978"/>
                                        </p:tgtEl>
                                      </p:cBhvr>
                                    </p:animEffect>
                                    <p:animScale>
                                      <p:cBhvr>
                                        <p:cTn id="7" dur="250" autoRev="1" fill="hold"/>
                                        <p:tgtEl>
                                          <p:spTgt spid="3797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78" grpId="0" animBg="1"/>
    </p:bld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78" name="Rectangle 90"/>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sp>
        <p:nvSpPr>
          <p:cNvPr id="12" name="Rechteck 4"/>
          <p:cNvSpPr>
            <a:spLocks noChangeArrowheads="1"/>
          </p:cNvSpPr>
          <p:nvPr/>
        </p:nvSpPr>
        <p:spPr bwMode="auto">
          <a:xfrm>
            <a:off x="0" y="3703661"/>
            <a:ext cx="9021175" cy="1310185"/>
          </a:xfrm>
          <a:prstGeom prst="rect">
            <a:avLst/>
          </a:prstGeom>
          <a:noFill/>
          <a:ln w="9525" algn="ctr">
            <a:noFill/>
            <a:round/>
            <a:headEnd/>
            <a:tailEnd/>
          </a:ln>
        </p:spPr>
        <p:txBody>
          <a:bodyPr wrap="none" anchor="ctr"/>
          <a:lstStyle/>
          <a:p>
            <a:pPr algn="ctr">
              <a:defRPr/>
            </a:pPr>
            <a:r>
              <a:rPr lang="tr-TR" sz="9000" b="1" noProof="1">
                <a:solidFill>
                  <a:srgbClr val="575757"/>
                </a:solidFill>
                <a:effectLst>
                  <a:innerShdw blurRad="63500" dist="50800" dir="8100000">
                    <a:prstClr val="black">
                      <a:alpha val="50000"/>
                    </a:prstClr>
                  </a:innerShdw>
                </a:effectLst>
                <a:latin typeface="Calibri" pitchFamily="34" charset="0"/>
                <a:cs typeface="Calibri" pitchFamily="34" charset="0"/>
              </a:rPr>
              <a:t>Mevzuat</a:t>
            </a:r>
          </a:p>
        </p:txBody>
      </p:sp>
      <p:grpSp>
        <p:nvGrpSpPr>
          <p:cNvPr id="2" name="Grup 14"/>
          <p:cNvGrpSpPr>
            <a:grpSpLocks/>
          </p:cNvGrpSpPr>
          <p:nvPr/>
        </p:nvGrpSpPr>
        <p:grpSpPr bwMode="auto">
          <a:xfrm>
            <a:off x="2974975" y="341313"/>
            <a:ext cx="3071813" cy="3573462"/>
            <a:chOff x="4267200" y="568424"/>
            <a:chExt cx="4876800" cy="4876800"/>
          </a:xfrm>
        </p:grpSpPr>
        <p:grpSp>
          <p:nvGrpSpPr>
            <p:cNvPr id="3" name="Grup 18"/>
            <p:cNvGrpSpPr>
              <a:grpSpLocks/>
            </p:cNvGrpSpPr>
            <p:nvPr/>
          </p:nvGrpSpPr>
          <p:grpSpPr bwMode="auto">
            <a:xfrm>
              <a:off x="4267200" y="568424"/>
              <a:ext cx="4876800" cy="4876800"/>
              <a:chOff x="4267200" y="332656"/>
              <a:chExt cx="4876800" cy="4876800"/>
            </a:xfrm>
          </p:grpSpPr>
          <p:pic>
            <p:nvPicPr>
              <p:cNvPr id="545799" name="Picture 2" descr="D:\DOKTOR\1-ISTANBULUZMAN\1-EĞİTİM KURUMU\1. İstanbuluzman\2-RESİMLER\Ev-Konut-Fabrika\Goverment-icon.png"/>
              <p:cNvPicPr>
                <a:picLocks noChangeAspect="1" noChangeArrowheads="1"/>
              </p:cNvPicPr>
              <p:nvPr/>
            </p:nvPicPr>
            <p:blipFill>
              <a:blip r:embed="rId3" cstate="print"/>
              <a:srcRect/>
              <a:stretch>
                <a:fillRect/>
              </a:stretch>
            </p:blipFill>
            <p:spPr bwMode="auto">
              <a:xfrm>
                <a:off x="4267200" y="332656"/>
                <a:ext cx="4876800" cy="4876800"/>
              </a:xfrm>
              <a:prstGeom prst="rect">
                <a:avLst/>
              </a:prstGeom>
              <a:noFill/>
              <a:ln w="9525">
                <a:noFill/>
                <a:miter lim="800000"/>
                <a:headEnd/>
                <a:tailEnd/>
              </a:ln>
            </p:spPr>
          </p:pic>
          <p:pic>
            <p:nvPicPr>
              <p:cNvPr id="545800" name="Picture 17" descr="Türkei"/>
              <p:cNvPicPr>
                <a:picLocks noChangeAspect="1" noChangeArrowheads="1"/>
              </p:cNvPicPr>
              <p:nvPr/>
            </p:nvPicPr>
            <p:blipFill>
              <a:blip r:embed="rId4" cstate="print"/>
              <a:srcRect/>
              <a:stretch>
                <a:fillRect/>
              </a:stretch>
            </p:blipFill>
            <p:spPr bwMode="auto">
              <a:xfrm>
                <a:off x="4915272" y="2238642"/>
                <a:ext cx="324803" cy="432751"/>
              </a:xfrm>
              <a:prstGeom prst="rect">
                <a:avLst/>
              </a:prstGeom>
              <a:noFill/>
              <a:ln w="9525">
                <a:noFill/>
                <a:miter lim="800000"/>
                <a:headEnd/>
                <a:tailEnd/>
              </a:ln>
            </p:spPr>
          </p:pic>
          <p:pic>
            <p:nvPicPr>
              <p:cNvPr id="545801" name="Picture 17" descr="Türkei"/>
              <p:cNvPicPr>
                <a:picLocks noChangeAspect="1" noChangeArrowheads="1"/>
              </p:cNvPicPr>
              <p:nvPr/>
            </p:nvPicPr>
            <p:blipFill>
              <a:blip r:embed="rId4" cstate="print"/>
              <a:srcRect/>
              <a:stretch>
                <a:fillRect/>
              </a:stretch>
            </p:blipFill>
            <p:spPr bwMode="auto">
              <a:xfrm>
                <a:off x="6228184" y="2891813"/>
                <a:ext cx="324803" cy="432751"/>
              </a:xfrm>
              <a:prstGeom prst="rect">
                <a:avLst/>
              </a:prstGeom>
              <a:noFill/>
              <a:ln w="9525">
                <a:noFill/>
                <a:miter lim="800000"/>
                <a:headEnd/>
                <a:tailEnd/>
              </a:ln>
            </p:spPr>
          </p:pic>
        </p:grpSp>
        <p:pic>
          <p:nvPicPr>
            <p:cNvPr id="545798" name="Picture 2" descr="D:\DOKTOR\1-ISTANBULUZMAN\1-EĞİTİM KURUMU\1. İstanbuluzman\2-RESİMLER\Elektrik-Elekronik\antenna.png"/>
            <p:cNvPicPr>
              <a:picLocks noChangeAspect="1" noChangeArrowheads="1"/>
            </p:cNvPicPr>
            <p:nvPr/>
          </p:nvPicPr>
          <p:blipFill>
            <a:blip r:embed="rId5" cstate="print"/>
            <a:srcRect/>
            <a:stretch>
              <a:fillRect/>
            </a:stretch>
          </p:blipFill>
          <p:spPr bwMode="auto">
            <a:xfrm flipH="1">
              <a:off x="7812360" y="1988719"/>
              <a:ext cx="687288" cy="752872"/>
            </a:xfrm>
            <a:prstGeom prst="rect">
              <a:avLst/>
            </a:prstGeom>
            <a:noFill/>
            <a:ln w="9525">
              <a:noFill/>
              <a:miter lim="800000"/>
              <a:headEnd/>
              <a:tailEnd/>
            </a:ln>
          </p:spPr>
        </p:pic>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37978"/>
                                        </p:tgtEl>
                                      </p:cBhvr>
                                    </p:animEffect>
                                    <p:animScale>
                                      <p:cBhvr>
                                        <p:cTn id="7" dur="250" autoRev="1" fill="hold"/>
                                        <p:tgtEl>
                                          <p:spTgt spid="3797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78" grpId="0" animBg="1"/>
    </p:bld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1 Başlık"/>
          <p:cNvSpPr>
            <a:spLocks noGrp="1"/>
          </p:cNvSpPr>
          <p:nvPr>
            <p:ph type="title"/>
          </p:nvPr>
        </p:nvSpPr>
        <p:spPr/>
        <p:txBody>
          <a:bodyPr/>
          <a:lstStyle/>
          <a:p>
            <a:pPr eaLnBrk="1" hangingPunct="1"/>
            <a:r>
              <a:rPr lang="tr-TR" sz="3200" smtClean="0">
                <a:solidFill>
                  <a:srgbClr val="C00000"/>
                </a:solidFill>
                <a:latin typeface="Times New Roman" pitchFamily="18" charset="0"/>
                <a:ea typeface="ＭＳ Ｐゴシック" pitchFamily="34" charset="-128"/>
                <a:cs typeface="Times New Roman" pitchFamily="18" charset="0"/>
              </a:rPr>
              <a:t>İlgili kanun ve yönetmelikler </a:t>
            </a:r>
          </a:p>
        </p:txBody>
      </p:sp>
      <p:pic>
        <p:nvPicPr>
          <p:cNvPr id="68610" name="Picture 2"/>
          <p:cNvPicPr>
            <a:picLocks noChangeAspect="1" noChangeArrowheads="1"/>
          </p:cNvPicPr>
          <p:nvPr/>
        </p:nvPicPr>
        <p:blipFill>
          <a:blip r:embed="rId2" cstate="print"/>
          <a:srcRect/>
          <a:stretch>
            <a:fillRect/>
          </a:stretch>
        </p:blipFill>
        <p:spPr bwMode="auto">
          <a:xfrm>
            <a:off x="900113" y="1268413"/>
            <a:ext cx="7343775" cy="5040312"/>
          </a:xfrm>
          <a:prstGeom prst="rect">
            <a:avLst/>
          </a:prstGeom>
          <a:noFill/>
          <a:ln w="9525">
            <a:noFill/>
            <a:miter lim="800000"/>
            <a:headEnd/>
            <a:tailEnd/>
          </a:ln>
        </p:spPr>
      </p:pic>
      <p:pic>
        <p:nvPicPr>
          <p:cNvPr id="68611" name="Picture 3"/>
          <p:cNvPicPr>
            <a:picLocks noChangeAspect="1" noChangeArrowheads="1"/>
          </p:cNvPicPr>
          <p:nvPr/>
        </p:nvPicPr>
        <p:blipFill>
          <a:blip r:embed="rId3" cstate="print"/>
          <a:srcRect/>
          <a:stretch>
            <a:fillRect/>
          </a:stretch>
        </p:blipFill>
        <p:spPr bwMode="auto">
          <a:xfrm>
            <a:off x="611188" y="260350"/>
            <a:ext cx="7632700" cy="1081088"/>
          </a:xfrm>
          <a:prstGeom prst="rect">
            <a:avLst/>
          </a:prstGeom>
          <a:noFill/>
          <a:ln w="9525">
            <a:noFill/>
            <a:miter lim="800000"/>
            <a:headEnd/>
            <a:tailEnd/>
          </a:ln>
        </p:spPr>
      </p:pic>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1 Başlık"/>
          <p:cNvSpPr>
            <a:spLocks noGrp="1"/>
          </p:cNvSpPr>
          <p:nvPr>
            <p:ph type="title"/>
          </p:nvPr>
        </p:nvSpPr>
        <p:spPr>
          <a:xfrm>
            <a:off x="468313" y="188913"/>
            <a:ext cx="8229600" cy="1516062"/>
          </a:xfrm>
        </p:spPr>
        <p:txBody>
          <a:bodyPr/>
          <a:lstStyle/>
          <a:p>
            <a:pPr eaLnBrk="1" hangingPunct="1"/>
            <a:r>
              <a:rPr lang="tr-TR" sz="2000" dirty="0" smtClean="0">
                <a:solidFill>
                  <a:srgbClr val="FF0000"/>
                </a:solidFill>
                <a:latin typeface="Times New Roman" pitchFamily="18" charset="0"/>
                <a:ea typeface="ＭＳ Ｐゴシック" pitchFamily="34" charset="-128"/>
                <a:cs typeface="Times New Roman" pitchFamily="18" charset="0"/>
              </a:rPr>
              <a:t>5510 sayılı Sosyal sigortalar ve Genel Sağlık sigortası Kanunu </a:t>
            </a:r>
            <a:br>
              <a:rPr lang="tr-TR" sz="2000" dirty="0" smtClean="0">
                <a:solidFill>
                  <a:srgbClr val="FF0000"/>
                </a:solidFill>
                <a:latin typeface="Times New Roman" pitchFamily="18" charset="0"/>
                <a:ea typeface="ＭＳ Ｐゴシック" pitchFamily="34" charset="-128"/>
                <a:cs typeface="Times New Roman" pitchFamily="18" charset="0"/>
              </a:rPr>
            </a:br>
            <a:r>
              <a:rPr lang="tr-TR" sz="2000" dirty="0" smtClean="0">
                <a:solidFill>
                  <a:srgbClr val="FF0000"/>
                </a:solidFill>
                <a:latin typeface="Times New Roman" pitchFamily="18" charset="0"/>
                <a:ea typeface="ＭＳ Ｐゴシック" pitchFamily="34" charset="-128"/>
                <a:cs typeface="Times New Roman" pitchFamily="18" charset="0"/>
              </a:rPr>
              <a:t>Resmi Gazete Tarihi: 11.10.2008 Resmi Gazete Sayısı: 27021</a:t>
            </a:r>
            <a:br>
              <a:rPr lang="tr-TR" sz="2000" dirty="0" smtClean="0">
                <a:solidFill>
                  <a:srgbClr val="FF0000"/>
                </a:solidFill>
                <a:latin typeface="Times New Roman" pitchFamily="18" charset="0"/>
                <a:ea typeface="ＭＳ Ｐゴシック" pitchFamily="34" charset="-128"/>
                <a:cs typeface="Times New Roman" pitchFamily="18" charset="0"/>
              </a:rPr>
            </a:br>
            <a:r>
              <a:rPr lang="tr-TR" sz="2000" b="1" dirty="0" smtClean="0">
                <a:solidFill>
                  <a:srgbClr val="FF0000"/>
                </a:solidFill>
                <a:latin typeface="Times New Roman" pitchFamily="18" charset="0"/>
                <a:ea typeface="ＭＳ Ｐゴシック" pitchFamily="34" charset="-128"/>
                <a:cs typeface="Times New Roman" pitchFamily="18" charset="0"/>
              </a:rPr>
              <a:t>ÇALIŞMA GÜCÜ VE MESLEKTE KAZANMA GÜCÜ KAYBI  ORANI TESPİT İŞLEMLERİ YÖNETMELİĞİ</a:t>
            </a:r>
            <a:r>
              <a:rPr lang="tr-TR" sz="2000" dirty="0" smtClean="0">
                <a:latin typeface="Times New Roman" pitchFamily="18" charset="0"/>
                <a:ea typeface="ＭＳ Ｐゴシック" pitchFamily="34" charset="-128"/>
                <a:cs typeface="Times New Roman" pitchFamily="18" charset="0"/>
              </a:rPr>
              <a:t/>
            </a:r>
            <a:br>
              <a:rPr lang="tr-TR" sz="2000" dirty="0" smtClean="0">
                <a:latin typeface="Times New Roman" pitchFamily="18" charset="0"/>
                <a:ea typeface="ＭＳ Ｐゴシック" pitchFamily="34" charset="-128"/>
                <a:cs typeface="Times New Roman" pitchFamily="18" charset="0"/>
              </a:rPr>
            </a:br>
            <a:endParaRPr lang="tr-TR" sz="2000" dirty="0" smtClean="0">
              <a:latin typeface="Times New Roman" pitchFamily="18" charset="0"/>
              <a:ea typeface="ＭＳ Ｐゴシック" pitchFamily="34" charset="-128"/>
              <a:cs typeface="Times New Roman" pitchFamily="18" charset="0"/>
            </a:endParaRPr>
          </a:p>
        </p:txBody>
      </p:sp>
      <p:sp>
        <p:nvSpPr>
          <p:cNvPr id="69634" name="2 İçerik Yer Tutucusu"/>
          <p:cNvSpPr>
            <a:spLocks noGrp="1"/>
          </p:cNvSpPr>
          <p:nvPr>
            <p:ph idx="1"/>
          </p:nvPr>
        </p:nvSpPr>
        <p:spPr>
          <a:xfrm>
            <a:off x="457200" y="1600200"/>
            <a:ext cx="8229600" cy="4997450"/>
          </a:xfrm>
        </p:spPr>
        <p:txBody>
          <a:bodyPr/>
          <a:lstStyle/>
          <a:p>
            <a:pPr eaLnBrk="1" hangingPunct="1"/>
            <a:r>
              <a:rPr lang="tr-TR" sz="1600" b="1" dirty="0" smtClean="0">
                <a:latin typeface="Times New Roman" pitchFamily="18" charset="0"/>
                <a:ea typeface="ＭＳ Ｐゴシック" pitchFamily="34" charset="-128"/>
                <a:cs typeface="Times New Roman" pitchFamily="18" charset="0"/>
              </a:rPr>
              <a:t>Sağlık Kurulu Raporlarının Düzenlenmesine İlişkin Usul ve Esaslar</a:t>
            </a:r>
            <a:endParaRPr lang="tr-TR" sz="1600" dirty="0" smtClean="0">
              <a:latin typeface="Times New Roman" pitchFamily="18" charset="0"/>
              <a:ea typeface="ＭＳ Ｐゴシック" pitchFamily="34" charset="-128"/>
              <a:cs typeface="Times New Roman" pitchFamily="18" charset="0"/>
            </a:endParaRPr>
          </a:p>
          <a:p>
            <a:pPr eaLnBrk="1" hangingPunct="1">
              <a:buFont typeface="Arial" pitchFamily="34" charset="0"/>
              <a:buNone/>
            </a:pPr>
            <a:r>
              <a:rPr lang="tr-TR" sz="1600" dirty="0" smtClean="0">
                <a:latin typeface="Times New Roman" pitchFamily="18" charset="0"/>
                <a:ea typeface="ＭＳ Ｐゴシック" pitchFamily="34" charset="-128"/>
                <a:cs typeface="Times New Roman" pitchFamily="18" charset="0"/>
              </a:rPr>
              <a:t> </a:t>
            </a:r>
          </a:p>
          <a:p>
            <a:pPr eaLnBrk="1" hangingPunct="1"/>
            <a:r>
              <a:rPr lang="tr-TR" sz="1600" b="1" dirty="0" smtClean="0">
                <a:latin typeface="Times New Roman" pitchFamily="18" charset="0"/>
                <a:ea typeface="ＭＳ Ｐゴシック" pitchFamily="34" charset="-128"/>
                <a:cs typeface="Times New Roman" pitchFamily="18" charset="0"/>
              </a:rPr>
              <a:t>Sağlık hizmeti sunucuları</a:t>
            </a:r>
            <a:endParaRPr lang="tr-TR" sz="1600" dirty="0" smtClean="0">
              <a:latin typeface="Times New Roman" pitchFamily="18" charset="0"/>
              <a:ea typeface="ＭＳ Ｐゴシック" pitchFamily="34" charset="-128"/>
              <a:cs typeface="Times New Roman" pitchFamily="18" charset="0"/>
            </a:endParaRPr>
          </a:p>
          <a:p>
            <a:pPr eaLnBrk="1" hangingPunct="1"/>
            <a:r>
              <a:rPr lang="tr-TR" sz="1600" b="1" dirty="0" smtClean="0">
                <a:latin typeface="Times New Roman" pitchFamily="18" charset="0"/>
                <a:ea typeface="ＭＳ Ｐゴシック" pitchFamily="34" charset="-128"/>
                <a:cs typeface="Times New Roman" pitchFamily="18" charset="0"/>
              </a:rPr>
              <a:t>MADDE 5 – </a:t>
            </a:r>
            <a:r>
              <a:rPr lang="tr-TR" sz="1600" dirty="0" smtClean="0">
                <a:latin typeface="Times New Roman" pitchFamily="18" charset="0"/>
                <a:ea typeface="ＭＳ Ｐゴシック" pitchFamily="34" charset="-128"/>
                <a:cs typeface="Times New Roman" pitchFamily="18" charset="0"/>
              </a:rPr>
              <a:t>(1) Sigortalı ve hak sahiplerinin çalışma gücü kaybı oranları ile Kanunun 4 üncü maddesinin birinci fıkrasının (a) ve (b) bentleri kapsamındaki sigortalıların iş kazası sonucu meslekte kazanma gücü kaybı oranları tespitinde esas alınacak sağlık kurulu raporlarını düzenlemeye;</a:t>
            </a:r>
          </a:p>
          <a:p>
            <a:pPr eaLnBrk="1" hangingPunct="1"/>
            <a:r>
              <a:rPr lang="tr-TR" sz="1600" dirty="0" smtClean="0">
                <a:latin typeface="Times New Roman" pitchFamily="18" charset="0"/>
                <a:ea typeface="ＭＳ Ｐゴシック" pitchFamily="34" charset="-128"/>
                <a:cs typeface="Times New Roman" pitchFamily="18" charset="0"/>
              </a:rPr>
              <a:t>a) Sağlık Bakanlığı eğitim ve araştırma hastaneleri,</a:t>
            </a:r>
          </a:p>
          <a:p>
            <a:pPr eaLnBrk="1" hangingPunct="1"/>
            <a:r>
              <a:rPr lang="tr-TR" sz="1600" dirty="0" smtClean="0">
                <a:latin typeface="Times New Roman" pitchFamily="18" charset="0"/>
                <a:ea typeface="ＭＳ Ｐゴシック" pitchFamily="34" charset="-128"/>
                <a:cs typeface="Times New Roman" pitchFamily="18" charset="0"/>
              </a:rPr>
              <a:t>b) Devlet üniversitesi hastaneleri,</a:t>
            </a:r>
          </a:p>
          <a:p>
            <a:pPr eaLnBrk="1" hangingPunct="1"/>
            <a:r>
              <a:rPr lang="tr-TR" sz="1600" dirty="0" smtClean="0">
                <a:latin typeface="Times New Roman" pitchFamily="18" charset="0"/>
                <a:ea typeface="ＭＳ Ｐゴシック" pitchFamily="34" charset="-128"/>
                <a:cs typeface="Times New Roman" pitchFamily="18" charset="0"/>
              </a:rPr>
              <a:t>c) Türk Silahlı Kuvvetlerine bağlı asker hastaneleri,</a:t>
            </a:r>
          </a:p>
          <a:p>
            <a:pPr eaLnBrk="1" hangingPunct="1"/>
            <a:r>
              <a:rPr lang="tr-TR" sz="1600" dirty="0" smtClean="0">
                <a:latin typeface="Times New Roman" pitchFamily="18" charset="0"/>
                <a:ea typeface="ＭＳ Ｐゴシック" pitchFamily="34" charset="-128"/>
                <a:cs typeface="Times New Roman" pitchFamily="18" charset="0"/>
              </a:rPr>
              <a:t>ç) Sigortalıların ikamet ettikleri illerde (a), (b) ve (c) bentlerinde belirtilen hastanelerin bulunmaması durumunda Sağlık Bakanlığı tam teşekküllü hastaneleri,</a:t>
            </a:r>
          </a:p>
          <a:p>
            <a:pPr eaLnBrk="1" hangingPunct="1"/>
            <a:r>
              <a:rPr lang="tr-TR" sz="1600" dirty="0" smtClean="0">
                <a:latin typeface="Times New Roman" pitchFamily="18" charset="0"/>
                <a:ea typeface="ＭＳ Ｐゴシック" pitchFamily="34" charset="-128"/>
                <a:cs typeface="Times New Roman" pitchFamily="18" charset="0"/>
              </a:rPr>
              <a:t>yetkilidir.</a:t>
            </a:r>
          </a:p>
          <a:p>
            <a:pPr eaLnBrk="1" hangingPunct="1"/>
            <a:r>
              <a:rPr lang="tr-TR" sz="1600" dirty="0" smtClean="0">
                <a:latin typeface="Times New Roman" pitchFamily="18" charset="0"/>
                <a:ea typeface="ＭＳ Ｐゴシック" pitchFamily="34" charset="-128"/>
                <a:cs typeface="Times New Roman" pitchFamily="18" charset="0"/>
              </a:rPr>
              <a:t>(</a:t>
            </a:r>
            <a:r>
              <a:rPr lang="tr-TR" sz="1600" dirty="0" smtClean="0">
                <a:solidFill>
                  <a:srgbClr val="C00000"/>
                </a:solidFill>
                <a:latin typeface="Times New Roman" pitchFamily="18" charset="0"/>
                <a:ea typeface="ＭＳ Ｐゴシック" pitchFamily="34" charset="-128"/>
                <a:cs typeface="Times New Roman" pitchFamily="18" charset="0"/>
              </a:rPr>
              <a:t>2) </a:t>
            </a:r>
            <a:r>
              <a:rPr lang="tr-TR" sz="1600" b="1" dirty="0" smtClean="0">
                <a:solidFill>
                  <a:srgbClr val="C00000"/>
                </a:solidFill>
                <a:latin typeface="Times New Roman" pitchFamily="18" charset="0"/>
                <a:ea typeface="ＭＳ Ｐゴシック" pitchFamily="34" charset="-128"/>
                <a:cs typeface="Times New Roman" pitchFamily="18" charset="0"/>
              </a:rPr>
              <a:t>(Değişik:RG-22/1/2011-27823)</a:t>
            </a:r>
            <a:r>
              <a:rPr lang="tr-TR" sz="1600" dirty="0" smtClean="0">
                <a:solidFill>
                  <a:srgbClr val="C00000"/>
                </a:solidFill>
                <a:latin typeface="Times New Roman" pitchFamily="18" charset="0"/>
                <a:ea typeface="ＭＳ Ｐゴシック" pitchFamily="34" charset="-128"/>
                <a:cs typeface="Times New Roman" pitchFamily="18" charset="0"/>
              </a:rPr>
              <a:t> Kanunun 4 üncü maddesinin birinci fıkrasının (a) ve (b) bentleri kapsamındaki sigortalıların meslek hastalığı sonucu meslekte kazanma gücü kaybı oranları tespitinde esas alınacak sağlık kurulu raporlarını düzenlemeye, </a:t>
            </a:r>
            <a:r>
              <a:rPr lang="tr-TR" sz="1600" b="1" u="sng" dirty="0" smtClean="0">
                <a:solidFill>
                  <a:srgbClr val="C00000"/>
                </a:solidFill>
                <a:latin typeface="Times New Roman" pitchFamily="18" charset="0"/>
                <a:ea typeface="ＭＳ Ｐゴシック" pitchFamily="34" charset="-128"/>
                <a:cs typeface="Times New Roman" pitchFamily="18" charset="0"/>
              </a:rPr>
              <a:t>Sağlık Bakanlığı meslek hastalıkları hastaneleri ile eğitim ve araştırma hastaneleri ve Devlet üniversitesi hastaneleri yetkilidir.</a:t>
            </a:r>
          </a:p>
          <a:p>
            <a:pPr eaLnBrk="1" hangingPunct="1"/>
            <a:endParaRPr lang="tr-TR" sz="1600" dirty="0" smtClean="0">
              <a:latin typeface="Times New Roman" pitchFamily="18" charset="0"/>
              <a:ea typeface="ＭＳ Ｐゴシック" pitchFamily="34" charset="-128"/>
              <a:cs typeface="Times New Roman" pitchFamily="18" charset="0"/>
            </a:endParaRPr>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2 İçerik Yer Tutucusu"/>
          <p:cNvSpPr>
            <a:spLocks noGrp="1"/>
          </p:cNvSpPr>
          <p:nvPr>
            <p:ph idx="1"/>
          </p:nvPr>
        </p:nvSpPr>
        <p:spPr>
          <a:xfrm>
            <a:off x="179388" y="1052513"/>
            <a:ext cx="8229600" cy="4525962"/>
          </a:xfrm>
        </p:spPr>
        <p:txBody>
          <a:bodyPr/>
          <a:lstStyle/>
          <a:p>
            <a:pPr algn="ctr" eaLnBrk="1" hangingPunct="1">
              <a:buFont typeface="Arial" pitchFamily="34" charset="0"/>
              <a:buNone/>
            </a:pPr>
            <a:r>
              <a:rPr lang="tr-TR" sz="2800" smtClean="0">
                <a:latin typeface="Times New Roman" pitchFamily="18" charset="0"/>
                <a:ea typeface="ＭＳ Ｐゴシック" pitchFamily="34" charset="-128"/>
                <a:cs typeface="Times New Roman" pitchFamily="18" charset="0"/>
              </a:rPr>
              <a:t>   </a:t>
            </a:r>
          </a:p>
          <a:p>
            <a:pPr algn="ctr" eaLnBrk="1" hangingPunct="1">
              <a:buFont typeface="Arial" pitchFamily="34" charset="0"/>
              <a:buNone/>
            </a:pPr>
            <a:endParaRPr lang="tr-TR" sz="2800" smtClean="0">
              <a:latin typeface="Times New Roman" pitchFamily="18" charset="0"/>
              <a:ea typeface="ＭＳ Ｐゴシック" pitchFamily="34" charset="-128"/>
              <a:cs typeface="Times New Roman" pitchFamily="18" charset="0"/>
            </a:endParaRPr>
          </a:p>
          <a:p>
            <a:pPr algn="ctr" eaLnBrk="1" hangingPunct="1">
              <a:buFont typeface="Arial" pitchFamily="34" charset="0"/>
              <a:buNone/>
            </a:pPr>
            <a:r>
              <a:rPr lang="tr-TR" sz="2800" smtClean="0">
                <a:latin typeface="Times New Roman" pitchFamily="18" charset="0"/>
                <a:ea typeface="ＭＳ Ｐゴシック" pitchFamily="34" charset="-128"/>
                <a:cs typeface="Times New Roman" pitchFamily="18" charset="0"/>
              </a:rPr>
              <a:t>     H</a:t>
            </a:r>
            <a:r>
              <a:rPr lang="tr-TR" sz="2800" smtClean="0">
                <a:solidFill>
                  <a:srgbClr val="7030A0"/>
                </a:solidFill>
                <a:latin typeface="Times New Roman" pitchFamily="18" charset="0"/>
                <a:ea typeface="ＭＳ Ｐゴシック" pitchFamily="34" charset="-128"/>
                <a:cs typeface="Times New Roman" pitchFamily="18" charset="0"/>
              </a:rPr>
              <a:t>astaneler meslek hastalığı ile ilgili olarak düzenledikleri sağlık kurulu raporlarında artık, hastalığın mesleki olup olmadığına dair tespite yer verebilecekler!!!!</a:t>
            </a:r>
            <a:r>
              <a:rPr lang="tr-TR" smtClean="0">
                <a:solidFill>
                  <a:srgbClr val="7030A0"/>
                </a:solidFill>
                <a:ea typeface="ＭＳ Ｐゴシック" pitchFamily="34" charset="-128"/>
              </a:rPr>
              <a:t/>
            </a:r>
            <a:br>
              <a:rPr lang="tr-TR" smtClean="0">
                <a:solidFill>
                  <a:srgbClr val="7030A0"/>
                </a:solidFill>
                <a:ea typeface="ＭＳ Ｐゴシック" pitchFamily="34" charset="-128"/>
              </a:rPr>
            </a:br>
            <a:endParaRPr lang="tr-TR" smtClean="0">
              <a:solidFill>
                <a:srgbClr val="7030A0"/>
              </a:solidFill>
              <a:ea typeface="ＭＳ Ｐゴシック" pitchFamily="34" charset="-128"/>
            </a:endParaRPr>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1 Başlık"/>
          <p:cNvSpPr>
            <a:spLocks noGrp="1"/>
          </p:cNvSpPr>
          <p:nvPr>
            <p:ph type="title"/>
          </p:nvPr>
        </p:nvSpPr>
        <p:spPr/>
        <p:txBody>
          <a:bodyPr/>
          <a:lstStyle/>
          <a:p>
            <a:pPr eaLnBrk="1" hangingPunct="1"/>
            <a:r>
              <a:rPr lang="tr-TR" sz="3600" smtClean="0">
                <a:solidFill>
                  <a:srgbClr val="C00000"/>
                </a:solidFill>
                <a:latin typeface="Times New Roman" pitchFamily="18" charset="0"/>
                <a:ea typeface="ＭＳ Ｐゴシック" pitchFamily="34" charset="-128"/>
                <a:cs typeface="Times New Roman" pitchFamily="18" charset="0"/>
              </a:rPr>
              <a:t>SGK Müfettişi</a:t>
            </a:r>
          </a:p>
        </p:txBody>
      </p:sp>
      <p:sp>
        <p:nvSpPr>
          <p:cNvPr id="71683" name="2 İçerik Yer Tutucusu"/>
          <p:cNvSpPr>
            <a:spLocks noGrp="1"/>
          </p:cNvSpPr>
          <p:nvPr>
            <p:ph idx="1"/>
          </p:nvPr>
        </p:nvSpPr>
        <p:spPr/>
        <p:txBody>
          <a:bodyPr/>
          <a:lstStyle/>
          <a:p>
            <a:pPr eaLnBrk="1" hangingPunct="1">
              <a:buFont typeface="Arial" pitchFamily="34" charset="0"/>
              <a:buNone/>
            </a:pPr>
            <a:r>
              <a:rPr lang="tr-TR" smtClean="0">
                <a:latin typeface="Times New Roman" pitchFamily="18" charset="0"/>
                <a:ea typeface="ＭＳ Ｐゴシック" pitchFamily="34" charset="-128"/>
                <a:cs typeface="Times New Roman" pitchFamily="18" charset="0"/>
              </a:rPr>
              <a:t>    Sigortalının işyerinde çalışma şartları,</a:t>
            </a:r>
          </a:p>
          <a:p>
            <a:pPr eaLnBrk="1" hangingPunct="1">
              <a:buFont typeface="Arial" pitchFamily="34" charset="0"/>
              <a:buNone/>
            </a:pPr>
            <a:r>
              <a:rPr lang="tr-TR" smtClean="0">
                <a:latin typeface="Times New Roman" pitchFamily="18" charset="0"/>
                <a:ea typeface="ＭＳ Ｐゴシック" pitchFamily="34" charset="-128"/>
                <a:cs typeface="Times New Roman" pitchFamily="18" charset="0"/>
              </a:rPr>
              <a:t>    işveren ve sigortalının sorumluluğu </a:t>
            </a:r>
          </a:p>
          <a:p>
            <a:pPr eaLnBrk="1" hangingPunct="1">
              <a:buFont typeface="Arial" pitchFamily="34" charset="0"/>
              <a:buNone/>
            </a:pPr>
            <a:r>
              <a:rPr lang="tr-TR" smtClean="0">
                <a:latin typeface="Times New Roman" pitchFamily="18" charset="0"/>
                <a:ea typeface="ＭＳ Ｐゴシック" pitchFamily="34" charset="-128"/>
                <a:cs typeface="Times New Roman" pitchFamily="18" charset="0"/>
              </a:rPr>
              <a:t>    diğer konulardaki inceleme ve soruşturmalar Kurum müfettişleri ve denetmenleri tarafından yapılmakta</a:t>
            </a:r>
            <a:r>
              <a:rPr lang="tr-TR" smtClean="0">
                <a:ea typeface="ＭＳ Ｐゴシック" pitchFamily="34" charset="-128"/>
              </a:rPr>
              <a:t>,</a:t>
            </a:r>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1 Başlık"/>
          <p:cNvSpPr>
            <a:spLocks noGrp="1"/>
          </p:cNvSpPr>
          <p:nvPr>
            <p:ph type="title"/>
          </p:nvPr>
        </p:nvSpPr>
        <p:spPr/>
        <p:txBody>
          <a:bodyPr/>
          <a:lstStyle/>
          <a:p>
            <a:pPr eaLnBrk="1" hangingPunct="1"/>
            <a:r>
              <a:rPr lang="tr-TR" sz="3200" smtClean="0">
                <a:solidFill>
                  <a:srgbClr val="FF0000"/>
                </a:solidFill>
                <a:latin typeface="Times New Roman" pitchFamily="18" charset="0"/>
                <a:ea typeface="ＭＳ Ｐゴシック" pitchFamily="34" charset="-128"/>
                <a:cs typeface="Times New Roman" pitchFamily="18" charset="0"/>
              </a:rPr>
              <a:t>Sosyal Güvenlik Merkezi</a:t>
            </a:r>
            <a:endParaRPr lang="tr-TR" smtClean="0">
              <a:solidFill>
                <a:srgbClr val="FF0000"/>
              </a:solidFill>
              <a:ea typeface="ＭＳ Ｐゴシック" pitchFamily="34" charset="-128"/>
            </a:endParaRPr>
          </a:p>
        </p:txBody>
      </p:sp>
      <p:sp>
        <p:nvSpPr>
          <p:cNvPr id="72707" name="2 İçerik Yer Tutucusu"/>
          <p:cNvSpPr>
            <a:spLocks noGrp="1"/>
          </p:cNvSpPr>
          <p:nvPr>
            <p:ph idx="1"/>
          </p:nvPr>
        </p:nvSpPr>
        <p:spPr/>
        <p:txBody>
          <a:bodyPr/>
          <a:lstStyle/>
          <a:p>
            <a:pPr eaLnBrk="1" hangingPunct="1">
              <a:buFont typeface="Arial" pitchFamily="34" charset="0"/>
              <a:buNone/>
            </a:pPr>
            <a:r>
              <a:rPr lang="tr-TR" sz="2400" smtClean="0">
                <a:latin typeface="Times New Roman" pitchFamily="18" charset="0"/>
                <a:ea typeface="ＭＳ Ｐゴシック" pitchFamily="34" charset="-128"/>
                <a:cs typeface="Times New Roman" pitchFamily="18" charset="0"/>
              </a:rPr>
              <a:t>   *</a:t>
            </a:r>
            <a:r>
              <a:rPr lang="tr-TR" sz="2400" i="1" smtClean="0">
                <a:solidFill>
                  <a:srgbClr val="C00000"/>
                </a:solidFill>
                <a:latin typeface="Times New Roman" pitchFamily="18" charset="0"/>
                <a:ea typeface="ＭＳ Ｐゴシック" pitchFamily="34" charset="-128"/>
                <a:cs typeface="Times New Roman" pitchFamily="18" charset="0"/>
              </a:rPr>
              <a:t>Hastalığın meslek hastalığı olup olmadığı, </a:t>
            </a:r>
          </a:p>
          <a:p>
            <a:pPr eaLnBrk="1" hangingPunct="1">
              <a:buFont typeface="Arial" pitchFamily="34" charset="0"/>
              <a:buNone/>
            </a:pPr>
            <a:r>
              <a:rPr lang="tr-TR" sz="2400" i="1" smtClean="0">
                <a:solidFill>
                  <a:srgbClr val="C00000"/>
                </a:solidFill>
                <a:latin typeface="Times New Roman" pitchFamily="18" charset="0"/>
                <a:ea typeface="ＭＳ Ｐゴシック" pitchFamily="34" charset="-128"/>
                <a:cs typeface="Times New Roman" pitchFamily="18" charset="0"/>
              </a:rPr>
              <a:t>   *meslekte kazanma gücü kaybı oranı (sürekli iş göremezlik derecesi)</a:t>
            </a:r>
          </a:p>
          <a:p>
            <a:pPr eaLnBrk="1" hangingPunct="1">
              <a:buFont typeface="Arial" pitchFamily="34" charset="0"/>
              <a:buNone/>
            </a:pPr>
            <a:r>
              <a:rPr lang="tr-TR" sz="2400" smtClean="0">
                <a:latin typeface="Times New Roman" pitchFamily="18" charset="0"/>
                <a:ea typeface="ＭＳ Ｐゴシック" pitchFamily="34" charset="-128"/>
                <a:cs typeface="Times New Roman" pitchFamily="18" charset="0"/>
              </a:rPr>
              <a:t>   *sürekli iş göremezlik geliri almakta iken vefat eden sigortalının ölümünün meslek hastalığı sonucu olup olmadığı konularındaki tespit ve nihai karar işlemleri </a:t>
            </a:r>
          </a:p>
          <a:p>
            <a:pPr eaLnBrk="1" hangingPunct="1">
              <a:buFont typeface="Arial" pitchFamily="34" charset="0"/>
              <a:buNone/>
            </a:pPr>
            <a:r>
              <a:rPr lang="tr-TR" sz="2400" smtClean="0">
                <a:latin typeface="Times New Roman" pitchFamily="18" charset="0"/>
                <a:ea typeface="ＭＳ Ｐゴシック" pitchFamily="34" charset="-128"/>
                <a:cs typeface="Times New Roman" pitchFamily="18" charset="0"/>
              </a:rPr>
              <a:t>   Ankara Sosyal Güvenlik İl Müdürlüğü (Kocatepe Sağlık Sosyal Güvenlik Merkezi) Kurum sağlık kurulu tarafından yerine getirilmektedir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434" name="3 İçerik Yer Tutucusu"/>
          <p:cNvGraphicFramePr>
            <a:graphicFrameLocks noGrp="1"/>
          </p:cNvGraphicFramePr>
          <p:nvPr>
            <p:ph idx="1"/>
          </p:nvPr>
        </p:nvGraphicFramePr>
        <p:xfrm>
          <a:off x="406400" y="1430338"/>
          <a:ext cx="8331200" cy="4621212"/>
        </p:xfrm>
        <a:graphic>
          <a:graphicData uri="http://schemas.openxmlformats.org/presentationml/2006/ole">
            <mc:AlternateContent xmlns:mc="http://schemas.openxmlformats.org/markup-compatibility/2006">
              <mc:Choice xmlns:v="urn:schemas-microsoft-com:vml" Requires="v">
                <p:oleObj spid="_x0000_s15366" r:id="rId3" imgW="8327858" imgH="4621169" progId="Excel.Sheet.8">
                  <p:embed/>
                </p:oleObj>
              </mc:Choice>
              <mc:Fallback>
                <p:oleObj r:id="rId3" imgW="8327858" imgH="4621169" progId="Excel.Sheet.8">
                  <p:embed/>
                  <p:pic>
                    <p:nvPicPr>
                      <p:cNvPr id="0" name="3 İçerik Yer Tutucusu"/>
                      <p:cNvPicPr>
                        <a:picLocks noGrp="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6400" y="1430338"/>
                        <a:ext cx="8331200" cy="46212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2 Başlık"/>
          <p:cNvSpPr>
            <a:spLocks noGrp="1"/>
          </p:cNvSpPr>
          <p:nvPr>
            <p:ph type="title"/>
          </p:nvPr>
        </p:nvSpPr>
        <p:spPr>
          <a:xfrm>
            <a:off x="0" y="274638"/>
            <a:ext cx="8686800" cy="1143000"/>
          </a:xfrm>
        </p:spPr>
        <p:txBody>
          <a:bodyPr/>
          <a:lstStyle/>
          <a:p>
            <a:pPr fontAlgn="auto">
              <a:spcAft>
                <a:spcPts val="0"/>
              </a:spcAft>
              <a:defRPr/>
            </a:pPr>
            <a:r>
              <a:rPr lang="tr-TR" sz="4000" dirty="0" smtClean="0">
                <a:latin typeface="Calibri" pitchFamily="34" charset="0"/>
                <a:cs typeface="Calibri" pitchFamily="34" charset="0"/>
              </a:rPr>
              <a:t>Yıllara Göre Meslek Hastalığı Sayısı</a:t>
            </a:r>
            <a:endParaRPr lang="tr-TR" sz="40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1 Başlık"/>
          <p:cNvSpPr>
            <a:spLocks noGrp="1"/>
          </p:cNvSpPr>
          <p:nvPr>
            <p:ph type="title"/>
          </p:nvPr>
        </p:nvSpPr>
        <p:spPr/>
        <p:txBody>
          <a:bodyPr/>
          <a:lstStyle/>
          <a:p>
            <a:pPr eaLnBrk="1" hangingPunct="1"/>
            <a:r>
              <a:rPr lang="tr-TR" sz="3200" smtClean="0">
                <a:solidFill>
                  <a:srgbClr val="FF0000"/>
                </a:solidFill>
                <a:latin typeface="Times New Roman" pitchFamily="18" charset="0"/>
                <a:ea typeface="ＭＳ Ｐゴシック" pitchFamily="34" charset="-128"/>
                <a:cs typeface="Times New Roman" pitchFamily="18" charset="0"/>
              </a:rPr>
              <a:t>Sağlık bakanlığı</a:t>
            </a:r>
            <a:br>
              <a:rPr lang="tr-TR" sz="3200" smtClean="0">
                <a:solidFill>
                  <a:srgbClr val="FF0000"/>
                </a:solidFill>
                <a:latin typeface="Times New Roman" pitchFamily="18" charset="0"/>
                <a:ea typeface="ＭＳ Ｐゴシック" pitchFamily="34" charset="-128"/>
                <a:cs typeface="Times New Roman" pitchFamily="18" charset="0"/>
              </a:rPr>
            </a:br>
            <a:r>
              <a:rPr lang="tr-TR" sz="3200" smtClean="0">
                <a:solidFill>
                  <a:srgbClr val="FF0000"/>
                </a:solidFill>
                <a:latin typeface="Times New Roman" pitchFamily="18" charset="0"/>
                <a:ea typeface="ＭＳ Ｐゴシック" pitchFamily="34" charset="-128"/>
                <a:cs typeface="Times New Roman" pitchFamily="18" charset="0"/>
              </a:rPr>
              <a:t>(genelge )</a:t>
            </a:r>
          </a:p>
        </p:txBody>
      </p:sp>
      <p:sp>
        <p:nvSpPr>
          <p:cNvPr id="73731" name="2 İçerik Yer Tutucusu"/>
          <p:cNvSpPr>
            <a:spLocks noGrp="1"/>
          </p:cNvSpPr>
          <p:nvPr>
            <p:ph idx="1"/>
          </p:nvPr>
        </p:nvSpPr>
        <p:spPr/>
        <p:txBody>
          <a:bodyPr/>
          <a:lstStyle/>
          <a:p>
            <a:pPr eaLnBrk="1" hangingPunct="1"/>
            <a:r>
              <a:rPr lang="tr-TR" sz="2400" smtClean="0">
                <a:latin typeface="Times New Roman" pitchFamily="18" charset="0"/>
                <a:ea typeface="ＭＳ Ｐゴシック" pitchFamily="34" charset="-128"/>
                <a:cs typeface="Times New Roman" pitchFamily="18" charset="0"/>
              </a:rPr>
              <a:t>Sayı : B.10.0 TSH 0.30.00.01-150150 13.06.2011</a:t>
            </a:r>
          </a:p>
          <a:p>
            <a:pPr eaLnBrk="1" hangingPunct="1"/>
            <a:r>
              <a:rPr lang="tr-TR" sz="2400" smtClean="0">
                <a:latin typeface="Times New Roman" pitchFamily="18" charset="0"/>
                <a:ea typeface="ＭＳ Ｐゴシック" pitchFamily="34" charset="-128"/>
                <a:cs typeface="Times New Roman" pitchFamily="18" charset="0"/>
              </a:rPr>
              <a:t>Konu : Meslek Hastalıkları</a:t>
            </a:r>
          </a:p>
          <a:p>
            <a:pPr eaLnBrk="1" hangingPunct="1"/>
            <a:r>
              <a:rPr lang="tr-TR" sz="2400" smtClean="0">
                <a:latin typeface="Times New Roman" pitchFamily="18" charset="0"/>
                <a:ea typeface="ＭＳ Ｐゴシック" pitchFamily="34" charset="-128"/>
                <a:cs typeface="Times New Roman" pitchFamily="18" charset="0"/>
              </a:rPr>
              <a:t>Aile Hekimleri, Devlet Hastaneleri ve Eğitim ve Araştırma Hastaneleri tarafından kullanılan yazılım sistemlerine </a:t>
            </a:r>
            <a:r>
              <a:rPr lang="ja-JP" altLang="tr-TR" sz="2400" smtClean="0">
                <a:latin typeface="Times New Roman" pitchFamily="18" charset="0"/>
                <a:ea typeface="ＭＳ Ｐゴシック" pitchFamily="34" charset="-128"/>
                <a:cs typeface="Times New Roman" pitchFamily="18" charset="0"/>
              </a:rPr>
              <a:t>“</a:t>
            </a:r>
            <a:r>
              <a:rPr lang="tr-TR" altLang="ja-JP" sz="2400" smtClean="0">
                <a:latin typeface="Times New Roman" pitchFamily="18" charset="0"/>
                <a:ea typeface="ＭＳ Ｐゴシック" pitchFamily="34" charset="-128"/>
                <a:cs typeface="Times New Roman" pitchFamily="18" charset="0"/>
              </a:rPr>
              <a:t>Meslek Hastalığı Tanı Kodları</a:t>
            </a:r>
            <a:r>
              <a:rPr lang="ja-JP" altLang="tr-TR" sz="2400" smtClean="0">
                <a:latin typeface="Times New Roman" pitchFamily="18" charset="0"/>
                <a:ea typeface="ＭＳ Ｐゴシック" pitchFamily="34" charset="-128"/>
                <a:cs typeface="Times New Roman" pitchFamily="18" charset="0"/>
              </a:rPr>
              <a:t>”</a:t>
            </a:r>
            <a:r>
              <a:rPr lang="tr-TR" altLang="ja-JP" sz="2400" smtClean="0">
                <a:latin typeface="Times New Roman" pitchFamily="18" charset="0"/>
                <a:ea typeface="ＭＳ Ｐゴシック" pitchFamily="34" charset="-128"/>
                <a:cs typeface="Times New Roman" pitchFamily="18" charset="0"/>
              </a:rPr>
              <a:t> nın entegrasyonu yapılarak Ek-1 de belirtilen iş akış şeması örneğine uygun olarak bilgilerin ekrana gelmesi sağlanacaktır</a:t>
            </a:r>
          </a:p>
          <a:p>
            <a:pPr eaLnBrk="1" hangingPunct="1"/>
            <a:r>
              <a:rPr lang="tr-TR" sz="2400" smtClean="0">
                <a:latin typeface="Times New Roman" pitchFamily="18" charset="0"/>
                <a:ea typeface="ＭＳ Ｐゴシック" pitchFamily="34" charset="-128"/>
                <a:cs typeface="Times New Roman" pitchFamily="18" charset="0"/>
              </a:rPr>
              <a:t>Bu kapsamda, ilgili kurum ve kuruluşlar tarafından yazılım sistemlerine </a:t>
            </a:r>
            <a:r>
              <a:rPr lang="tr-TR" sz="2400" b="1" smtClean="0">
                <a:latin typeface="Times New Roman" pitchFamily="18" charset="0"/>
                <a:ea typeface="ＭＳ Ｐゴシック" pitchFamily="34" charset="-128"/>
                <a:cs typeface="Times New Roman" pitchFamily="18" charset="0"/>
              </a:rPr>
              <a:t>belirtilen işlemlerin entegrasyonunun 31.07.2011 tarihine kadar yaptırılması </a:t>
            </a:r>
            <a:r>
              <a:rPr lang="tr-TR" sz="2400" smtClean="0">
                <a:latin typeface="Times New Roman" pitchFamily="18" charset="0"/>
                <a:ea typeface="ＭＳ Ｐゴシック" pitchFamily="34" charset="-128"/>
                <a:cs typeface="Times New Roman" pitchFamily="18" charset="0"/>
              </a:rPr>
              <a:t>gerekmektedir.</a:t>
            </a:r>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1 Başlık"/>
          <p:cNvSpPr>
            <a:spLocks noGrp="1"/>
          </p:cNvSpPr>
          <p:nvPr>
            <p:ph type="title"/>
          </p:nvPr>
        </p:nvSpPr>
        <p:spPr>
          <a:xfrm>
            <a:off x="468313" y="908050"/>
            <a:ext cx="8229600" cy="1143000"/>
          </a:xfrm>
        </p:spPr>
        <p:txBody>
          <a:bodyPr/>
          <a:lstStyle/>
          <a:p>
            <a:pPr eaLnBrk="1" hangingPunct="1"/>
            <a:r>
              <a:rPr lang="tr-TR" sz="3200" smtClean="0">
                <a:solidFill>
                  <a:srgbClr val="C00000"/>
                </a:solidFill>
                <a:latin typeface="Times New Roman" pitchFamily="18" charset="0"/>
                <a:ea typeface="ＭＳ Ｐゴシック" pitchFamily="34" charset="-128"/>
                <a:cs typeface="Times New Roman" pitchFamily="18" charset="0"/>
              </a:rPr>
              <a:t>Kurum sağlık kurulları (SGK)</a:t>
            </a:r>
            <a:br>
              <a:rPr lang="tr-TR" sz="3200" smtClean="0">
                <a:solidFill>
                  <a:srgbClr val="C00000"/>
                </a:solidFill>
                <a:latin typeface="Times New Roman" pitchFamily="18" charset="0"/>
                <a:ea typeface="ＭＳ Ｐゴシック" pitchFamily="34" charset="-128"/>
                <a:cs typeface="Times New Roman" pitchFamily="18" charset="0"/>
              </a:rPr>
            </a:br>
            <a:r>
              <a:rPr lang="tr-TR" sz="3200" smtClean="0">
                <a:solidFill>
                  <a:srgbClr val="C00000"/>
                </a:solidFill>
                <a:latin typeface="Times New Roman" pitchFamily="18" charset="0"/>
                <a:ea typeface="ＭＳ Ｐゴシック" pitchFamily="34" charset="-128"/>
                <a:cs typeface="Times New Roman" pitchFamily="18" charset="0"/>
              </a:rPr>
              <a:t>2011 -2012 YILI İSTATİSTİKLERİ</a:t>
            </a:r>
          </a:p>
        </p:txBody>
      </p:sp>
      <p:graphicFrame>
        <p:nvGraphicFramePr>
          <p:cNvPr id="4" name="3 İçerik Yer Tutucusu"/>
          <p:cNvGraphicFramePr>
            <a:graphicFrameLocks noGrp="1"/>
          </p:cNvGraphicFramePr>
          <p:nvPr>
            <p:ph idx="1"/>
          </p:nvPr>
        </p:nvGraphicFramePr>
        <p:xfrm>
          <a:off x="468313" y="2276475"/>
          <a:ext cx="8229600" cy="2566035"/>
        </p:xfrm>
        <a:graphic>
          <a:graphicData uri="http://schemas.openxmlformats.org/drawingml/2006/table">
            <a:tbl>
              <a:tblPr/>
              <a:tblGrid>
                <a:gridCol w="747712"/>
                <a:gridCol w="749300"/>
                <a:gridCol w="747713"/>
                <a:gridCol w="747712"/>
                <a:gridCol w="747713"/>
                <a:gridCol w="749300"/>
                <a:gridCol w="747712"/>
                <a:gridCol w="747713"/>
                <a:gridCol w="747712"/>
                <a:gridCol w="749300"/>
                <a:gridCol w="747713"/>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rgbClr val="FFFFFF"/>
                        </a:solidFill>
                        <a:effectLst/>
                        <a:latin typeface="Calibri" pitchFamily="34" charset="0"/>
                        <a:ea typeface="ＭＳ Ｐゴシック" pitchFamily="34"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gridSpan="10">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1" i="0" u="none" strike="noStrike" cap="none" normalizeH="0" baseline="0" smtClean="0">
                          <a:ln>
                            <a:noFill/>
                          </a:ln>
                          <a:solidFill>
                            <a:srgbClr val="FFFFFF"/>
                          </a:solidFill>
                          <a:effectLst/>
                          <a:latin typeface="Calibri" pitchFamily="34" charset="0"/>
                          <a:ea typeface="ＭＳ Ｐゴシック" pitchFamily="34" charset="-128"/>
                        </a:rPr>
                        <a:t>MESLEK HASTALIKLARI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alibri" pitchFamily="34" charset="0"/>
                        <a:ea typeface="ＭＳ Ｐゴシック" pitchFamily="34"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Calibri" pitchFamily="34" charset="0"/>
                          <a:ea typeface="ＭＳ Ｐゴシック" pitchFamily="34" charset="-128"/>
                        </a:rPr>
                        <a:t>DOSYA SAYISI</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tr-TR" sz="1800" b="0" i="0" u="none" strike="noStrike" cap="none" normalizeH="0" baseline="0" smtClean="0">
                        <a:ln>
                          <a:noFill/>
                        </a:ln>
                        <a:solidFill>
                          <a:srgbClr val="000000"/>
                        </a:solidFill>
                        <a:effectLst/>
                        <a:latin typeface="Calibri" pitchFamily="34" charset="0"/>
                        <a:ea typeface="ＭＳ Ｐゴシック"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Calibri" pitchFamily="34" charset="0"/>
                          <a:ea typeface="ＭＳ Ｐゴシック" pitchFamily="34" charset="-128"/>
                        </a:rPr>
                        <a:t>Sayı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hMerge="1">
                  <a:txBody>
                    <a:bodyPr/>
                    <a:lstStyle/>
                    <a:p>
                      <a:endParaRPr lang="tr-TR"/>
                    </a:p>
                  </a:txBody>
                  <a:tcPr/>
                </a:tc>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C00000"/>
                          </a:solidFill>
                          <a:effectLst/>
                          <a:latin typeface="Calibri" pitchFamily="34" charset="0"/>
                          <a:ea typeface="ＭＳ Ｐゴシック" pitchFamily="34" charset="-128"/>
                        </a:rPr>
                        <a:t>MESLEK HAS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tr-TR" sz="1800" b="0" i="0" u="none" strike="noStrike" cap="none" normalizeH="0" baseline="0" smtClean="0">
                        <a:ln>
                          <a:noFill/>
                        </a:ln>
                        <a:solidFill>
                          <a:srgbClr val="C00000"/>
                        </a:solidFill>
                        <a:effectLst/>
                        <a:latin typeface="Calibri" pitchFamily="34" charset="0"/>
                        <a:ea typeface="ＭＳ Ｐゴシック"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C00000"/>
                          </a:solidFill>
                          <a:effectLst/>
                          <a:latin typeface="Calibri" pitchFamily="34" charset="0"/>
                          <a:ea typeface="ＭＳ Ｐゴシック" pitchFamily="34" charset="-128"/>
                        </a:rPr>
                        <a:t>Sayı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hMerge="1">
                  <a:txBody>
                    <a:bodyPr/>
                    <a:lstStyle/>
                    <a:p>
                      <a:endParaRPr lang="tr-TR"/>
                    </a:p>
                  </a:txBody>
                  <a:tcPr/>
                </a:tc>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Calibri" pitchFamily="34" charset="0"/>
                          <a:ea typeface="ＭＳ Ｐゴシック" pitchFamily="34" charset="-128"/>
                        </a:rPr>
                        <a:t>MES HAS. SAYILMAYAN</a:t>
                      </a:r>
                    </a:p>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Calibri" pitchFamily="34" charset="0"/>
                          <a:ea typeface="ＭＳ Ｐゴシック" pitchFamily="34" charset="-128"/>
                        </a:rPr>
                        <a:t>Sayı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hMerge="1">
                  <a:txBody>
                    <a:bodyPr/>
                    <a:lstStyle/>
                    <a:p>
                      <a:endParaRPr lang="tr-TR"/>
                    </a:p>
                  </a:txBody>
                  <a:tcPr/>
                </a:tc>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Calibri" pitchFamily="34" charset="0"/>
                          <a:ea typeface="ＭＳ Ｐゴシック" pitchFamily="34" charset="-128"/>
                        </a:rPr>
                        <a:t>ARA KARAR</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tr-TR" sz="1800" b="0" i="0" u="none" strike="noStrike" cap="none" normalizeH="0" baseline="0" smtClean="0">
                        <a:ln>
                          <a:noFill/>
                        </a:ln>
                        <a:solidFill>
                          <a:srgbClr val="000000"/>
                        </a:solidFill>
                        <a:effectLst/>
                        <a:latin typeface="Calibri" pitchFamily="34" charset="0"/>
                        <a:ea typeface="ＭＳ Ｐゴシック"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Calibri" pitchFamily="34" charset="0"/>
                          <a:ea typeface="ＭＳ Ｐゴシック" pitchFamily="34" charset="-128"/>
                        </a:rPr>
                        <a:t>Sayı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hMerge="1">
                  <a:txBody>
                    <a:bodyPr/>
                    <a:lstStyle/>
                    <a:p>
                      <a:endParaRPr lang="tr-TR"/>
                    </a:p>
                  </a:txBody>
                  <a:tcPr/>
                </a:tc>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Calibri" pitchFamily="34" charset="0"/>
                          <a:ea typeface="ＭＳ Ｐゴシック" pitchFamily="34" charset="-128"/>
                        </a:rPr>
                        <a:t>DİĞER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tr-TR" sz="1800" b="0" i="0" u="none" strike="noStrike" cap="none" normalizeH="0" baseline="0" smtClean="0">
                        <a:ln>
                          <a:noFill/>
                        </a:ln>
                        <a:solidFill>
                          <a:srgbClr val="000000"/>
                        </a:solidFill>
                        <a:effectLst/>
                        <a:latin typeface="Calibri" pitchFamily="34" charset="0"/>
                        <a:ea typeface="ＭＳ Ｐゴシック"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Calibri" pitchFamily="34" charset="0"/>
                          <a:ea typeface="ＭＳ Ｐゴシック" pitchFamily="34" charset="-128"/>
                        </a:rPr>
                        <a:t>Sayı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hMerge="1">
                  <a:txBody>
                    <a:bodyPr/>
                    <a:lstStyle/>
                    <a:p>
                      <a:endParaRPr lang="tr-TR"/>
                    </a:p>
                  </a:txBody>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Calibri" pitchFamily="34" charset="0"/>
                          <a:ea typeface="ＭＳ Ｐゴシック" pitchFamily="34" charset="-128"/>
                        </a:rPr>
                        <a:t>2011</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Calibri" pitchFamily="34" charset="0"/>
                          <a:ea typeface="ＭＳ Ｐゴシック" pitchFamily="34" charset="-128"/>
                        </a:rPr>
                        <a:t>3322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Calibri" pitchFamily="34" charset="0"/>
                          <a:ea typeface="ＭＳ Ｐゴシック" pitchFamily="34" charset="-128"/>
                        </a:rPr>
                        <a:t>100</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Calibri" pitchFamily="34" charset="0"/>
                          <a:ea typeface="ＭＳ Ｐゴシック" pitchFamily="34" charset="-128"/>
                        </a:rPr>
                        <a:t>1757</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Calibri" pitchFamily="34" charset="0"/>
                          <a:ea typeface="ＭＳ Ｐゴシック" pitchFamily="34" charset="-128"/>
                        </a:rPr>
                        <a:t>52.9</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tr-TR" sz="1800" b="0" i="0" u="none" strike="noStrike" cap="none" normalizeH="0" baseline="0" smtClean="0">
                        <a:ln>
                          <a:noFill/>
                        </a:ln>
                        <a:solidFill>
                          <a:srgbClr val="000000"/>
                        </a:solidFill>
                        <a:effectLst/>
                        <a:latin typeface="Calibri" pitchFamily="34" charset="0"/>
                        <a:ea typeface="ＭＳ Ｐゴシック" pitchFamily="34"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Calibri" pitchFamily="34" charset="0"/>
                          <a:ea typeface="ＭＳ Ｐゴシック" pitchFamily="34" charset="-128"/>
                        </a:rPr>
                        <a:t>517</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Calibri" pitchFamily="34" charset="0"/>
                          <a:ea typeface="ＭＳ Ｐゴシック" pitchFamily="34" charset="-128"/>
                        </a:rPr>
                        <a:t>15.6</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tr-TR" sz="1800" b="0" i="0" u="none" strike="noStrike" cap="none" normalizeH="0" baseline="0" smtClean="0">
                        <a:ln>
                          <a:noFill/>
                        </a:ln>
                        <a:solidFill>
                          <a:srgbClr val="000000"/>
                        </a:solidFill>
                        <a:effectLst/>
                        <a:latin typeface="Calibri" pitchFamily="34" charset="0"/>
                        <a:ea typeface="ＭＳ Ｐゴシック" pitchFamily="34"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Calibri" pitchFamily="34" charset="0"/>
                          <a:ea typeface="ＭＳ Ｐゴシック" pitchFamily="34" charset="-128"/>
                        </a:rPr>
                        <a:t>960</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Calibri" pitchFamily="34" charset="0"/>
                          <a:ea typeface="ＭＳ Ｐゴシック" pitchFamily="34" charset="-128"/>
                        </a:rPr>
                        <a:t>28.9</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Calibri" pitchFamily="34" charset="0"/>
                          <a:ea typeface="ＭＳ Ｐゴシック" pitchFamily="34" charset="-128"/>
                        </a:rPr>
                        <a:t>88</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Calibri" pitchFamily="34" charset="0"/>
                          <a:ea typeface="ＭＳ Ｐゴシック" pitchFamily="34" charset="-128"/>
                        </a:rPr>
                        <a:t>2.6</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Calibri" pitchFamily="34" charset="0"/>
                          <a:ea typeface="ＭＳ Ｐゴシック" pitchFamily="34" charset="-128"/>
                        </a:rPr>
                        <a:t>2012(1-9)</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Calibri" pitchFamily="34" charset="0"/>
                          <a:ea typeface="ＭＳ Ｐゴシック" pitchFamily="34" charset="-128"/>
                        </a:rPr>
                        <a:t>2089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Calibri" pitchFamily="34" charset="0"/>
                          <a:ea typeface="ＭＳ Ｐゴシック" pitchFamily="34" charset="-128"/>
                        </a:rPr>
                        <a:t>100</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Calibri" pitchFamily="34" charset="0"/>
                          <a:ea typeface="ＭＳ Ｐゴシック" pitchFamily="34" charset="-128"/>
                        </a:rPr>
                        <a:t>1124</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Calibri" pitchFamily="34" charset="0"/>
                          <a:ea typeface="ＭＳ Ｐゴシック" pitchFamily="34" charset="-128"/>
                        </a:rPr>
                        <a:t>53.8</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Calibri" pitchFamily="34" charset="0"/>
                          <a:ea typeface="ＭＳ Ｐゴシック" pitchFamily="34" charset="-128"/>
                        </a:rPr>
                        <a:t>355</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Calibri" pitchFamily="34" charset="0"/>
                          <a:ea typeface="ＭＳ Ｐゴシック" pitchFamily="34" charset="-128"/>
                        </a:rPr>
                        <a:t>17</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Calibri" pitchFamily="34" charset="0"/>
                          <a:ea typeface="ＭＳ Ｐゴシック" pitchFamily="34" charset="-128"/>
                        </a:rPr>
                        <a:t>610</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Calibri" pitchFamily="34" charset="0"/>
                          <a:ea typeface="ＭＳ Ｐゴシック" pitchFamily="34" charset="-128"/>
                        </a:rPr>
                        <a:t>29.2</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alibri" pitchFamily="34" charset="0"/>
                        <a:ea typeface="ＭＳ Ｐゴシック" pitchFamily="34"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alibri" pitchFamily="34" charset="0"/>
                        <a:ea typeface="ＭＳ Ｐゴシック" pitchFamily="34"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1 Başlık"/>
          <p:cNvSpPr>
            <a:spLocks noGrp="1"/>
          </p:cNvSpPr>
          <p:nvPr>
            <p:ph type="title"/>
          </p:nvPr>
        </p:nvSpPr>
        <p:spPr/>
        <p:txBody>
          <a:bodyPr/>
          <a:lstStyle/>
          <a:p>
            <a:pPr eaLnBrk="1" hangingPunct="1"/>
            <a:r>
              <a:rPr lang="tr-TR" sz="4000" smtClean="0">
                <a:ea typeface="ＭＳ Ｐゴシック" pitchFamily="34" charset="-128"/>
              </a:rPr>
              <a:t>SONUÇ </a:t>
            </a:r>
            <a:br>
              <a:rPr lang="tr-TR" sz="4000" smtClean="0">
                <a:ea typeface="ＭＳ Ｐゴシック" pitchFamily="34" charset="-128"/>
              </a:rPr>
            </a:br>
            <a:r>
              <a:rPr lang="tr-TR" sz="4000" smtClean="0">
                <a:ea typeface="ＭＳ Ｐゴシック" pitchFamily="34" charset="-128"/>
              </a:rPr>
              <a:t>1. Basamakta </a:t>
            </a:r>
          </a:p>
        </p:txBody>
      </p:sp>
      <p:sp>
        <p:nvSpPr>
          <p:cNvPr id="75779" name="2 İçerik Yer Tutucusu"/>
          <p:cNvSpPr>
            <a:spLocks noGrp="1"/>
          </p:cNvSpPr>
          <p:nvPr>
            <p:ph idx="1"/>
          </p:nvPr>
        </p:nvSpPr>
        <p:spPr>
          <a:xfrm>
            <a:off x="457200" y="1600200"/>
            <a:ext cx="8229600" cy="3484563"/>
          </a:xfrm>
        </p:spPr>
        <p:txBody>
          <a:bodyPr/>
          <a:lstStyle/>
          <a:p>
            <a:pPr eaLnBrk="1" hangingPunct="1"/>
            <a:r>
              <a:rPr lang="tr-TR" sz="2400" smtClean="0">
                <a:latin typeface="Times New Roman" pitchFamily="18" charset="0"/>
                <a:ea typeface="ＭＳ Ｐゴシック" pitchFamily="34" charset="-128"/>
                <a:cs typeface="Times New Roman" pitchFamily="18" charset="0"/>
              </a:rPr>
              <a:t>Meslek hastalıkları tanısının  işyerinde konulmasına ilişkin  hekimlerin yaşadığı işini kaybetme endişesi.ve yasal sorumluluğunu yerine getiremediği için ceza?? </a:t>
            </a:r>
          </a:p>
          <a:p>
            <a:pPr eaLnBrk="1" hangingPunct="1"/>
            <a:r>
              <a:rPr lang="tr-TR" sz="2400" smtClean="0">
                <a:latin typeface="Times New Roman" pitchFamily="18" charset="0"/>
                <a:ea typeface="ＭＳ Ｐゴシック" pitchFamily="34" charset="-128"/>
                <a:cs typeface="Times New Roman" pitchFamily="18" charset="0"/>
              </a:rPr>
              <a:t>İşe giriş ve periyodik muayeneleri yaparken</a:t>
            </a:r>
          </a:p>
          <a:p>
            <a:pPr eaLnBrk="1" hangingPunct="1">
              <a:buFont typeface="Arial" pitchFamily="34" charset="0"/>
              <a:buNone/>
            </a:pPr>
            <a:r>
              <a:rPr lang="tr-TR" sz="2400" smtClean="0">
                <a:solidFill>
                  <a:srgbClr val="FF0000"/>
                </a:solidFill>
                <a:latin typeface="Times New Roman" pitchFamily="18" charset="0"/>
                <a:ea typeface="ＭＳ Ｐゴシック" pitchFamily="34" charset="-128"/>
                <a:cs typeface="Times New Roman" pitchFamily="18" charset="0"/>
              </a:rPr>
              <a:t>zaman baskısı</a:t>
            </a:r>
          </a:p>
          <a:p>
            <a:pPr eaLnBrk="1" hangingPunct="1">
              <a:buFont typeface="Arial" pitchFamily="34" charset="0"/>
              <a:buNone/>
            </a:pPr>
            <a:r>
              <a:rPr lang="tr-TR" sz="2400" smtClean="0">
                <a:solidFill>
                  <a:srgbClr val="FF0000"/>
                </a:solidFill>
                <a:latin typeface="Times New Roman" pitchFamily="18" charset="0"/>
                <a:ea typeface="ＭＳ Ｐゴシック" pitchFamily="34" charset="-128"/>
                <a:cs typeface="Times New Roman" pitchFamily="18" charset="0"/>
              </a:rPr>
              <a:t>laboratuar incelemeler( akredite kurum, maliyet)</a:t>
            </a:r>
          </a:p>
          <a:p>
            <a:pPr eaLnBrk="1" hangingPunct="1"/>
            <a:r>
              <a:rPr lang="tr-TR" sz="2400" smtClean="0">
                <a:latin typeface="Times New Roman" pitchFamily="18" charset="0"/>
                <a:ea typeface="ＭＳ Ｐゴシック" pitchFamily="34" charset="-128"/>
                <a:cs typeface="Times New Roman" pitchFamily="18" charset="0"/>
              </a:rPr>
              <a:t>Meslek hastalıkları rehberlerinin yetersizliği</a:t>
            </a:r>
          </a:p>
          <a:p>
            <a:pPr eaLnBrk="1" hangingPunct="1"/>
            <a:endParaRPr lang="tr-TR" smtClean="0">
              <a:ea typeface="ＭＳ Ｐゴシック" pitchFamily="34" charset="-128"/>
            </a:endParaRPr>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1 Başlık"/>
          <p:cNvSpPr>
            <a:spLocks noGrp="1"/>
          </p:cNvSpPr>
          <p:nvPr>
            <p:ph type="title"/>
          </p:nvPr>
        </p:nvSpPr>
        <p:spPr/>
        <p:txBody>
          <a:bodyPr/>
          <a:lstStyle/>
          <a:p>
            <a:pPr eaLnBrk="1" hangingPunct="1"/>
            <a:r>
              <a:rPr lang="tr-TR" smtClean="0">
                <a:solidFill>
                  <a:srgbClr val="C00000"/>
                </a:solidFill>
                <a:latin typeface="Times New Roman" pitchFamily="18" charset="0"/>
                <a:ea typeface="ＭＳ Ｐゴシック" pitchFamily="34" charset="-128"/>
                <a:cs typeface="Times New Roman" pitchFamily="18" charset="0"/>
              </a:rPr>
              <a:t>2. 3. basamakta </a:t>
            </a:r>
          </a:p>
        </p:txBody>
      </p:sp>
      <p:sp>
        <p:nvSpPr>
          <p:cNvPr id="76803" name="2 İçerik Yer Tutucusu"/>
          <p:cNvSpPr>
            <a:spLocks noGrp="1"/>
          </p:cNvSpPr>
          <p:nvPr>
            <p:ph idx="1"/>
          </p:nvPr>
        </p:nvSpPr>
        <p:spPr>
          <a:xfrm>
            <a:off x="457200" y="1600200"/>
            <a:ext cx="8229600" cy="3268663"/>
          </a:xfrm>
        </p:spPr>
        <p:txBody>
          <a:bodyPr/>
          <a:lstStyle/>
          <a:p>
            <a:pPr eaLnBrk="1" hangingPunct="1"/>
            <a:r>
              <a:rPr lang="tr-TR" sz="2400" smtClean="0">
                <a:latin typeface="Times New Roman" pitchFamily="18" charset="0"/>
                <a:ea typeface="ＭＳ Ｐゴシック" pitchFamily="34" charset="-128"/>
                <a:cs typeface="Times New Roman" pitchFamily="18" charset="0"/>
              </a:rPr>
              <a:t>Yetkilendirilmiş </a:t>
            </a:r>
            <a:r>
              <a:rPr lang="tr-TR" sz="2400" smtClean="0">
                <a:solidFill>
                  <a:srgbClr val="7030A0"/>
                </a:solidFill>
                <a:latin typeface="Times New Roman" pitchFamily="18" charset="0"/>
                <a:ea typeface="ＭＳ Ｐゴシック" pitchFamily="34" charset="-128"/>
                <a:cs typeface="Times New Roman" pitchFamily="18" charset="0"/>
              </a:rPr>
              <a:t>hastanelerde yöneticilerin </a:t>
            </a:r>
            <a:r>
              <a:rPr lang="tr-TR" sz="2400" smtClean="0">
                <a:latin typeface="Times New Roman" pitchFamily="18" charset="0"/>
                <a:ea typeface="ＭＳ Ｐゴシック" pitchFamily="34" charset="-128"/>
                <a:cs typeface="Times New Roman" pitchFamily="18" charset="0"/>
              </a:rPr>
              <a:t>meslek hastalıkları ile ilgili bilgi ve farkındalıklarının yetersizliği</a:t>
            </a:r>
          </a:p>
          <a:p>
            <a:pPr eaLnBrk="1" hangingPunct="1"/>
            <a:r>
              <a:rPr lang="tr-TR" sz="2400" smtClean="0">
                <a:latin typeface="Times New Roman" pitchFamily="18" charset="0"/>
                <a:ea typeface="ＭＳ Ｐゴシック" pitchFamily="34" charset="-128"/>
                <a:cs typeface="Times New Roman" pitchFamily="18" charset="0"/>
              </a:rPr>
              <a:t>Hekimlerdeki </a:t>
            </a:r>
            <a:r>
              <a:rPr lang="tr-TR" sz="2400" smtClean="0">
                <a:solidFill>
                  <a:srgbClr val="7030A0"/>
                </a:solidFill>
                <a:latin typeface="Times New Roman" pitchFamily="18" charset="0"/>
                <a:ea typeface="ＭＳ Ｐゴシック" pitchFamily="34" charset="-128"/>
                <a:cs typeface="Times New Roman" pitchFamily="18" charset="0"/>
              </a:rPr>
              <a:t>performans</a:t>
            </a:r>
            <a:r>
              <a:rPr lang="tr-TR" sz="2400" smtClean="0">
                <a:latin typeface="Times New Roman" pitchFamily="18" charset="0"/>
                <a:ea typeface="ＭＳ Ｐゴシック" pitchFamily="34" charset="-128"/>
                <a:cs typeface="Times New Roman" pitchFamily="18" charset="0"/>
              </a:rPr>
              <a:t> baskısı</a:t>
            </a:r>
          </a:p>
          <a:p>
            <a:pPr eaLnBrk="1" hangingPunct="1"/>
            <a:r>
              <a:rPr lang="tr-TR" sz="2400" smtClean="0">
                <a:latin typeface="Times New Roman" pitchFamily="18" charset="0"/>
                <a:ea typeface="ＭＳ Ｐゴシック" pitchFamily="34" charset="-128"/>
                <a:cs typeface="Times New Roman" pitchFamily="18" charset="0"/>
              </a:rPr>
              <a:t>2 ve 3 basamakta </a:t>
            </a:r>
            <a:r>
              <a:rPr lang="tr-TR" sz="2400" smtClean="0">
                <a:solidFill>
                  <a:srgbClr val="7030A0"/>
                </a:solidFill>
                <a:latin typeface="Times New Roman" pitchFamily="18" charset="0"/>
                <a:ea typeface="ＭＳ Ｐゴシック" pitchFamily="34" charset="-128"/>
                <a:cs typeface="Times New Roman" pitchFamily="18" charset="0"/>
              </a:rPr>
              <a:t>meslek hastalıkları ile ilişkili  uzmanlıklarda </a:t>
            </a:r>
            <a:r>
              <a:rPr lang="tr-TR" sz="2400" smtClean="0">
                <a:latin typeface="Times New Roman" pitchFamily="18" charset="0"/>
                <a:ea typeface="ＭＳ Ｐゴシック" pitchFamily="34" charset="-128"/>
                <a:cs typeface="Times New Roman" pitchFamily="18" charset="0"/>
              </a:rPr>
              <a:t>hekimlerin bilgi ve farkındalıklarının yetersizliği</a:t>
            </a:r>
          </a:p>
          <a:p>
            <a:pPr eaLnBrk="1" hangingPunct="1"/>
            <a:r>
              <a:rPr lang="tr-TR" sz="2400" smtClean="0">
                <a:latin typeface="Times New Roman" pitchFamily="18" charset="0"/>
                <a:ea typeface="ＭＳ Ｐゴシック" pitchFamily="34" charset="-128"/>
                <a:cs typeface="Times New Roman" pitchFamily="18" charset="0"/>
              </a:rPr>
              <a:t>Yetkilendirilmiş hastanelerde meslek hastalık tanı süreçleri konusunda </a:t>
            </a:r>
            <a:r>
              <a:rPr lang="tr-TR" sz="2400" smtClean="0">
                <a:solidFill>
                  <a:srgbClr val="7030A0"/>
                </a:solidFill>
                <a:latin typeface="Times New Roman" pitchFamily="18" charset="0"/>
                <a:ea typeface="ＭＳ Ｐゴシック" pitchFamily="34" charset="-128"/>
                <a:cs typeface="Times New Roman" pitchFamily="18" charset="0"/>
              </a:rPr>
              <a:t>yapılanma  ve sistem oluşturulma </a:t>
            </a:r>
            <a:r>
              <a:rPr lang="tr-TR" sz="2400" smtClean="0">
                <a:latin typeface="Times New Roman" pitchFamily="18" charset="0"/>
                <a:ea typeface="ＭＳ Ｐゴシック" pitchFamily="34" charset="-128"/>
                <a:cs typeface="Times New Roman" pitchFamily="18" charset="0"/>
              </a:rPr>
              <a:t>konusunda yaşanan  eksiklikler. </a:t>
            </a:r>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1 Başlık"/>
          <p:cNvSpPr>
            <a:spLocks noGrp="1"/>
          </p:cNvSpPr>
          <p:nvPr>
            <p:ph type="title"/>
          </p:nvPr>
        </p:nvSpPr>
        <p:spPr>
          <a:xfrm>
            <a:off x="395288" y="476250"/>
            <a:ext cx="8229600" cy="635000"/>
          </a:xfrm>
        </p:spPr>
        <p:txBody>
          <a:bodyPr/>
          <a:lstStyle/>
          <a:p>
            <a:pPr eaLnBrk="1" hangingPunct="1"/>
            <a:r>
              <a:rPr lang="tr-TR" sz="4000" smtClean="0">
                <a:solidFill>
                  <a:srgbClr val="FF0000"/>
                </a:solidFill>
                <a:latin typeface="Times New Roman" pitchFamily="18" charset="0"/>
                <a:ea typeface="ＭＳ Ｐゴシック" pitchFamily="34" charset="-128"/>
                <a:cs typeface="Times New Roman" pitchFamily="18" charset="0"/>
              </a:rPr>
              <a:t>Çözüm önerileri  </a:t>
            </a:r>
          </a:p>
        </p:txBody>
      </p:sp>
      <p:sp>
        <p:nvSpPr>
          <p:cNvPr id="77827" name="2 İçerik Yer Tutucusu"/>
          <p:cNvSpPr>
            <a:spLocks noGrp="1"/>
          </p:cNvSpPr>
          <p:nvPr>
            <p:ph idx="1"/>
          </p:nvPr>
        </p:nvSpPr>
        <p:spPr>
          <a:xfrm>
            <a:off x="457200" y="1125538"/>
            <a:ext cx="8229600" cy="5000625"/>
          </a:xfrm>
        </p:spPr>
        <p:txBody>
          <a:bodyPr/>
          <a:lstStyle/>
          <a:p>
            <a:pPr eaLnBrk="1" hangingPunct="1">
              <a:lnSpc>
                <a:spcPct val="80000"/>
              </a:lnSpc>
            </a:pPr>
            <a:r>
              <a:rPr lang="tr-TR" sz="2200" smtClean="0">
                <a:latin typeface="Times New Roman" pitchFamily="18" charset="0"/>
                <a:ea typeface="ＭＳ Ｐゴシック" pitchFamily="34" charset="-128"/>
                <a:cs typeface="Times New Roman" pitchFamily="18" charset="0"/>
              </a:rPr>
              <a:t>İşe giriş ve periyodik muayeneleri yapan,  laboratuar incelemelerini yerine getiren </a:t>
            </a:r>
            <a:r>
              <a:rPr lang="tr-TR" sz="2200" smtClean="0">
                <a:solidFill>
                  <a:srgbClr val="7030A0"/>
                </a:solidFill>
                <a:latin typeface="Times New Roman" pitchFamily="18" charset="0"/>
                <a:ea typeface="ＭＳ Ｐゴシック" pitchFamily="34" charset="-128"/>
                <a:cs typeface="Times New Roman" pitchFamily="18" charset="0"/>
              </a:rPr>
              <a:t>akredite</a:t>
            </a:r>
            <a:r>
              <a:rPr lang="tr-TR" sz="2200" smtClean="0">
                <a:latin typeface="Times New Roman" pitchFamily="18" charset="0"/>
                <a:ea typeface="ＭＳ Ｐゴシック" pitchFamily="34" charset="-128"/>
                <a:cs typeface="Times New Roman" pitchFamily="18" charset="0"/>
              </a:rPr>
              <a:t> kuruluşların yaygınlaşması</a:t>
            </a:r>
          </a:p>
          <a:p>
            <a:pPr eaLnBrk="1" hangingPunct="1">
              <a:lnSpc>
                <a:spcPct val="80000"/>
              </a:lnSpc>
            </a:pPr>
            <a:endParaRPr lang="tr-TR" sz="2200" smtClean="0">
              <a:latin typeface="Times New Roman" pitchFamily="18" charset="0"/>
              <a:ea typeface="ＭＳ Ｐゴシック" pitchFamily="34" charset="-128"/>
              <a:cs typeface="Times New Roman" pitchFamily="18" charset="0"/>
            </a:endParaRPr>
          </a:p>
          <a:p>
            <a:pPr eaLnBrk="1" hangingPunct="1">
              <a:lnSpc>
                <a:spcPct val="80000"/>
              </a:lnSpc>
            </a:pPr>
            <a:r>
              <a:rPr lang="tr-TR" sz="2200" smtClean="0">
                <a:latin typeface="Times New Roman" pitchFamily="18" charset="0"/>
                <a:ea typeface="ＭＳ Ｐゴシック" pitchFamily="34" charset="-128"/>
                <a:cs typeface="Times New Roman" pitchFamily="18" charset="0"/>
              </a:rPr>
              <a:t>Üniversite ve Sağlık bakanlığı eğitim araştırma hastanelerinde Meslekle ilişkili uzmanlık(gögüs, KBB, Dermatoloji, nöroloji, ortopedi, toksikoloji ) tarafından ilgili alanlarda </a:t>
            </a:r>
            <a:r>
              <a:rPr lang="tr-TR" sz="2200" smtClean="0">
                <a:solidFill>
                  <a:srgbClr val="7030A0"/>
                </a:solidFill>
                <a:latin typeface="Times New Roman" pitchFamily="18" charset="0"/>
                <a:ea typeface="ＭＳ Ｐゴシック" pitchFamily="34" charset="-128"/>
                <a:cs typeface="Times New Roman" pitchFamily="18" charset="0"/>
              </a:rPr>
              <a:t>tanı algoritması ve standartlala ilgili çalışmaların yapılması</a:t>
            </a:r>
          </a:p>
          <a:p>
            <a:pPr eaLnBrk="1" hangingPunct="1">
              <a:lnSpc>
                <a:spcPct val="80000"/>
              </a:lnSpc>
            </a:pPr>
            <a:endParaRPr lang="tr-TR" sz="2200" smtClean="0">
              <a:latin typeface="Times New Roman" pitchFamily="18" charset="0"/>
              <a:ea typeface="ＭＳ Ｐゴシック" pitchFamily="34" charset="-128"/>
              <a:cs typeface="Times New Roman" pitchFamily="18" charset="0"/>
            </a:endParaRPr>
          </a:p>
          <a:p>
            <a:pPr eaLnBrk="1" hangingPunct="1">
              <a:lnSpc>
                <a:spcPct val="80000"/>
              </a:lnSpc>
            </a:pPr>
            <a:r>
              <a:rPr lang="tr-TR" sz="2200" smtClean="0">
                <a:solidFill>
                  <a:srgbClr val="7030A0"/>
                </a:solidFill>
                <a:latin typeface="Times New Roman" pitchFamily="18" charset="0"/>
                <a:ea typeface="ＭＳ Ｐゴシック" pitchFamily="34" charset="-128"/>
                <a:cs typeface="Times New Roman" pitchFamily="18" charset="0"/>
              </a:rPr>
              <a:t> Meslek hastalıkları listesinin güncellenmesi </a:t>
            </a:r>
            <a:r>
              <a:rPr lang="tr-TR" sz="2200" smtClean="0">
                <a:latin typeface="Times New Roman" pitchFamily="18" charset="0"/>
                <a:ea typeface="ＭＳ Ｐゴシック" pitchFamily="34" charset="-128"/>
                <a:cs typeface="Times New Roman" pitchFamily="18" charset="0"/>
              </a:rPr>
              <a:t>????</a:t>
            </a:r>
          </a:p>
          <a:p>
            <a:pPr eaLnBrk="1" hangingPunct="1">
              <a:lnSpc>
                <a:spcPct val="80000"/>
              </a:lnSpc>
            </a:pPr>
            <a:endParaRPr lang="tr-TR" sz="2200" smtClean="0">
              <a:latin typeface="Times New Roman" pitchFamily="18" charset="0"/>
              <a:ea typeface="ＭＳ Ｐゴシック" pitchFamily="34" charset="-128"/>
              <a:cs typeface="Times New Roman" pitchFamily="18" charset="0"/>
            </a:endParaRPr>
          </a:p>
          <a:p>
            <a:pPr eaLnBrk="1" hangingPunct="1">
              <a:lnSpc>
                <a:spcPct val="80000"/>
              </a:lnSpc>
            </a:pPr>
            <a:r>
              <a:rPr lang="tr-TR" sz="2200" smtClean="0">
                <a:latin typeface="Times New Roman" pitchFamily="18" charset="0"/>
                <a:ea typeface="ＭＳ Ｐゴシック" pitchFamily="34" charset="-128"/>
                <a:cs typeface="Times New Roman" pitchFamily="18" charset="0"/>
              </a:rPr>
              <a:t>Ülkemizin koşullarına  ve gereklerine </a:t>
            </a:r>
            <a:r>
              <a:rPr lang="tr-TR" sz="2200" smtClean="0">
                <a:solidFill>
                  <a:srgbClr val="7030A0"/>
                </a:solidFill>
                <a:latin typeface="Times New Roman" pitchFamily="18" charset="0"/>
                <a:ea typeface="ＭＳ Ｐゴシック" pitchFamily="34" charset="-128"/>
                <a:cs typeface="Times New Roman" pitchFamily="18" charset="0"/>
              </a:rPr>
              <a:t>uygun tanı rehberlerinin </a:t>
            </a:r>
            <a:r>
              <a:rPr lang="tr-TR" sz="2200" smtClean="0">
                <a:latin typeface="Times New Roman" pitchFamily="18" charset="0"/>
                <a:ea typeface="ＭＳ Ｐゴシック" pitchFamily="34" charset="-128"/>
                <a:cs typeface="Times New Roman" pitchFamily="18" charset="0"/>
              </a:rPr>
              <a:t>oluşturulması ….</a:t>
            </a:r>
          </a:p>
          <a:p>
            <a:pPr eaLnBrk="1" hangingPunct="1">
              <a:lnSpc>
                <a:spcPct val="80000"/>
              </a:lnSpc>
            </a:pPr>
            <a:r>
              <a:rPr lang="tr-TR" sz="2200" smtClean="0">
                <a:latin typeface="Times New Roman" pitchFamily="18" charset="0"/>
                <a:ea typeface="ＭＳ Ｐゴシック" pitchFamily="34" charset="-128"/>
                <a:cs typeface="Times New Roman" pitchFamily="18" charset="0"/>
              </a:rPr>
              <a:t>2 ve 3. basamakta hekimlere yönelik </a:t>
            </a:r>
            <a:r>
              <a:rPr lang="tr-TR" sz="2200" smtClean="0">
                <a:solidFill>
                  <a:srgbClr val="7030A0"/>
                </a:solidFill>
                <a:latin typeface="Times New Roman" pitchFamily="18" charset="0"/>
                <a:ea typeface="ＭＳ Ｐゴシック" pitchFamily="34" charset="-128"/>
                <a:cs typeface="Times New Roman" pitchFamily="18" charset="0"/>
              </a:rPr>
              <a:t>farkındalık eğitimleri verilmesi???</a:t>
            </a:r>
          </a:p>
          <a:p>
            <a:pPr eaLnBrk="1" hangingPunct="1">
              <a:lnSpc>
                <a:spcPct val="80000"/>
              </a:lnSpc>
            </a:pPr>
            <a:r>
              <a:rPr lang="tr-TR" sz="2200" smtClean="0">
                <a:latin typeface="Times New Roman" pitchFamily="18" charset="0"/>
                <a:ea typeface="ＭＳ Ｐゴシック" pitchFamily="34" charset="-128"/>
                <a:cs typeface="Times New Roman" pitchFamily="18" charset="0"/>
              </a:rPr>
              <a:t>2. ve 3. basamakta </a:t>
            </a:r>
            <a:r>
              <a:rPr lang="tr-TR" sz="2200" smtClean="0">
                <a:solidFill>
                  <a:srgbClr val="7030A0"/>
                </a:solidFill>
                <a:latin typeface="Times New Roman" pitchFamily="18" charset="0"/>
                <a:ea typeface="ＭＳ Ｐゴシック" pitchFamily="34" charset="-128"/>
                <a:cs typeface="Times New Roman" pitchFamily="18" charset="0"/>
              </a:rPr>
              <a:t>meslek hastalıkları kurulları ve meslek hastalıkları polikliniklerinin </a:t>
            </a:r>
            <a:r>
              <a:rPr lang="tr-TR" sz="2200" smtClean="0">
                <a:latin typeface="Times New Roman" pitchFamily="18" charset="0"/>
                <a:ea typeface="ＭＳ Ｐゴシック" pitchFamily="34" charset="-128"/>
                <a:cs typeface="Times New Roman" pitchFamily="18" charset="0"/>
              </a:rPr>
              <a:t>kurulması</a:t>
            </a:r>
          </a:p>
          <a:p>
            <a:pPr eaLnBrk="1" hangingPunct="1">
              <a:lnSpc>
                <a:spcPct val="80000"/>
              </a:lnSpc>
            </a:pPr>
            <a:endParaRPr lang="tr-TR" sz="2200" smtClean="0">
              <a:latin typeface="Times New Roman" pitchFamily="18" charset="0"/>
              <a:ea typeface="ＭＳ Ｐゴシック" pitchFamily="34" charset="-128"/>
              <a:cs typeface="Times New Roman" pitchFamily="18" charset="0"/>
            </a:endParaRPr>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78" name="Rectangle 90"/>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sp>
        <p:nvSpPr>
          <p:cNvPr id="3" name="2 Başlık"/>
          <p:cNvSpPr>
            <a:spLocks noGrp="1"/>
          </p:cNvSpPr>
          <p:nvPr>
            <p:ph type="ctrTitle"/>
          </p:nvPr>
        </p:nvSpPr>
        <p:spPr/>
        <p:txBody>
          <a:bodyPr/>
          <a:lstStyle/>
          <a:p>
            <a:r>
              <a:rPr lang="tr-TR" dirty="0" smtClean="0"/>
              <a:t>IV. DERSİN SONU</a:t>
            </a:r>
            <a:endParaRPr lang="tr-TR" dirty="0"/>
          </a:p>
        </p:txBody>
      </p:sp>
      <p:sp>
        <p:nvSpPr>
          <p:cNvPr id="4" name="3 Alt Başlık"/>
          <p:cNvSpPr>
            <a:spLocks noGrp="1"/>
          </p:cNvSpPr>
          <p:nvPr>
            <p:ph type="subTitle" idx="1"/>
          </p:nvPr>
        </p:nvSpPr>
        <p:spPr/>
        <p:txBody>
          <a:bodyPr/>
          <a:lstStyle/>
          <a:p>
            <a:endParaRPr lang="tr-TR"/>
          </a:p>
        </p:txBody>
      </p:sp>
    </p:spTree>
    <p:extLst>
      <p:ext uri="{BB962C8B-B14F-4D97-AF65-F5344CB8AC3E}">
        <p14:creationId xmlns:p14="http://schemas.microsoft.com/office/powerpoint/2010/main" val="193454180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37978"/>
                                        </p:tgtEl>
                                      </p:cBhvr>
                                    </p:animEffect>
                                    <p:animScale>
                                      <p:cBhvr>
                                        <p:cTn id="7" dur="250" autoRev="1" fill="hold"/>
                                        <p:tgtEl>
                                          <p:spTgt spid="3797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7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5829300" cy="369888"/>
          </a:xfrm>
        </p:spPr>
        <p:txBody>
          <a:bodyPr>
            <a:normAutofit fontScale="90000"/>
          </a:bodyPr>
          <a:lstStyle/>
          <a:p>
            <a:pPr fontAlgn="auto">
              <a:spcAft>
                <a:spcPts val="0"/>
              </a:spcAft>
              <a:defRPr/>
            </a:pPr>
            <a:endParaRPr lang="tr-TR" dirty="0"/>
          </a:p>
        </p:txBody>
      </p:sp>
      <p:pic>
        <p:nvPicPr>
          <p:cNvPr id="19459" name="Picture 2" descr="http://t2.gstatic.com/images?q=tbn:ANd9GcStr4YUvpLjCwunqMLbcSmW5NRUoRXm65L5Zr9qjuPVANipYFtb"/>
          <p:cNvPicPr>
            <a:picLocks noGrp="1" noChangeAspect="1" noChangeArrowheads="1"/>
          </p:cNvPicPr>
          <p:nvPr>
            <p:ph sz="half" idx="1"/>
          </p:nvPr>
        </p:nvPicPr>
        <p:blipFill>
          <a:blip r:embed="rId2" cstate="print"/>
          <a:srcRect/>
          <a:stretch>
            <a:fillRect/>
          </a:stretch>
        </p:blipFill>
        <p:spPr>
          <a:xfrm>
            <a:off x="0" y="0"/>
            <a:ext cx="2000250" cy="2714625"/>
          </a:xfrm>
        </p:spPr>
      </p:pic>
      <p:sp>
        <p:nvSpPr>
          <p:cNvPr id="4" name="3 Metin Yer Tutucusu"/>
          <p:cNvSpPr>
            <a:spLocks noGrp="1"/>
          </p:cNvSpPr>
          <p:nvPr>
            <p:ph type="body" idx="2"/>
          </p:nvPr>
        </p:nvSpPr>
        <p:spPr>
          <a:xfrm>
            <a:off x="457200" y="1785938"/>
            <a:ext cx="7900988" cy="4340225"/>
          </a:xfrm>
        </p:spPr>
        <p:txBody>
          <a:bodyPr>
            <a:normAutofit/>
          </a:bodyPr>
          <a:lstStyle/>
          <a:p>
            <a:pPr algn="just"/>
            <a:r>
              <a:rPr lang="tr-TR" sz="1500" smtClean="0"/>
              <a:t>	         </a:t>
            </a:r>
            <a:r>
              <a:rPr lang="tr-TR" sz="4100" smtClean="0">
                <a:latin typeface="Calibri" pitchFamily="34" charset="0"/>
                <a:ea typeface="Calibri" pitchFamily="34" charset="0"/>
                <a:cs typeface="Calibri" pitchFamily="34" charset="0"/>
              </a:rPr>
              <a:t>Meslek hastalığı tanısının         konması, </a:t>
            </a:r>
            <a:r>
              <a:rPr lang="tr-TR" sz="4100" b="1" smtClean="0">
                <a:solidFill>
                  <a:srgbClr val="FF0000"/>
                </a:solidFill>
                <a:latin typeface="Calibri" pitchFamily="34" charset="0"/>
                <a:ea typeface="Calibri" pitchFamily="34" charset="0"/>
                <a:cs typeface="Calibri" pitchFamily="34" charset="0"/>
              </a:rPr>
              <a:t>işyerindeki</a:t>
            </a:r>
            <a:r>
              <a:rPr lang="tr-TR" sz="4100" smtClean="0">
                <a:latin typeface="Calibri" pitchFamily="34" charset="0"/>
                <a:ea typeface="Calibri" pitchFamily="34" charset="0"/>
                <a:cs typeface="Calibri" pitchFamily="34" charset="0"/>
              </a:rPr>
              <a:t> </a:t>
            </a:r>
            <a:r>
              <a:rPr lang="en-US" sz="4100" b="1" smtClean="0">
                <a:solidFill>
                  <a:srgbClr val="FF0000"/>
                </a:solidFill>
                <a:latin typeface="Calibri" pitchFamily="34" charset="0"/>
                <a:ea typeface="Calibri" pitchFamily="34" charset="0"/>
                <a:cs typeface="Calibri" pitchFamily="34" charset="0"/>
              </a:rPr>
              <a:t>iş risklerinin işveren tarafından yönetilemediği</a:t>
            </a:r>
            <a:r>
              <a:rPr lang="tr-TR" sz="4100" b="1" smtClean="0">
                <a:solidFill>
                  <a:srgbClr val="FF0000"/>
                </a:solidFill>
                <a:latin typeface="Calibri" pitchFamily="34" charset="0"/>
                <a:ea typeface="Calibri" pitchFamily="34" charset="0"/>
                <a:cs typeface="Calibri" pitchFamily="34" charset="0"/>
              </a:rPr>
              <a:t>ni</a:t>
            </a:r>
            <a:r>
              <a:rPr lang="en-US" sz="4100" b="1" smtClean="0">
                <a:solidFill>
                  <a:srgbClr val="FF0000"/>
                </a:solidFill>
                <a:latin typeface="Calibri" pitchFamily="34" charset="0"/>
                <a:ea typeface="Calibri" pitchFamily="34" charset="0"/>
                <a:cs typeface="Calibri" pitchFamily="34" charset="0"/>
              </a:rPr>
              <a:t> </a:t>
            </a:r>
            <a:r>
              <a:rPr lang="en-US" sz="4100" smtClean="0">
                <a:latin typeface="Calibri" pitchFamily="34" charset="0"/>
                <a:ea typeface="Calibri" pitchFamily="34" charset="0"/>
                <a:cs typeface="Calibri" pitchFamily="34" charset="0"/>
              </a:rPr>
              <a:t>ve işçinin bu nedenle fonksiyon kaybına y</a:t>
            </a:r>
            <a:r>
              <a:rPr lang="tr-TR" sz="4100" smtClean="0">
                <a:latin typeface="Calibri" pitchFamily="34" charset="0"/>
                <a:ea typeface="Calibri" pitchFamily="34" charset="0"/>
                <a:cs typeface="Calibri" pitchFamily="34" charset="0"/>
              </a:rPr>
              <a:t>a </a:t>
            </a:r>
            <a:r>
              <a:rPr lang="en-US" sz="4100" smtClean="0">
                <a:latin typeface="Calibri" pitchFamily="34" charset="0"/>
                <a:ea typeface="Calibri" pitchFamily="34" charset="0"/>
                <a:cs typeface="Calibri" pitchFamily="34" charset="0"/>
              </a:rPr>
              <a:t>da hastalık durumuna uğradığını kanıtlar. </a:t>
            </a:r>
            <a:endParaRPr lang="en-US" sz="2600" smtClean="0">
              <a:latin typeface="Calibri" pitchFamily="34" charset="0"/>
              <a:ea typeface="Calibri" pitchFamily="34" charset="0"/>
              <a:cs typeface="Calibri" pitchFamily="34" charset="0"/>
            </a:endParaRPr>
          </a:p>
          <a:p>
            <a:pPr algn="just"/>
            <a:r>
              <a:rPr lang="en-US" sz="2600" smtClean="0">
                <a:latin typeface="Calibri" pitchFamily="34" charset="0"/>
                <a:ea typeface="Calibri" pitchFamily="34" charset="0"/>
                <a:cs typeface="Calibri" pitchFamily="34" charset="0"/>
              </a:rPr>
              <a:t> </a:t>
            </a:r>
            <a:r>
              <a:rPr lang="tr-TR" sz="2600" smtClean="0">
                <a:latin typeface="Calibri" pitchFamily="34" charset="0"/>
                <a:ea typeface="Calibri" pitchFamily="34" charset="0"/>
                <a:cs typeface="Calibri" pitchFamily="34" charset="0"/>
              </a:rPr>
              <a:t>	</a:t>
            </a:r>
            <a:endParaRPr lang="tr-TR" sz="2500" smtClean="0">
              <a:latin typeface="Calibri" pitchFamily="34" charset="0"/>
              <a:ea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1 İçerik Yer Tutucusu"/>
          <p:cNvSpPr>
            <a:spLocks noGrp="1"/>
          </p:cNvSpPr>
          <p:nvPr>
            <p:ph idx="1"/>
          </p:nvPr>
        </p:nvSpPr>
        <p:spPr/>
        <p:txBody>
          <a:bodyPr/>
          <a:lstStyle/>
          <a:p>
            <a:pPr algn="just">
              <a:buFont typeface="Wingdings 3" pitchFamily="18" charset="2"/>
              <a:buNone/>
            </a:pPr>
            <a:r>
              <a:rPr lang="tr-TR" smtClean="0">
                <a:latin typeface="Calibri" pitchFamily="34" charset="0"/>
                <a:ea typeface="Calibri" pitchFamily="34" charset="0"/>
                <a:cs typeface="Calibri" pitchFamily="34" charset="0"/>
              </a:rPr>
              <a:t>  		</a:t>
            </a:r>
            <a:r>
              <a:rPr lang="tr-TR" sz="2800" smtClean="0">
                <a:latin typeface="Calibri" pitchFamily="34" charset="0"/>
                <a:ea typeface="Calibri" pitchFamily="34" charset="0"/>
                <a:cs typeface="Calibri" pitchFamily="34" charset="0"/>
              </a:rPr>
              <a:t>Halen ülkemizde bulunan </a:t>
            </a:r>
            <a:r>
              <a:rPr lang="tr-TR" sz="2800" b="1" smtClean="0">
                <a:latin typeface="Calibri" pitchFamily="34" charset="0"/>
                <a:ea typeface="Calibri" pitchFamily="34" charset="0"/>
                <a:cs typeface="Calibri" pitchFamily="34" charset="0"/>
              </a:rPr>
              <a:t>üç meslek hastalıkları hastanesi’nin (Ankara,İstanbul ve Zonguldak) </a:t>
            </a:r>
            <a:r>
              <a:rPr lang="tr-TR" sz="2800" smtClean="0">
                <a:latin typeface="Calibri" pitchFamily="34" charset="0"/>
                <a:ea typeface="Calibri" pitchFamily="34" charset="0"/>
                <a:cs typeface="Calibri" pitchFamily="34" charset="0"/>
              </a:rPr>
              <a:t>yanı sıra 2008 yılından bu yana </a:t>
            </a:r>
            <a:r>
              <a:rPr lang="tr-TR" sz="2800" u="sng" smtClean="0">
                <a:latin typeface="Calibri" pitchFamily="34" charset="0"/>
                <a:ea typeface="Calibri" pitchFamily="34" charset="0"/>
                <a:cs typeface="Calibri" pitchFamily="34" charset="0"/>
              </a:rPr>
              <a:t>devlet üniversiteleri hastaneleri </a:t>
            </a:r>
            <a:r>
              <a:rPr lang="tr-TR" sz="2800" smtClean="0">
                <a:latin typeface="Calibri" pitchFamily="34" charset="0"/>
                <a:ea typeface="Calibri" pitchFamily="34" charset="0"/>
                <a:cs typeface="Calibri" pitchFamily="34" charset="0"/>
              </a:rPr>
              <a:t>ile 2011 yılından itibaren </a:t>
            </a:r>
            <a:r>
              <a:rPr lang="tr-TR" sz="2800" u="sng" smtClean="0">
                <a:latin typeface="Calibri" pitchFamily="34" charset="0"/>
                <a:ea typeface="Calibri" pitchFamily="34" charset="0"/>
                <a:cs typeface="Calibri" pitchFamily="34" charset="0"/>
              </a:rPr>
              <a:t>Sağlık Bakanlığı Eğitim ve Araştırma Hastaneleri,</a:t>
            </a:r>
            <a:r>
              <a:rPr lang="tr-TR" sz="2800" smtClean="0">
                <a:latin typeface="Calibri" pitchFamily="34" charset="0"/>
                <a:ea typeface="Calibri" pitchFamily="34" charset="0"/>
                <a:cs typeface="Calibri" pitchFamily="34" charset="0"/>
              </a:rPr>
              <a:t> sigortalının çalışma gücü ve meslekte kazanma gücü kaybı oranlarının tespitinde esas alınacak sağlık kurulu raporlarını düzenlemek üzere </a:t>
            </a:r>
            <a:r>
              <a:rPr lang="tr-TR" sz="2800" u="sng" smtClean="0">
                <a:latin typeface="Calibri" pitchFamily="34" charset="0"/>
                <a:ea typeface="Calibri" pitchFamily="34" charset="0"/>
                <a:cs typeface="Calibri" pitchFamily="34" charset="0"/>
              </a:rPr>
              <a:t>yetkilendirilmişlerdir.</a:t>
            </a:r>
          </a:p>
        </p:txBody>
      </p:sp>
      <p:sp>
        <p:nvSpPr>
          <p:cNvPr id="3" name="2 Başlık"/>
          <p:cNvSpPr>
            <a:spLocks noGrp="1"/>
          </p:cNvSpPr>
          <p:nvPr>
            <p:ph type="title"/>
          </p:nvPr>
        </p:nvSpPr>
        <p:spPr/>
        <p:txBody>
          <a:bodyPr/>
          <a:lstStyle/>
          <a:p>
            <a:pPr fontAlgn="auto">
              <a:spcAft>
                <a:spcPts val="0"/>
              </a:spcAft>
              <a:defRPr/>
            </a:pPr>
            <a:endParaRPr lang="tr-TR"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3 İçerik Yer Tutucusu" descr="imagesCAYR61J1.jpg"/>
          <p:cNvPicPr>
            <a:picLocks noGrp="1" noChangeAspect="1"/>
          </p:cNvPicPr>
          <p:nvPr>
            <p:ph idx="1"/>
          </p:nvPr>
        </p:nvPicPr>
        <p:blipFill>
          <a:blip r:embed="rId2" cstate="print"/>
          <a:srcRect/>
          <a:stretch>
            <a:fillRect/>
          </a:stretch>
        </p:blipFill>
        <p:spPr>
          <a:xfrm>
            <a:off x="1500188" y="1285875"/>
            <a:ext cx="5643562" cy="4643438"/>
          </a:xfrm>
        </p:spPr>
      </p:pic>
      <p:sp>
        <p:nvSpPr>
          <p:cNvPr id="2" name="1 Başlık"/>
          <p:cNvSpPr>
            <a:spLocks noGrp="1"/>
          </p:cNvSpPr>
          <p:nvPr>
            <p:ph type="title"/>
          </p:nvPr>
        </p:nvSpPr>
        <p:spPr/>
        <p:txBody>
          <a:bodyPr>
            <a:normAutofit fontScale="90000"/>
          </a:bodyPr>
          <a:lstStyle/>
          <a:p>
            <a:pPr fontAlgn="auto">
              <a:spcAft>
                <a:spcPts val="0"/>
              </a:spcAft>
              <a:defRPr/>
            </a:pPr>
            <a:r>
              <a:rPr lang="tr-TR" dirty="0" smtClean="0"/>
              <a:t/>
            </a:r>
            <a:br>
              <a:rPr lang="tr-TR" dirty="0" smtClean="0"/>
            </a:br>
            <a:r>
              <a:rPr lang="tr-TR" dirty="0" smtClean="0">
                <a:latin typeface="Calibri" pitchFamily="34" charset="0"/>
                <a:cs typeface="Calibri" pitchFamily="34" charset="0"/>
              </a:rPr>
              <a:t>Meslek Hastalığı Nedir?</a:t>
            </a:r>
            <a:r>
              <a:rPr lang="tr-TR" dirty="0" smtClean="0"/>
              <a:t/>
            </a:r>
            <a:br>
              <a:rPr lang="tr-TR" dirty="0" smtClean="0"/>
            </a:br>
            <a:endParaRPr lang="tr-TR"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142875" y="1214438"/>
            <a:ext cx="8229600" cy="5500687"/>
          </a:xfrm>
        </p:spPr>
        <p:txBody>
          <a:bodyPr>
            <a:normAutofit/>
          </a:bodyPr>
          <a:lstStyle/>
          <a:p>
            <a:pPr lvl="1" algn="just">
              <a:lnSpc>
                <a:spcPct val="90000"/>
              </a:lnSpc>
              <a:buFont typeface="Verdana" pitchFamily="34" charset="0"/>
              <a:buNone/>
            </a:pPr>
            <a:r>
              <a:rPr lang="tr-TR" sz="2400" smtClean="0"/>
              <a:t>		</a:t>
            </a:r>
            <a:endParaRPr lang="tr-TR" sz="2800" smtClean="0">
              <a:latin typeface="Calibri" pitchFamily="34" charset="0"/>
              <a:ea typeface="Calibri" pitchFamily="34" charset="0"/>
              <a:cs typeface="Calibri" pitchFamily="34" charset="0"/>
            </a:endParaRPr>
          </a:p>
          <a:p>
            <a:pPr lvl="1" algn="just">
              <a:lnSpc>
                <a:spcPct val="90000"/>
              </a:lnSpc>
              <a:buFont typeface="Verdana" pitchFamily="34" charset="0"/>
              <a:buNone/>
            </a:pPr>
            <a:r>
              <a:rPr lang="tr-TR" sz="2800" i="1" smtClean="0">
                <a:latin typeface="Calibri" pitchFamily="34" charset="0"/>
                <a:ea typeface="Calibri" pitchFamily="34" charset="0"/>
                <a:cs typeface="Calibri" pitchFamily="34" charset="0"/>
              </a:rPr>
              <a:t>	            </a:t>
            </a:r>
            <a:r>
              <a:rPr lang="tr-TR" sz="3600" smtClean="0">
                <a:latin typeface="Calibri" pitchFamily="34" charset="0"/>
                <a:ea typeface="Calibri" pitchFamily="34" charset="0"/>
                <a:cs typeface="Calibri" pitchFamily="34" charset="0"/>
              </a:rPr>
              <a:t>Meslek hastalığı, sigortalının çalıştığı veya </a:t>
            </a:r>
            <a:r>
              <a:rPr lang="tr-TR" sz="3600" smtClean="0">
                <a:solidFill>
                  <a:srgbClr val="FF0000"/>
                </a:solidFill>
                <a:latin typeface="Calibri" pitchFamily="34" charset="0"/>
                <a:ea typeface="Calibri" pitchFamily="34" charset="0"/>
                <a:cs typeface="Calibri" pitchFamily="34" charset="0"/>
              </a:rPr>
              <a:t>yaptığı işin </a:t>
            </a:r>
            <a:r>
              <a:rPr lang="tr-TR" sz="3600" smtClean="0">
                <a:latin typeface="Calibri" pitchFamily="34" charset="0"/>
                <a:ea typeface="Calibri" pitchFamily="34" charset="0"/>
                <a:cs typeface="Calibri" pitchFamily="34" charset="0"/>
              </a:rPr>
              <a:t>niteliğinden dolayı </a:t>
            </a:r>
            <a:r>
              <a:rPr lang="tr-TR" sz="3600" smtClean="0">
                <a:solidFill>
                  <a:srgbClr val="FF0000"/>
                </a:solidFill>
                <a:latin typeface="Calibri" pitchFamily="34" charset="0"/>
                <a:ea typeface="Calibri" pitchFamily="34" charset="0"/>
                <a:cs typeface="Calibri" pitchFamily="34" charset="0"/>
              </a:rPr>
              <a:t>tekrarlanan</a:t>
            </a:r>
            <a:r>
              <a:rPr lang="tr-TR" sz="3600" smtClean="0">
                <a:latin typeface="Calibri" pitchFamily="34" charset="0"/>
                <a:ea typeface="Calibri" pitchFamily="34" charset="0"/>
                <a:cs typeface="Calibri" pitchFamily="34" charset="0"/>
              </a:rPr>
              <a:t> bir sebeple veya </a:t>
            </a:r>
            <a:r>
              <a:rPr lang="tr-TR" sz="3600" smtClean="0">
                <a:solidFill>
                  <a:srgbClr val="FF0000"/>
                </a:solidFill>
                <a:latin typeface="Calibri" pitchFamily="34" charset="0"/>
                <a:ea typeface="Calibri" pitchFamily="34" charset="0"/>
                <a:cs typeface="Calibri" pitchFamily="34" charset="0"/>
              </a:rPr>
              <a:t>işin yürütüm şartları</a:t>
            </a:r>
            <a:r>
              <a:rPr lang="tr-TR" sz="3600" smtClean="0">
                <a:latin typeface="Calibri" pitchFamily="34" charset="0"/>
                <a:ea typeface="Calibri" pitchFamily="34" charset="0"/>
                <a:cs typeface="Calibri" pitchFamily="34" charset="0"/>
              </a:rPr>
              <a:t> yüzünden uğradığı geçici veya sürekli hastalık, bedensel veya ruhsal özürlülük halleridir.</a:t>
            </a:r>
          </a:p>
          <a:p>
            <a:pPr algn="just">
              <a:buFont typeface="Wingdings 3" pitchFamily="18" charset="2"/>
              <a:buNone/>
            </a:pPr>
            <a:r>
              <a:rPr lang="tr-TR" sz="3600" b="1" i="1" smtClean="0">
                <a:solidFill>
                  <a:srgbClr val="FF0000"/>
                </a:solidFill>
                <a:latin typeface="Calibri" pitchFamily="34" charset="0"/>
                <a:ea typeface="Calibri" pitchFamily="34" charset="0"/>
                <a:cs typeface="Calibri" pitchFamily="34" charset="0"/>
              </a:rPr>
              <a:t>       	</a:t>
            </a:r>
            <a:r>
              <a:rPr lang="tr-TR" sz="3600" b="1" smtClean="0">
                <a:latin typeface="Calibri" pitchFamily="34" charset="0"/>
                <a:ea typeface="Calibri" pitchFamily="34" charset="0"/>
                <a:cs typeface="Calibri" pitchFamily="34" charset="0"/>
              </a:rPr>
              <a:t>(5510 sayılı SSGSS Kanunu Mad.14)</a:t>
            </a:r>
          </a:p>
        </p:txBody>
      </p:sp>
      <p:sp>
        <p:nvSpPr>
          <p:cNvPr id="2" name="1 Başlık"/>
          <p:cNvSpPr>
            <a:spLocks noGrp="1"/>
          </p:cNvSpPr>
          <p:nvPr>
            <p:ph type="title"/>
          </p:nvPr>
        </p:nvSpPr>
        <p:spPr>
          <a:xfrm>
            <a:off x="2285984" y="274638"/>
            <a:ext cx="4429156" cy="1143000"/>
          </a:xfrm>
        </p:spPr>
        <p:txBody>
          <a:bodyPr/>
          <a:lstStyle/>
          <a:p>
            <a:pPr fontAlgn="auto">
              <a:spcAft>
                <a:spcPts val="0"/>
              </a:spcAft>
              <a:defRPr/>
            </a:pPr>
            <a:r>
              <a:rPr lang="tr-TR" sz="4400" dirty="0" smtClean="0">
                <a:latin typeface="Calibri" pitchFamily="34" charset="0"/>
                <a:cs typeface="Calibri" pitchFamily="34" charset="0"/>
              </a:rPr>
              <a:t>Tanımı</a:t>
            </a:r>
            <a:endParaRPr lang="tr-TR" dirty="0">
              <a:solidFill>
                <a:srgbClr val="FF0000"/>
              </a:solidFill>
            </a:endParaRPr>
          </a:p>
        </p:txBody>
      </p:sp>
      <p:pic>
        <p:nvPicPr>
          <p:cNvPr id="22532" name="Picture 2" descr="http://t2.gstatic.com/images?q=tbn:ANd9GcT0CnygdB-lbNRcY7nWtG2vAye1o-wnRecTAdKh8y9GA2CdJWVd"/>
          <p:cNvPicPr>
            <a:picLocks noChangeAspect="1" noChangeArrowheads="1"/>
          </p:cNvPicPr>
          <p:nvPr/>
        </p:nvPicPr>
        <p:blipFill>
          <a:blip r:embed="rId3" cstate="print"/>
          <a:srcRect/>
          <a:stretch>
            <a:fillRect/>
          </a:stretch>
        </p:blipFill>
        <p:spPr bwMode="auto">
          <a:xfrm>
            <a:off x="0" y="142875"/>
            <a:ext cx="1857375" cy="2000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1 İçerik Yer Tutucusu"/>
          <p:cNvSpPr>
            <a:spLocks noGrp="1"/>
          </p:cNvSpPr>
          <p:nvPr>
            <p:ph idx="1"/>
          </p:nvPr>
        </p:nvSpPr>
        <p:spPr>
          <a:xfrm>
            <a:off x="457200" y="1000125"/>
            <a:ext cx="8229600" cy="5643563"/>
          </a:xfrm>
        </p:spPr>
        <p:txBody>
          <a:bodyPr/>
          <a:lstStyle/>
          <a:p>
            <a:pPr algn="just">
              <a:buFont typeface="Wingdings 3" pitchFamily="18" charset="2"/>
              <a:buNone/>
            </a:pPr>
            <a:r>
              <a:rPr lang="tr-TR" smtClean="0">
                <a:latin typeface="Calibri" pitchFamily="34" charset="0"/>
                <a:ea typeface="Calibri" pitchFamily="34" charset="0"/>
                <a:cs typeface="Calibri" pitchFamily="34" charset="0"/>
              </a:rPr>
              <a:t>		</a:t>
            </a:r>
          </a:p>
          <a:p>
            <a:pPr algn="just">
              <a:buFont typeface="Wingdings 3" pitchFamily="18" charset="2"/>
              <a:buNone/>
            </a:pPr>
            <a:r>
              <a:rPr lang="tr-TR" sz="2400" smtClean="0">
                <a:latin typeface="Calibri" pitchFamily="34" charset="0"/>
                <a:ea typeface="Calibri" pitchFamily="34" charset="0"/>
                <a:cs typeface="Calibri" pitchFamily="34" charset="0"/>
              </a:rPr>
              <a:t>		</a:t>
            </a:r>
            <a:r>
              <a:rPr lang="tr-TR" sz="3200" smtClean="0">
                <a:latin typeface="Calibri" pitchFamily="34" charset="0"/>
                <a:ea typeface="Calibri" pitchFamily="34" charset="0"/>
                <a:cs typeface="Calibri" pitchFamily="34" charset="0"/>
              </a:rPr>
              <a:t>İşle ilgili hastalıklarda temel </a:t>
            </a:r>
            <a:r>
              <a:rPr lang="tr-TR" sz="3200" smtClean="0">
                <a:solidFill>
                  <a:srgbClr val="FF0000"/>
                </a:solidFill>
                <a:latin typeface="Calibri" pitchFamily="34" charset="0"/>
                <a:ea typeface="Calibri" pitchFamily="34" charset="0"/>
                <a:cs typeface="Calibri" pitchFamily="34" charset="0"/>
              </a:rPr>
              <a:t>etken işyeri dışındadır.</a:t>
            </a:r>
            <a:r>
              <a:rPr lang="tr-TR" sz="3200" smtClean="0">
                <a:latin typeface="Calibri" pitchFamily="34" charset="0"/>
                <a:ea typeface="Calibri" pitchFamily="34" charset="0"/>
                <a:cs typeface="Calibri" pitchFamily="34" charset="0"/>
              </a:rPr>
              <a:t> </a:t>
            </a:r>
          </a:p>
          <a:p>
            <a:pPr algn="just">
              <a:buFont typeface="Wingdings 3" pitchFamily="18" charset="2"/>
              <a:buNone/>
            </a:pPr>
            <a:endParaRPr lang="tr-TR" sz="3200" smtClean="0">
              <a:latin typeface="Calibri" pitchFamily="34" charset="0"/>
              <a:ea typeface="Calibri" pitchFamily="34" charset="0"/>
              <a:cs typeface="Calibri" pitchFamily="34" charset="0"/>
            </a:endParaRPr>
          </a:p>
          <a:p>
            <a:pPr algn="just">
              <a:buFont typeface="Wingdings 3" pitchFamily="18" charset="2"/>
              <a:buNone/>
            </a:pPr>
            <a:r>
              <a:rPr lang="tr-TR" sz="3200" smtClean="0">
                <a:latin typeface="Calibri" pitchFamily="34" charset="0"/>
                <a:ea typeface="Calibri" pitchFamily="34" charset="0"/>
                <a:cs typeface="Calibri" pitchFamily="34" charset="0"/>
              </a:rPr>
              <a:t>		İşe girmeden </a:t>
            </a:r>
            <a:r>
              <a:rPr lang="tr-TR" sz="3200" smtClean="0">
                <a:solidFill>
                  <a:srgbClr val="FF0000"/>
                </a:solidFill>
                <a:latin typeface="Calibri" pitchFamily="34" charset="0"/>
                <a:ea typeface="Calibri" pitchFamily="34" charset="0"/>
                <a:cs typeface="Calibri" pitchFamily="34" charset="0"/>
              </a:rPr>
              <a:t>önce var olan veya çalışırken ortaya çıkan</a:t>
            </a:r>
            <a:r>
              <a:rPr lang="tr-TR" sz="3200" smtClean="0">
                <a:latin typeface="Calibri" pitchFamily="34" charset="0"/>
                <a:ea typeface="Calibri" pitchFamily="34" charset="0"/>
                <a:cs typeface="Calibri" pitchFamily="34" charset="0"/>
              </a:rPr>
              <a:t> herhangi bir sistemik hastalık yapılan iş nedeniyle daha ağır seyredebilmektedir. </a:t>
            </a:r>
            <a:endParaRPr lang="tr-TR" sz="2400" smtClean="0">
              <a:latin typeface="Calibri" pitchFamily="34" charset="0"/>
              <a:ea typeface="Calibri" pitchFamily="34" charset="0"/>
              <a:cs typeface="Calibri" pitchFamily="34" charset="0"/>
            </a:endParaRPr>
          </a:p>
        </p:txBody>
      </p:sp>
      <p:sp>
        <p:nvSpPr>
          <p:cNvPr id="3" name="2 Başlık"/>
          <p:cNvSpPr>
            <a:spLocks noGrp="1"/>
          </p:cNvSpPr>
          <p:nvPr>
            <p:ph type="title"/>
          </p:nvPr>
        </p:nvSpPr>
        <p:spPr/>
        <p:txBody>
          <a:bodyPr/>
          <a:lstStyle/>
          <a:p>
            <a:pPr fontAlgn="auto">
              <a:spcAft>
                <a:spcPts val="0"/>
              </a:spcAft>
              <a:defRPr/>
            </a:pPr>
            <a:r>
              <a:rPr lang="tr-TR" sz="3600" dirty="0" smtClean="0"/>
              <a:t>İşle İlgili Hastalıkların Tanımı</a:t>
            </a:r>
            <a:endParaRPr lang="tr-TR" sz="36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Başlık"/>
          <p:cNvSpPr>
            <a:spLocks noGrp="1"/>
          </p:cNvSpPr>
          <p:nvPr>
            <p:ph type="title"/>
          </p:nvPr>
        </p:nvSpPr>
        <p:spPr/>
        <p:txBody>
          <a:bodyPr/>
          <a:lstStyle/>
          <a:p>
            <a:pPr fontAlgn="auto">
              <a:spcAft>
                <a:spcPts val="0"/>
              </a:spcAft>
              <a:defRPr/>
            </a:pPr>
            <a:endParaRPr lang="tr-TR"/>
          </a:p>
        </p:txBody>
      </p:sp>
      <p:pic>
        <p:nvPicPr>
          <p:cNvPr id="24579" name="3 İçerik Yer Tutucusu"/>
          <p:cNvPicPr>
            <a:picLocks noGrp="1"/>
          </p:cNvPicPr>
          <p:nvPr>
            <p:ph idx="1"/>
          </p:nvPr>
        </p:nvPicPr>
        <p:blipFill>
          <a:blip r:embed="rId2" cstate="print"/>
          <a:srcRect/>
          <a:stretch>
            <a:fillRect/>
          </a:stretch>
        </p:blipFill>
        <p:spPr>
          <a:xfrm>
            <a:off x="0" y="0"/>
            <a:ext cx="9144000" cy="6858000"/>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endParaRPr lang="tr-TR"/>
          </a:p>
        </p:txBody>
      </p:sp>
    </p:spTree>
    <p:extLst>
      <p:ext uri="{BB962C8B-B14F-4D97-AF65-F5344CB8AC3E}">
        <p14:creationId xmlns:p14="http://schemas.microsoft.com/office/powerpoint/2010/main" val="26799473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1643063" y="857250"/>
            <a:ext cx="8229600" cy="5429250"/>
          </a:xfrm>
        </p:spPr>
        <p:txBody>
          <a:bodyPr>
            <a:noAutofit/>
          </a:bodyPr>
          <a:lstStyle/>
          <a:p>
            <a:pPr marL="282575" indent="-282575" fontAlgn="auto">
              <a:lnSpc>
                <a:spcPct val="120000"/>
              </a:lnSpc>
              <a:spcAft>
                <a:spcPts val="0"/>
              </a:spcAft>
              <a:buClr>
                <a:schemeClr val="accent1">
                  <a:lumMod val="60000"/>
                  <a:lumOff val="40000"/>
                </a:schemeClr>
              </a:buClr>
              <a:buFontTx/>
              <a:buChar char="•"/>
              <a:defRPr/>
            </a:pPr>
            <a:r>
              <a:rPr lang="tr-TR" sz="2000" b="1" dirty="0" smtClean="0">
                <a:latin typeface="Calibri" pitchFamily="34" charset="0"/>
                <a:ea typeface="ヒラギノ角ゴ Pro W3" charset="0"/>
                <a:cs typeface="Calibri" pitchFamily="34" charset="0"/>
              </a:rPr>
              <a:t>Ciltte kaşıntılar ve egzama</a:t>
            </a:r>
          </a:p>
          <a:p>
            <a:pPr marL="282575" indent="-282575" fontAlgn="auto">
              <a:lnSpc>
                <a:spcPct val="120000"/>
              </a:lnSpc>
              <a:spcAft>
                <a:spcPts val="0"/>
              </a:spcAft>
              <a:buClr>
                <a:schemeClr val="accent1">
                  <a:lumMod val="60000"/>
                  <a:lumOff val="40000"/>
                </a:schemeClr>
              </a:buClr>
              <a:buFontTx/>
              <a:buChar char="•"/>
              <a:defRPr/>
            </a:pPr>
            <a:r>
              <a:rPr lang="tr-TR" sz="2000" b="1" dirty="0" smtClean="0">
                <a:latin typeface="Calibri" pitchFamily="34" charset="0"/>
                <a:ea typeface="ヒラギノ角ゴ Pro W3" charset="0"/>
                <a:cs typeface="Calibri" pitchFamily="34" charset="0"/>
              </a:rPr>
              <a:t>Gözlerde kaşıntı ve kızarıklık</a:t>
            </a:r>
          </a:p>
          <a:p>
            <a:pPr marL="282575" indent="-282575" fontAlgn="auto">
              <a:lnSpc>
                <a:spcPct val="120000"/>
              </a:lnSpc>
              <a:spcAft>
                <a:spcPts val="0"/>
              </a:spcAft>
              <a:buClr>
                <a:schemeClr val="accent1">
                  <a:lumMod val="60000"/>
                  <a:lumOff val="40000"/>
                </a:schemeClr>
              </a:buClr>
              <a:buFontTx/>
              <a:buChar char="•"/>
              <a:defRPr/>
            </a:pPr>
            <a:r>
              <a:rPr lang="tr-TR" sz="2000" b="1" dirty="0" smtClean="0">
                <a:latin typeface="Calibri" pitchFamily="34" charset="0"/>
                <a:ea typeface="ヒラギノ角ゴ Pro W3" charset="0"/>
                <a:cs typeface="Calibri" pitchFamily="34" charset="0"/>
              </a:rPr>
              <a:t>Burun ve koku alma bozuklukları</a:t>
            </a:r>
          </a:p>
          <a:p>
            <a:pPr marL="282575" indent="-282575" fontAlgn="auto">
              <a:lnSpc>
                <a:spcPct val="120000"/>
              </a:lnSpc>
              <a:spcAft>
                <a:spcPts val="0"/>
              </a:spcAft>
              <a:buClr>
                <a:schemeClr val="accent1">
                  <a:lumMod val="60000"/>
                  <a:lumOff val="40000"/>
                </a:schemeClr>
              </a:buClr>
              <a:buFontTx/>
              <a:buChar char="•"/>
              <a:defRPr/>
            </a:pPr>
            <a:r>
              <a:rPr lang="tr-TR" sz="2000" b="1" dirty="0" smtClean="0">
                <a:latin typeface="Calibri" pitchFamily="34" charset="0"/>
                <a:ea typeface="ヒラギノ角ゴ Pro W3" charset="0"/>
                <a:cs typeface="Calibri" pitchFamily="34" charset="0"/>
              </a:rPr>
              <a:t>Solunum yolları tahrişleri</a:t>
            </a:r>
          </a:p>
          <a:p>
            <a:pPr marL="282575" indent="-282575" fontAlgn="auto">
              <a:lnSpc>
                <a:spcPct val="120000"/>
              </a:lnSpc>
              <a:spcAft>
                <a:spcPts val="0"/>
              </a:spcAft>
              <a:buClr>
                <a:schemeClr val="accent1">
                  <a:lumMod val="60000"/>
                  <a:lumOff val="40000"/>
                </a:schemeClr>
              </a:buClr>
              <a:buFontTx/>
              <a:buChar char="•"/>
              <a:defRPr/>
            </a:pPr>
            <a:r>
              <a:rPr lang="tr-TR" sz="2000" b="1" dirty="0" smtClean="0">
                <a:latin typeface="Calibri" pitchFamily="34" charset="0"/>
                <a:ea typeface="ヒラギノ角ゴ Pro W3" charset="0"/>
                <a:cs typeface="Calibri" pitchFamily="34" charset="0"/>
              </a:rPr>
              <a:t>Öksürük</a:t>
            </a:r>
          </a:p>
          <a:p>
            <a:pPr marL="282575" indent="-282575" fontAlgn="auto">
              <a:lnSpc>
                <a:spcPct val="120000"/>
              </a:lnSpc>
              <a:spcAft>
                <a:spcPts val="0"/>
              </a:spcAft>
              <a:buClr>
                <a:schemeClr val="accent1">
                  <a:lumMod val="60000"/>
                  <a:lumOff val="40000"/>
                </a:schemeClr>
              </a:buClr>
              <a:buFontTx/>
              <a:buChar char="•"/>
              <a:defRPr/>
            </a:pPr>
            <a:r>
              <a:rPr lang="tr-TR" sz="2000" b="1" dirty="0" smtClean="0">
                <a:latin typeface="Calibri" pitchFamily="34" charset="0"/>
                <a:ea typeface="ヒラギノ角ゴ Pro W3" charset="0"/>
                <a:cs typeface="Calibri" pitchFamily="34" charset="0"/>
              </a:rPr>
              <a:t>Hırıltılı solunum</a:t>
            </a:r>
          </a:p>
          <a:p>
            <a:pPr marL="282575" indent="-282575" fontAlgn="auto">
              <a:lnSpc>
                <a:spcPct val="120000"/>
              </a:lnSpc>
              <a:spcAft>
                <a:spcPts val="0"/>
              </a:spcAft>
              <a:buClr>
                <a:schemeClr val="accent1">
                  <a:lumMod val="60000"/>
                  <a:lumOff val="40000"/>
                </a:schemeClr>
              </a:buClr>
              <a:buFontTx/>
              <a:buChar char="•"/>
              <a:defRPr/>
            </a:pPr>
            <a:r>
              <a:rPr lang="tr-TR" sz="2000" b="1" dirty="0" smtClean="0">
                <a:latin typeface="Calibri" pitchFamily="34" charset="0"/>
                <a:ea typeface="ヒラギノ角ゴ Pro W3" charset="0"/>
                <a:cs typeface="Calibri" pitchFamily="34" charset="0"/>
              </a:rPr>
              <a:t>Nefes darlığı </a:t>
            </a:r>
          </a:p>
          <a:p>
            <a:pPr marL="282575" indent="-282575" fontAlgn="auto">
              <a:lnSpc>
                <a:spcPct val="120000"/>
              </a:lnSpc>
              <a:spcAft>
                <a:spcPts val="0"/>
              </a:spcAft>
              <a:buClr>
                <a:schemeClr val="accent1">
                  <a:lumMod val="60000"/>
                  <a:lumOff val="40000"/>
                </a:schemeClr>
              </a:buClr>
              <a:buFontTx/>
              <a:buChar char="•"/>
              <a:defRPr/>
            </a:pPr>
            <a:r>
              <a:rPr lang="tr-TR" sz="2000" b="1" dirty="0" smtClean="0">
                <a:latin typeface="Calibri" pitchFamily="34" charset="0"/>
                <a:ea typeface="ヒラギノ角ゴ Pro W3" charset="0"/>
                <a:cs typeface="Calibri" pitchFamily="34" charset="0"/>
              </a:rPr>
              <a:t>Bronşit</a:t>
            </a:r>
          </a:p>
          <a:p>
            <a:pPr marL="282575" indent="-282575" fontAlgn="auto">
              <a:lnSpc>
                <a:spcPct val="120000"/>
              </a:lnSpc>
              <a:spcAft>
                <a:spcPts val="0"/>
              </a:spcAft>
              <a:buClr>
                <a:schemeClr val="accent1">
                  <a:lumMod val="60000"/>
                  <a:lumOff val="40000"/>
                </a:schemeClr>
              </a:buClr>
              <a:buFontTx/>
              <a:buChar char="•"/>
              <a:defRPr/>
            </a:pPr>
            <a:r>
              <a:rPr lang="tr-TR" sz="2000" b="1" dirty="0" smtClean="0">
                <a:latin typeface="Calibri" pitchFamily="34" charset="0"/>
                <a:ea typeface="ヒラギノ角ゴ Pro W3" charset="0"/>
                <a:cs typeface="Calibri" pitchFamily="34" charset="0"/>
              </a:rPr>
              <a:t>Akciğer ödemi, </a:t>
            </a:r>
            <a:r>
              <a:rPr lang="tr-TR" sz="2000" b="1" dirty="0" err="1" smtClean="0">
                <a:latin typeface="Calibri" pitchFamily="34" charset="0"/>
                <a:ea typeface="ヒラギノ角ゴ Pro W3" charset="0"/>
                <a:cs typeface="Calibri" pitchFamily="34" charset="0"/>
              </a:rPr>
              <a:t>pnömoni</a:t>
            </a:r>
            <a:endParaRPr lang="tr-TR" sz="2000" b="1" dirty="0" smtClean="0">
              <a:latin typeface="Calibri" pitchFamily="34" charset="0"/>
              <a:ea typeface="ヒラギノ角ゴ Pro W3" charset="0"/>
              <a:cs typeface="Calibri" pitchFamily="34" charset="0"/>
            </a:endParaRPr>
          </a:p>
          <a:p>
            <a:pPr marL="282575" indent="-282575" fontAlgn="auto">
              <a:lnSpc>
                <a:spcPct val="120000"/>
              </a:lnSpc>
              <a:spcAft>
                <a:spcPts val="0"/>
              </a:spcAft>
              <a:buClr>
                <a:schemeClr val="accent1">
                  <a:lumMod val="60000"/>
                  <a:lumOff val="40000"/>
                </a:schemeClr>
              </a:buClr>
              <a:buFontTx/>
              <a:buChar char="•"/>
              <a:defRPr/>
            </a:pPr>
            <a:r>
              <a:rPr lang="tr-TR" sz="2000" b="1" dirty="0" smtClean="0">
                <a:latin typeface="Calibri" pitchFamily="34" charset="0"/>
                <a:ea typeface="ヒラギノ角ゴ Pro W3" charset="0"/>
                <a:cs typeface="Calibri" pitchFamily="34" charset="0"/>
              </a:rPr>
              <a:t>Mide bulantısı</a:t>
            </a:r>
          </a:p>
          <a:p>
            <a:pPr marL="282575" indent="-282575" fontAlgn="auto">
              <a:lnSpc>
                <a:spcPct val="120000"/>
              </a:lnSpc>
              <a:spcAft>
                <a:spcPts val="0"/>
              </a:spcAft>
              <a:buClr>
                <a:schemeClr val="accent1">
                  <a:lumMod val="60000"/>
                  <a:lumOff val="40000"/>
                </a:schemeClr>
              </a:buClr>
              <a:buFontTx/>
              <a:buChar char="•"/>
              <a:defRPr/>
            </a:pPr>
            <a:r>
              <a:rPr lang="tr-TR" sz="2000" b="1" dirty="0" smtClean="0">
                <a:latin typeface="Calibri" pitchFamily="34" charset="0"/>
                <a:ea typeface="ヒラギノ角ゴ Pro W3" charset="0"/>
                <a:cs typeface="Calibri" pitchFamily="34" charset="0"/>
              </a:rPr>
              <a:t>İştahsızlık</a:t>
            </a:r>
          </a:p>
          <a:p>
            <a:pPr marL="282575" indent="-282575" fontAlgn="auto">
              <a:lnSpc>
                <a:spcPct val="120000"/>
              </a:lnSpc>
              <a:spcAft>
                <a:spcPts val="0"/>
              </a:spcAft>
              <a:buClr>
                <a:schemeClr val="accent1">
                  <a:lumMod val="60000"/>
                  <a:lumOff val="40000"/>
                </a:schemeClr>
              </a:buClr>
              <a:buFontTx/>
              <a:buChar char="•"/>
              <a:defRPr/>
            </a:pPr>
            <a:r>
              <a:rPr lang="tr-TR" sz="2000" b="1" dirty="0" smtClean="0">
                <a:latin typeface="Calibri" pitchFamily="34" charset="0"/>
                <a:ea typeface="ヒラギノ角ゴ Pro W3" charset="0"/>
                <a:cs typeface="Calibri" pitchFamily="34" charset="0"/>
              </a:rPr>
              <a:t>Kusma</a:t>
            </a:r>
          </a:p>
          <a:p>
            <a:pPr marL="282575" indent="-282575" fontAlgn="auto">
              <a:lnSpc>
                <a:spcPct val="120000"/>
              </a:lnSpc>
              <a:spcAft>
                <a:spcPts val="0"/>
              </a:spcAft>
              <a:buClr>
                <a:schemeClr val="accent1">
                  <a:lumMod val="60000"/>
                  <a:lumOff val="40000"/>
                </a:schemeClr>
              </a:buClr>
              <a:buFontTx/>
              <a:buChar char="•"/>
              <a:defRPr/>
            </a:pPr>
            <a:r>
              <a:rPr lang="tr-TR" sz="2000" b="1" dirty="0" smtClean="0">
                <a:latin typeface="Calibri" pitchFamily="34" charset="0"/>
                <a:ea typeface="ヒラギノ角ゴ Pro W3" charset="0"/>
                <a:cs typeface="Calibri" pitchFamily="34" charset="0"/>
              </a:rPr>
              <a:t>Kramp</a:t>
            </a:r>
            <a:endParaRPr lang="tr-TR" sz="2000" b="1" dirty="0" smtClean="0">
              <a:latin typeface="Calibri" pitchFamily="34" charset="0"/>
              <a:cs typeface="Calibri" pitchFamily="34" charset="0"/>
            </a:endParaRPr>
          </a:p>
          <a:p>
            <a:pPr marL="365760" indent="-256032" fontAlgn="auto">
              <a:spcAft>
                <a:spcPts val="0"/>
              </a:spcAft>
              <a:buFont typeface="Wingdings 3"/>
              <a:buChar char=""/>
              <a:defRPr/>
            </a:pPr>
            <a:endParaRPr lang="tr-TR" sz="2000" dirty="0"/>
          </a:p>
        </p:txBody>
      </p:sp>
      <p:sp>
        <p:nvSpPr>
          <p:cNvPr id="2" name="1 Başlık"/>
          <p:cNvSpPr>
            <a:spLocks noGrp="1"/>
          </p:cNvSpPr>
          <p:nvPr>
            <p:ph type="title"/>
          </p:nvPr>
        </p:nvSpPr>
        <p:spPr>
          <a:xfrm>
            <a:off x="0" y="0"/>
            <a:ext cx="8229600" cy="1143000"/>
          </a:xfrm>
        </p:spPr>
        <p:txBody>
          <a:bodyPr/>
          <a:lstStyle/>
          <a:p>
            <a:pPr fontAlgn="auto">
              <a:spcAft>
                <a:spcPts val="0"/>
              </a:spcAft>
              <a:defRPr/>
            </a:pPr>
            <a:r>
              <a:rPr lang="tr-TR" dirty="0" smtClean="0">
                <a:latin typeface="Calibri" pitchFamily="34" charset="0"/>
                <a:cs typeface="Calibri" pitchFamily="34" charset="0"/>
              </a:rPr>
              <a:t>              Belirtiler nelerdir?</a:t>
            </a:r>
            <a:endParaRPr lang="tr-TR" dirty="0">
              <a:latin typeface="Calibri" pitchFamily="34" charset="0"/>
              <a:cs typeface="Calibri" pitchFamily="34" charset="0"/>
            </a:endParaRPr>
          </a:p>
        </p:txBody>
      </p:sp>
      <p:sp>
        <p:nvSpPr>
          <p:cNvPr id="25604" name="AutoShape 2" descr="data:image/jpeg;base64,/9j/4AAQSkZJRgABAQAAAQABAAD/2wCEAAkGBg8SEA8QDhAPEBUREBASDxAQFRAQEBUXFRAXFBQQEhgXGyYeGBkjJRQeHy8gIycpLSw4FR4xNTAqNSYrLSkBCQoKDgwOGg8PGjUlHyU1LCsxLCwvLCwsMC8sLCksLCwsLSwvLSksLzQvLCwsKywsKSwsKiw1KTUsKSwpKSosLP/AABEIAKAA8AMBIgACEQEDEQH/xAAcAAEAAgMBAQEAAAAAAAAAAAAAAQUEBgcCAwj/xABAEAACAQIDBAYHBAcJAAAAAAAAAQIDEQQFIRIxQVEGE2FxgZEHIjJSobHBFEJy0SMzQ2KSovAWVIKTo7KzwuH/xAAbAQEAAwEBAQEAAAAAAAAAAAAAAwQFBgIBB//EACcRAQACAgEEAQQCAwAAAAAAAAABAgMEEQUSITETIjJBoRRRBmFx/9oADAMBAAIRAxEAPwDuIAAAAAAAAAAAAAAABFzEzPNaWHpupWlspaLjKT4RiuL7Dn2cdOsTVbjRfUQ4bNnVf4pbl3LzZDlz0x/cu6ull2Z+iPH9/h0fEYunTW1UnCC5zlGK82Yf9pMF/esP/mU/zOQVG29qTcm98pNyl4t6kFGd/wDqrbr/AI/4+q/6drw+Np1FenOE1zhKM15o+1zh8NHtRbi1ulFuMl3Naov8q6bYui0py6+Hu1Pbt+7Pf53+pLTerPi0cK+foWWkc455/UuoklbkufUMVDaoy1VtuEtJx7JL6rTQsUXomJjmGDatqT22jiUgA+vIAAAAAAAAAAAAAAAAAAAAAAAAVmfZ7TwtJznq3dQgt8n+RnYivGEZTm9mMU5SfJJXbOQZ3nMsVXlUldRTtTjyXBf1xbIc2WMdeVzS1Z2csU/H5ec0zWriKnWVpXeuzH7sF7sfq+JiHo8mBa03nmXf4sdcVIpWOIgZB7pUpTkoU4TqSe6EE5Sdt7suHaecxwuIoq9WjKC5z24r+JRcfie6Yb381hFl28OGeL24lCJZXwzeF7STj274/DX4GdGSaundPc1uPlqWp90JcWfHljmk8sjA46pRqRq0pbMo7nwa4xkuMXy/I6v0fzuGKoqpFbLXq1Ib3GS3rtXFPimjkKLvohnP2fExu7QqtU6nLV+pPwb8pMtaueaW7Z9SyuraMZsc5Kx9UfuHViSESbLiQAAAAAAAAAAAAAAAAAAAAAAIYGm+kzN+rw8KMXrWk9r8ELNrxbS8zn9KFkl59/EufSTjNrHxg2kqdOlHVpLVub+ZVXT3NPu1MnetMzEOt6HjitJv+ZETSoynOMKa2pTkowXNt2S7P/GeTafR7l23iJ1WtKMEo/iqNq/gov8AiRUw4/kvFWtubH8fDbI3Do70ep4WkoxtKcrOrVtrN/SK4Lh3tstZQTTTV09Gnqu5kok6CIiI4h+fXva9ptafMuZ+kH0eU+rni8FDYcE5VqMdIOK1c6a+61vaWj+fPMpxjjJQb9WT8nwZ+jmj89dJstVDGYmjBWjCrLYXKL9aKXcnbwK2xSJq0+nZ7Uv4WiImRTndJ80n8NQzE9S7qPqh2DozmDrYWhUk7ycEpvjtR9WTffa/iWhqfo4q3ws4+7Wn/MlL6m2HQ4rd1Il+cbWP481qR+JkABIrgAAAAAAAAAAAAAAAAAAAADBxWSYao3KpRpylL2pWSk7aK7WrKjE+jzL53fVOD5wdmbKD5MRPt6re1fUtGr+i6l+yxNaHY/X+qNh6NdHY4OnOCqSquc9uU5KEX7KilaKt90yMyzFwtGCTm919yXN/kYEHiHq60u5KKXlY8xjrE8xCW2xlvXttaZhfgrcHmErqFW13pGS0u+TXMsj2gQzgnTbFKpmGLlHVdbsJrjsRUX8U14HTunnTKOEpulSadepH1Fv6tP8Aay7eS49yOS5dg23ty3J3V+L59pV2MkVq1um69smTwsqUbRinwil8NSWyWzw2YnuXcfbDpXo3p2ws5e9Xn/KlH6G2lX0ay50MLQpS0koXn+KXrSXhe3gWh0OKvbSIfnOzk+TNa8fmZAASK4AAAAAAAAAAAAAAAAAAAAAAADXqtZOrUb95ry0+h91iFYp+kmIVCvrJJVVtLseia/rmYSzlW3gXONr6Oz13p8nwZ8elnTiGEoQ2bSr1aalTp8Ipr9ZPs5LjbvNZzvpJGnTlJu7s1Fc3wRodOtUxVedSrJyd06kvD1aa5aKyXBIiy5IpHMrWrrznvFYZMI1MRUlWrylNyk3KUt8n+RY9iCVlZaJbkjy2YeTJOSeZd5ra1NenbUbNm6C9H3XrKvNfo6Mk1fdOotYxXZHe+2y52qciySpiqypQukrOrU3qEefe7WS+iZ13L8BTo04UqUdmMFaK+bfNvfcuamDunvt6Y/V9+KV+Gk+Z9/6ZCJANVyIAAAAAAAAAAAAAAAAAAAAAAAAAANfzTYlPrbpKmpRbavfS3hZpO/YaHhcjlVlKcKjjGdSWwt6d29Vx13m65vUjCtK8dunJfpItKSTe9pcjxg8HQjONSnNbCg1GF9I3t7PyA5h0+yKrho0ak3GVP2Lq+05u79a/Pcraaduvzy/BqlTjDe99SXvTesn9F3I2H0jZj1iw9JK8Z4qn/pp1H/tt4lHtGXvT5irquhUjttkn/j02ZOV5ZVxFWNGivWlq2/ZjFb5y7FfxulxMNs6r0GyVUMNGbX6Suo1Jvik1eEO5J+bZBr4fkt59NDqW7/Gx/T90+lnkmS0sLSVKku2c3banLjOX9aWSLEA2ojjxDhrWm08z7AAfXwAAAAAAAAAAAAAAAAAAAAAAAAIbJMfHVdmnOXKLt3tWQGuKup3b+9dvxKnEZKtq8Jyir6xT0Iy2tJTqQeuw1Z9jvb5GdVrgaV00havgIrcvtMvFU4JP+Zldc2XNui2KxtahVw/VbNDrozVSTg71IwtbR6LZ1/Ej3T9GmO+9PCx/x1ZP/jXzM7Zw3vfmIdJ03dw4MHbeeJ5arPVNc015o71TjZJLgtDndD0W1rpzxVJaq6jSnL4uovkdFSJtXFbHE9yn1Xbx7Fq/HPrlIALbHAAAAAAAAAAAAAAAAAAAAAAAAAAAKjpHiNmnFe9NLyi39C3K/OstVek6e1sO6cJ2vaS3NrivzA0vL5XlWl+8l5K//YYyva55p4Sph9qlWcJS2nJyhfZtLVb0nexV5rXbtFcd4FdnHpDxFC2EwjVF7PWVamkqktpu2zdWilouLPOS9Pc0g1OVTrYvW2ItaXbHZW0l2miUZfacfWqT1jCUtODUG4QXans38TZnLiUc+a1Z4q39DRx5ad+R1fo90/o4iUaVSPU1JaRV9qnJ+7GVk79jSNqR+fNtrVNprVNaNNaprkzu2SYyVXDYerP2qlGnOXDWUE38SXXyzeOJVOo6lcExNPUs4AFllgAAAAAAAAAAAAAAAAAAAAAAABDZJEgPnOZjVMRYnEyaRrj6Q0nKpGbinFtNSaTVuaYGBn1RurOXBtJeCRR1MsnUUakatOF201Pa0SftK179ztu3lziM6pTWxTXW9lKLqLzWi7rlbLJq1RtuDprgna/wA1PN+jdDDV51sLOLhUb24bSco3d724rtX5nw2jcf7EKXtOXgfSj6O6PGdbuUkl8irmwd88w1tPqHw17LR4ajgMHKtUhSho5PV8IrjN9i+Oi4nbsvqQjCFOn7MIRhFdkYqK+CNdyjovRofq4ave5Nyb72zYaFO3AkxYvjhW3Nqdi0ePEM+FQ+hjwPtEmUnoAAAAAAAAAAAAAAAAAAAAAAAAAAQ0YuIyujOzqUqc7bnKMZPwujLAGIsugt0Uu5E/YY8jKAGJ9hRKwaMoAY6wqPaon1AHlQJsSAAAAAAAAAAAAAAD//2Q=="/>
          <p:cNvSpPr>
            <a:spLocks noChangeAspect="1" noChangeArrowheads="1"/>
          </p:cNvSpPr>
          <p:nvPr/>
        </p:nvSpPr>
        <p:spPr bwMode="auto">
          <a:xfrm>
            <a:off x="63500" y="-744538"/>
            <a:ext cx="2286000" cy="1524001"/>
          </a:xfrm>
          <a:prstGeom prst="rect">
            <a:avLst/>
          </a:prstGeom>
          <a:noFill/>
          <a:ln w="9525">
            <a:noFill/>
            <a:miter lim="800000"/>
            <a:headEnd/>
            <a:tailEnd/>
          </a:ln>
        </p:spPr>
        <p:txBody>
          <a:bodyPr/>
          <a:lstStyle/>
          <a:p>
            <a:endParaRPr lang="tr-TR">
              <a:latin typeface="Lucida Sans Unicode" pitchFamily="34" charset="0"/>
            </a:endParaRPr>
          </a:p>
        </p:txBody>
      </p:sp>
      <p:sp>
        <p:nvSpPr>
          <p:cNvPr id="25605" name="AutoShape 4" descr="data:image/jpeg;base64,/9j/4AAQSkZJRgABAQAAAQABAAD/2wCEAAkGBg8SEA8QDhAPEBUREBASDxAQFRAQEBUXFRAXFBQQEhgXGyYeGBkjJRQeHy8gIycpLSw4FR4xNTAqNSYrLSkBCQoKDgwOGg8PGjUlHyU1LCsxLCwvLCwsMC8sLCksLCwsLSwvLSksLzQvLCwsKywsKSwsKiw1KTUsKSwpKSosLP/AABEIAKAA8AMBIgACEQEDEQH/xAAcAAEAAgMBAQEAAAAAAAAAAAAAAQUEBgcCAwj/xABAEAACAQIDBAYHBAcJAAAAAAAAAQIDEQQFIRIxQVEGE2FxgZEHIjJSobHBFEJy0SMzQ2KSovAWVIKTo7KzwuH/xAAbAQEAAwEBAQEAAAAAAAAAAAAAAwQFBgIBB//EACcRAQACAgEEAQQCAwAAAAAAAAABAgMEEQUSITETIjJBoRRRBmFx/9oADAMBAAIRAxEAPwDuIAAAAAAAAAAAAAAABFzEzPNaWHpupWlspaLjKT4RiuL7Dn2cdOsTVbjRfUQ4bNnVf4pbl3LzZDlz0x/cu6ull2Z+iPH9/h0fEYunTW1UnCC5zlGK82Yf9pMF/esP/mU/zOQVG29qTcm98pNyl4t6kFGd/wDqrbr/AI/4+q/6drw+Np1FenOE1zhKM15o+1zh8NHtRbi1ulFuMl3Naov8q6bYui0py6+Hu1Pbt+7Pf53+pLTerPi0cK+foWWkc455/UuoklbkufUMVDaoy1VtuEtJx7JL6rTQsUXomJjmGDatqT22jiUgA+vIAAAAAAAAAAAAAAAAAAAAAAAAVmfZ7TwtJznq3dQgt8n+RnYivGEZTm9mMU5SfJJXbOQZ3nMsVXlUldRTtTjyXBf1xbIc2WMdeVzS1Z2csU/H5ec0zWriKnWVpXeuzH7sF7sfq+JiHo8mBa03nmXf4sdcVIpWOIgZB7pUpTkoU4TqSe6EE5Sdt7suHaecxwuIoq9WjKC5z24r+JRcfie6Yb381hFl28OGeL24lCJZXwzeF7STj274/DX4GdGSaundPc1uPlqWp90JcWfHljmk8sjA46pRqRq0pbMo7nwa4xkuMXy/I6v0fzuGKoqpFbLXq1Ib3GS3rtXFPimjkKLvohnP2fExu7QqtU6nLV+pPwb8pMtaueaW7Z9SyuraMZsc5Kx9UfuHViSESbLiQAAAAAAAAAAAAAAAAAAAAAAIYGm+kzN+rw8KMXrWk9r8ELNrxbS8zn9KFkl59/EufSTjNrHxg2kqdOlHVpLVub+ZVXT3NPu1MnetMzEOt6HjitJv+ZETSoynOMKa2pTkowXNt2S7P/GeTafR7l23iJ1WtKMEo/iqNq/gov8AiRUw4/kvFWtubH8fDbI3Do70ep4WkoxtKcrOrVtrN/SK4Lh3tstZQTTTV09Gnqu5kok6CIiI4h+fXva9ptafMuZ+kH0eU+rni8FDYcE5VqMdIOK1c6a+61vaWj+fPMpxjjJQb9WT8nwZ+jmj89dJstVDGYmjBWjCrLYXKL9aKXcnbwK2xSJq0+nZ7Uv4WiImRTndJ80n8NQzE9S7qPqh2DozmDrYWhUk7ycEpvjtR9WTffa/iWhqfo4q3ws4+7Wn/MlL6m2HQ4rd1Il+cbWP481qR+JkABIrgAAAAAAAAAAAAAAAAAAAADBxWSYao3KpRpylL2pWSk7aK7WrKjE+jzL53fVOD5wdmbKD5MRPt6re1fUtGr+i6l+yxNaHY/X+qNh6NdHY4OnOCqSquc9uU5KEX7KilaKt90yMyzFwtGCTm919yXN/kYEHiHq60u5KKXlY8xjrE8xCW2xlvXttaZhfgrcHmErqFW13pGS0u+TXMsj2gQzgnTbFKpmGLlHVdbsJrjsRUX8U14HTunnTKOEpulSadepH1Fv6tP8Aay7eS49yOS5dg23ty3J3V+L59pV2MkVq1um69smTwsqUbRinwil8NSWyWzw2YnuXcfbDpXo3p2ws5e9Xn/KlH6G2lX0ay50MLQpS0koXn+KXrSXhe3gWh0OKvbSIfnOzk+TNa8fmZAASK4AAAAAAAAAAAAAAAAAAAAAAADXqtZOrUb95ry0+h91iFYp+kmIVCvrJJVVtLseia/rmYSzlW3gXONr6Oz13p8nwZ8elnTiGEoQ2bSr1aalTp8Ipr9ZPs5LjbvNZzvpJGnTlJu7s1Fc3wRodOtUxVedSrJyd06kvD1aa5aKyXBIiy5IpHMrWrrznvFYZMI1MRUlWrylNyk3KUt8n+RY9iCVlZaJbkjy2YeTJOSeZd5ra1NenbUbNm6C9H3XrKvNfo6Mk1fdOotYxXZHe+2y52qciySpiqypQukrOrU3qEefe7WS+iZ13L8BTo04UqUdmMFaK+bfNvfcuamDunvt6Y/V9+KV+Gk+Z9/6ZCJANVyIAAAAAAAAAAAAAAAAAAAAAAAAAANfzTYlPrbpKmpRbavfS3hZpO/YaHhcjlVlKcKjjGdSWwt6d29Vx13m65vUjCtK8dunJfpItKSTe9pcjxg8HQjONSnNbCg1GF9I3t7PyA5h0+yKrho0ak3GVP2Lq+05u79a/Pcraaduvzy/BqlTjDe99SXvTesn9F3I2H0jZj1iw9JK8Z4qn/pp1H/tt4lHtGXvT5irquhUjttkn/j02ZOV5ZVxFWNGivWlq2/ZjFb5y7FfxulxMNs6r0GyVUMNGbX6Suo1Jvik1eEO5J+bZBr4fkt59NDqW7/Gx/T90+lnkmS0sLSVKku2c3banLjOX9aWSLEA2ojjxDhrWm08z7AAfXwAAAAAAAAAAAAAAAAAAAAAAAAIbJMfHVdmnOXKLt3tWQGuKup3b+9dvxKnEZKtq8Jyir6xT0Iy2tJTqQeuw1Z9jvb5GdVrgaV00havgIrcvtMvFU4JP+Zldc2XNui2KxtahVw/VbNDrozVSTg71IwtbR6LZ1/Ej3T9GmO+9PCx/x1ZP/jXzM7Zw3vfmIdJ03dw4MHbeeJ5arPVNc015o71TjZJLgtDndD0W1rpzxVJaq6jSnL4uovkdFSJtXFbHE9yn1Xbx7Fq/HPrlIALbHAAAAAAAAAAAAAAAAAAAAAAAAAAAKjpHiNmnFe9NLyi39C3K/OstVek6e1sO6cJ2vaS3NrivzA0vL5XlWl+8l5K//YYyva55p4Sph9qlWcJS2nJyhfZtLVb0nexV5rXbtFcd4FdnHpDxFC2EwjVF7PWVamkqktpu2zdWilouLPOS9Pc0g1OVTrYvW2ItaXbHZW0l2miUZfacfWqT1jCUtODUG4QXans38TZnLiUc+a1Z4q39DRx5ad+R1fo90/o4iUaVSPU1JaRV9qnJ+7GVk79jSNqR+fNtrVNprVNaNNaprkzu2SYyVXDYerP2qlGnOXDWUE38SXXyzeOJVOo6lcExNPUs4AFllgAAAAAAAAAAAAAAAAAAAAAAABDZJEgPnOZjVMRYnEyaRrj6Q0nKpGbinFtNSaTVuaYGBn1RurOXBtJeCRR1MsnUUakatOF201Pa0SftK179ztu3lziM6pTWxTXW9lKLqLzWi7rlbLJq1RtuDprgna/wA1PN+jdDDV51sLOLhUb24bSco3d724rtX5nw2jcf7EKXtOXgfSj6O6PGdbuUkl8irmwd88w1tPqHw17LR4ajgMHKtUhSho5PV8IrjN9i+Oi4nbsvqQjCFOn7MIRhFdkYqK+CNdyjovRofq4ave5Nyb72zYaFO3AkxYvjhW3Nqdi0ePEM+FQ+hjwPtEmUnoAAAAAAAAAAAAAAAAAAAAAAAAAAQ0YuIyujOzqUqc7bnKMZPwujLAGIsugt0Uu5E/YY8jKAGJ9hRKwaMoAY6wqPaon1AHlQJsSAAAAAAAAAAAAAAD//2Q=="/>
          <p:cNvSpPr>
            <a:spLocks noChangeAspect="1" noChangeArrowheads="1"/>
          </p:cNvSpPr>
          <p:nvPr/>
        </p:nvSpPr>
        <p:spPr bwMode="auto">
          <a:xfrm>
            <a:off x="63500" y="-744538"/>
            <a:ext cx="2286000" cy="1524001"/>
          </a:xfrm>
          <a:prstGeom prst="rect">
            <a:avLst/>
          </a:prstGeom>
          <a:noFill/>
          <a:ln w="9525">
            <a:noFill/>
            <a:miter lim="800000"/>
            <a:headEnd/>
            <a:tailEnd/>
          </a:ln>
        </p:spPr>
        <p:txBody>
          <a:bodyPr/>
          <a:lstStyle/>
          <a:p>
            <a:endParaRPr lang="tr-TR">
              <a:latin typeface="Lucida Sans Unicode" pitchFamily="34" charset="0"/>
            </a:endParaRPr>
          </a:p>
        </p:txBody>
      </p:sp>
      <p:pic>
        <p:nvPicPr>
          <p:cNvPr id="25606" name="Picture 6" descr="http://t3.gstatic.com/images?q=tbn:ANd9GcRvG6Exlhy3UnyGTCamvJgHA65M-deEekPwNvqYTok1A4vajUh0"/>
          <p:cNvPicPr>
            <a:picLocks noChangeAspect="1" noChangeArrowheads="1"/>
          </p:cNvPicPr>
          <p:nvPr/>
        </p:nvPicPr>
        <p:blipFill>
          <a:blip r:embed="rId2" cstate="print"/>
          <a:srcRect/>
          <a:stretch>
            <a:fillRect/>
          </a:stretch>
        </p:blipFill>
        <p:spPr bwMode="auto">
          <a:xfrm>
            <a:off x="5857875" y="2000250"/>
            <a:ext cx="2928938" cy="43576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2 İçerik Yer Tutucusu"/>
          <p:cNvSpPr>
            <a:spLocks noGrp="1"/>
          </p:cNvSpPr>
          <p:nvPr>
            <p:ph idx="1"/>
          </p:nvPr>
        </p:nvSpPr>
        <p:spPr>
          <a:xfrm>
            <a:off x="4357688" y="1143000"/>
            <a:ext cx="4572000" cy="5286375"/>
          </a:xfrm>
        </p:spPr>
        <p:txBody>
          <a:bodyPr/>
          <a:lstStyle/>
          <a:p>
            <a:pPr algn="just">
              <a:lnSpc>
                <a:spcPct val="90000"/>
              </a:lnSpc>
              <a:buFont typeface="Wingdings 3" pitchFamily="18" charset="2"/>
              <a:buNone/>
            </a:pPr>
            <a:r>
              <a:rPr lang="tr-TR" sz="1600" smtClean="0">
                <a:solidFill>
                  <a:srgbClr val="FF0000"/>
                </a:solidFill>
              </a:rPr>
              <a:t>	        </a:t>
            </a:r>
            <a:r>
              <a:rPr lang="tr-TR" sz="3200" b="1" smtClean="0">
                <a:latin typeface="Calibri" pitchFamily="34" charset="0"/>
                <a:ea typeface="Calibri" pitchFamily="34" charset="0"/>
                <a:cs typeface="Calibri" pitchFamily="34" charset="0"/>
              </a:rPr>
              <a:t>Etkenlerin vücuda giriş yolları;</a:t>
            </a:r>
            <a:endParaRPr lang="tr-TR" sz="2800" b="1" smtClean="0">
              <a:latin typeface="Calibri" pitchFamily="34" charset="0"/>
              <a:ea typeface="Calibri" pitchFamily="34" charset="0"/>
              <a:cs typeface="Calibri" pitchFamily="34" charset="0"/>
            </a:endParaRPr>
          </a:p>
          <a:p>
            <a:pPr>
              <a:lnSpc>
                <a:spcPct val="90000"/>
              </a:lnSpc>
              <a:buFont typeface="Wingdings 3" pitchFamily="18" charset="2"/>
              <a:buNone/>
            </a:pPr>
            <a:r>
              <a:rPr lang="tr-TR" sz="2800" b="1" smtClean="0">
                <a:latin typeface="Calibri" pitchFamily="34" charset="0"/>
                <a:ea typeface="Calibri" pitchFamily="34" charset="0"/>
                <a:cs typeface="Calibri" pitchFamily="34" charset="0"/>
              </a:rPr>
              <a:t>	</a:t>
            </a:r>
          </a:p>
          <a:p>
            <a:pPr>
              <a:lnSpc>
                <a:spcPct val="90000"/>
              </a:lnSpc>
              <a:buFont typeface="Wingdings 3" pitchFamily="18" charset="2"/>
              <a:buNone/>
            </a:pPr>
            <a:endParaRPr lang="tr-TR" sz="2800" b="1" smtClean="0">
              <a:latin typeface="Calibri" pitchFamily="34" charset="0"/>
              <a:ea typeface="Calibri" pitchFamily="34" charset="0"/>
              <a:cs typeface="Calibri" pitchFamily="34" charset="0"/>
            </a:endParaRPr>
          </a:p>
          <a:p>
            <a:pPr>
              <a:lnSpc>
                <a:spcPct val="90000"/>
              </a:lnSpc>
              <a:buFont typeface="Wingdings 3" pitchFamily="18" charset="2"/>
              <a:buNone/>
            </a:pPr>
            <a:r>
              <a:rPr lang="tr-TR" sz="2800" smtClean="0">
                <a:latin typeface="Calibri" pitchFamily="34" charset="0"/>
                <a:ea typeface="Calibri" pitchFamily="34" charset="0"/>
                <a:cs typeface="Calibri" pitchFamily="34" charset="0"/>
              </a:rPr>
              <a:t>   1. Akciğerler  (solunum)</a:t>
            </a:r>
          </a:p>
          <a:p>
            <a:pPr>
              <a:lnSpc>
                <a:spcPct val="90000"/>
              </a:lnSpc>
              <a:buFont typeface="Wingdings 3" pitchFamily="18" charset="2"/>
              <a:buNone/>
            </a:pPr>
            <a:r>
              <a:rPr lang="tr-TR" sz="2800" smtClean="0">
                <a:latin typeface="Calibri" pitchFamily="34" charset="0"/>
                <a:ea typeface="Calibri" pitchFamily="34" charset="0"/>
                <a:cs typeface="Calibri" pitchFamily="34" charset="0"/>
              </a:rPr>
              <a:t>	2. Deri (emilim)</a:t>
            </a:r>
          </a:p>
          <a:p>
            <a:pPr>
              <a:lnSpc>
                <a:spcPct val="90000"/>
              </a:lnSpc>
              <a:buFont typeface="Wingdings 3" pitchFamily="18" charset="2"/>
              <a:buNone/>
            </a:pPr>
            <a:r>
              <a:rPr lang="tr-TR" sz="2800" smtClean="0">
                <a:latin typeface="Calibri" pitchFamily="34" charset="0"/>
                <a:ea typeface="Calibri" pitchFamily="34" charset="0"/>
                <a:cs typeface="Calibri" pitchFamily="34" charset="0"/>
              </a:rPr>
              <a:t>	3. Ağız (sindirim)</a:t>
            </a:r>
          </a:p>
          <a:p>
            <a:pPr>
              <a:lnSpc>
                <a:spcPct val="90000"/>
              </a:lnSpc>
              <a:buFont typeface="Wingdings 3" pitchFamily="18" charset="2"/>
              <a:buNone/>
            </a:pPr>
            <a:endParaRPr lang="tr-TR" sz="2000" smtClean="0">
              <a:latin typeface="Calibri" pitchFamily="34" charset="0"/>
              <a:ea typeface="Calibri" pitchFamily="34" charset="0"/>
              <a:cs typeface="Calibri" pitchFamily="34" charset="0"/>
            </a:endParaRPr>
          </a:p>
          <a:p>
            <a:pPr algn="just">
              <a:lnSpc>
                <a:spcPct val="90000"/>
              </a:lnSpc>
              <a:buFont typeface="Wingdings 3" pitchFamily="18" charset="2"/>
              <a:buNone/>
            </a:pPr>
            <a:r>
              <a:rPr lang="tr-TR" sz="2000" smtClean="0">
                <a:latin typeface="Calibri" pitchFamily="34" charset="0"/>
                <a:ea typeface="Calibri" pitchFamily="34" charset="0"/>
                <a:cs typeface="Calibri" pitchFamily="34" charset="0"/>
              </a:rPr>
              <a:t>	      </a:t>
            </a:r>
            <a:r>
              <a:rPr lang="tr-TR" sz="2800" smtClean="0">
                <a:latin typeface="Calibri" pitchFamily="34" charset="0"/>
                <a:ea typeface="Calibri" pitchFamily="34" charset="0"/>
                <a:cs typeface="Calibri" pitchFamily="34" charset="0"/>
              </a:rPr>
              <a:t>Meslek hastalıklarından etkilenme lokal ya da sistemik olabilir. </a:t>
            </a:r>
            <a:endParaRPr lang="tr-TR" sz="2000" smtClean="0">
              <a:latin typeface="Calibri" pitchFamily="34" charset="0"/>
              <a:ea typeface="Calibri" pitchFamily="34" charset="0"/>
              <a:cs typeface="Calibri" pitchFamily="34" charset="0"/>
            </a:endParaRPr>
          </a:p>
        </p:txBody>
      </p:sp>
      <p:sp>
        <p:nvSpPr>
          <p:cNvPr id="2" name="1 Başlık"/>
          <p:cNvSpPr>
            <a:spLocks noGrp="1"/>
          </p:cNvSpPr>
          <p:nvPr>
            <p:ph type="title"/>
          </p:nvPr>
        </p:nvSpPr>
        <p:spPr>
          <a:xfrm>
            <a:off x="428625" y="214313"/>
            <a:ext cx="8715375" cy="142875"/>
          </a:xfrm>
        </p:spPr>
        <p:txBody>
          <a:bodyPr>
            <a:normAutofit fontScale="90000"/>
          </a:bodyPr>
          <a:lstStyle/>
          <a:p>
            <a:pPr fontAlgn="auto">
              <a:spcAft>
                <a:spcPts val="0"/>
              </a:spcAft>
              <a:defRPr/>
            </a:pPr>
            <a:endParaRPr lang="tr-TR" dirty="0">
              <a:latin typeface="Calibri" pitchFamily="34" charset="0"/>
              <a:cs typeface="Calibri" pitchFamily="34" charset="0"/>
            </a:endParaRPr>
          </a:p>
        </p:txBody>
      </p:sp>
      <p:pic>
        <p:nvPicPr>
          <p:cNvPr id="26628" name="3 Resim" descr="http://www.isguvenligi.net/images/tasyurek/4b5c660b.jpg"/>
          <p:cNvPicPr>
            <a:picLocks noChangeAspect="1" noChangeArrowheads="1"/>
          </p:cNvPicPr>
          <p:nvPr/>
        </p:nvPicPr>
        <p:blipFill>
          <a:blip r:embed="rId2" cstate="print"/>
          <a:srcRect/>
          <a:stretch>
            <a:fillRect/>
          </a:stretch>
        </p:blipFill>
        <p:spPr bwMode="auto">
          <a:xfrm>
            <a:off x="0" y="857250"/>
            <a:ext cx="4357688" cy="6000750"/>
          </a:xfrm>
          <a:prstGeom prst="rect">
            <a:avLst/>
          </a:prstGeom>
          <a:noFill/>
          <a:ln w="9525">
            <a:noFill/>
            <a:miter lim="800000"/>
            <a:headEnd/>
            <a:tailEnd/>
          </a:ln>
        </p:spPr>
      </p:pic>
      <p:sp>
        <p:nvSpPr>
          <p:cNvPr id="26629" name="Rectangle 2"/>
          <p:cNvSpPr>
            <a:spLocks noChangeArrowheads="1"/>
          </p:cNvSpPr>
          <p:nvPr/>
        </p:nvSpPr>
        <p:spPr bwMode="auto">
          <a:xfrm>
            <a:off x="2571750" y="4857750"/>
            <a:ext cx="1500188" cy="914400"/>
          </a:xfrm>
          <a:prstGeom prst="rect">
            <a:avLst/>
          </a:prstGeom>
          <a:solidFill>
            <a:srgbClr val="FFFFFF"/>
          </a:solidFill>
          <a:ln w="9525">
            <a:solidFill>
              <a:schemeClr val="bg1">
                <a:alpha val="0"/>
              </a:schemeClr>
            </a:solidFill>
            <a:prstDash val="sysDot"/>
            <a:miter lim="800000"/>
            <a:headEnd/>
            <a:tailEnd/>
          </a:ln>
        </p:spPr>
        <p:txBody>
          <a:bodyPr/>
          <a:lstStyle/>
          <a:p>
            <a:endParaRPr lang="tr-TR">
              <a:latin typeface="Lucida Sans Unicode"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2000232" y="274638"/>
            <a:ext cx="6686568" cy="1143000"/>
          </a:xfrm>
        </p:spPr>
        <p:txBody>
          <a:bodyPr>
            <a:normAutofit fontScale="90000"/>
          </a:bodyPr>
          <a:lstStyle/>
          <a:p>
            <a:pPr fontAlgn="auto">
              <a:spcAft>
                <a:spcPts val="0"/>
              </a:spcAft>
              <a:defRPr/>
            </a:pPr>
            <a:r>
              <a:rPr lang="tr-TR" dirty="0" smtClean="0">
                <a:latin typeface="Calibri" pitchFamily="34" charset="0"/>
                <a:cs typeface="Calibri" pitchFamily="34" charset="0"/>
              </a:rPr>
              <a:t>Meslek Hastalıklarının </a:t>
            </a:r>
            <a:br>
              <a:rPr lang="tr-TR" dirty="0" smtClean="0">
                <a:latin typeface="Calibri" pitchFamily="34" charset="0"/>
                <a:cs typeface="Calibri" pitchFamily="34" charset="0"/>
              </a:rPr>
            </a:br>
            <a:r>
              <a:rPr lang="tr-TR" dirty="0" smtClean="0">
                <a:latin typeface="Calibri" pitchFamily="34" charset="0"/>
                <a:cs typeface="Calibri" pitchFamily="34" charset="0"/>
              </a:rPr>
              <a:t>Genel Özellikleri</a:t>
            </a:r>
            <a:endParaRPr lang="tr-TR" dirty="0">
              <a:latin typeface="Calibri" pitchFamily="34" charset="0"/>
              <a:cs typeface="Calibri" pitchFamily="34" charset="0"/>
            </a:endParaRPr>
          </a:p>
        </p:txBody>
      </p:sp>
      <p:pic>
        <p:nvPicPr>
          <p:cNvPr id="27651" name="Picture 3" descr="C:\Users\banu.saklamaz\Desktop\logo\images[3].jpg"/>
          <p:cNvPicPr>
            <a:picLocks noChangeAspect="1" noChangeArrowheads="1"/>
          </p:cNvPicPr>
          <p:nvPr/>
        </p:nvPicPr>
        <p:blipFill>
          <a:blip r:embed="rId2" cstate="print"/>
          <a:srcRect/>
          <a:stretch>
            <a:fillRect/>
          </a:stretch>
        </p:blipFill>
        <p:spPr bwMode="auto">
          <a:xfrm>
            <a:off x="0" y="214313"/>
            <a:ext cx="2000250" cy="2214562"/>
          </a:xfrm>
          <a:prstGeom prst="rect">
            <a:avLst/>
          </a:prstGeom>
          <a:noFill/>
          <a:ln w="9525">
            <a:noFill/>
            <a:miter lim="800000"/>
            <a:headEnd/>
            <a:tailEnd/>
          </a:ln>
        </p:spPr>
      </p:pic>
      <p:sp>
        <p:nvSpPr>
          <p:cNvPr id="3" name="2 İçerik Yer Tutucusu"/>
          <p:cNvSpPr>
            <a:spLocks noGrp="1"/>
          </p:cNvSpPr>
          <p:nvPr>
            <p:ph idx="1"/>
          </p:nvPr>
        </p:nvSpPr>
        <p:spPr>
          <a:xfrm>
            <a:off x="457200" y="1428750"/>
            <a:ext cx="8229600" cy="5143500"/>
          </a:xfrm>
        </p:spPr>
        <p:txBody>
          <a:bodyPr>
            <a:normAutofit lnSpcReduction="10000"/>
          </a:bodyPr>
          <a:lstStyle/>
          <a:p>
            <a:pPr lvl="2">
              <a:lnSpc>
                <a:spcPct val="90000"/>
              </a:lnSpc>
            </a:pPr>
            <a:endParaRPr lang="tr-TR" smtClean="0">
              <a:latin typeface="Calibri" pitchFamily="34" charset="0"/>
              <a:ea typeface="Calibri" pitchFamily="34" charset="0"/>
              <a:cs typeface="Calibri" pitchFamily="34" charset="0"/>
            </a:endParaRPr>
          </a:p>
          <a:p>
            <a:pPr lvl="2" algn="just">
              <a:lnSpc>
                <a:spcPct val="90000"/>
              </a:lnSpc>
            </a:pPr>
            <a:r>
              <a:rPr lang="tr-TR" sz="2800" smtClean="0">
                <a:latin typeface="Calibri" pitchFamily="34" charset="0"/>
                <a:ea typeface="Calibri" pitchFamily="34" charset="0"/>
                <a:cs typeface="Calibri" pitchFamily="34" charset="0"/>
              </a:rPr>
              <a:t>Kendine özgü bir klinik tablosu vardır.</a:t>
            </a:r>
          </a:p>
          <a:p>
            <a:pPr lvl="2" algn="just">
              <a:lnSpc>
                <a:spcPct val="90000"/>
              </a:lnSpc>
            </a:pPr>
            <a:r>
              <a:rPr lang="tr-TR" sz="2800" b="1" smtClean="0">
                <a:solidFill>
                  <a:srgbClr val="FF0000"/>
                </a:solidFill>
                <a:latin typeface="Calibri" pitchFamily="34" charset="0"/>
                <a:ea typeface="Calibri" pitchFamily="34" charset="0"/>
                <a:cs typeface="Calibri" pitchFamily="34" charset="0"/>
              </a:rPr>
              <a:t>Hastalık etkeni bellidir</a:t>
            </a:r>
            <a:r>
              <a:rPr lang="tr-TR" sz="2800" smtClean="0">
                <a:latin typeface="Calibri" pitchFamily="34" charset="0"/>
                <a:ea typeface="Calibri" pitchFamily="34" charset="0"/>
                <a:cs typeface="Calibri" pitchFamily="34" charset="0"/>
              </a:rPr>
              <a:t>.</a:t>
            </a:r>
          </a:p>
          <a:p>
            <a:pPr lvl="2" algn="just">
              <a:lnSpc>
                <a:spcPct val="90000"/>
              </a:lnSpc>
            </a:pPr>
            <a:r>
              <a:rPr lang="tr-TR" sz="2800" smtClean="0">
                <a:latin typeface="Calibri" pitchFamily="34" charset="0"/>
                <a:ea typeface="Calibri" pitchFamily="34" charset="0"/>
                <a:cs typeface="Calibri" pitchFamily="34" charset="0"/>
              </a:rPr>
              <a:t>Hastalık etkeni veya metaboliti biyolojik ortamda tespit edilebilir.</a:t>
            </a:r>
          </a:p>
          <a:p>
            <a:pPr lvl="2" algn="just">
              <a:lnSpc>
                <a:spcPct val="90000"/>
              </a:lnSpc>
            </a:pPr>
            <a:r>
              <a:rPr lang="tr-TR" sz="2800" smtClean="0">
                <a:latin typeface="Calibri" pitchFamily="34" charset="0"/>
                <a:ea typeface="Calibri" pitchFamily="34" charset="0"/>
                <a:cs typeface="Calibri" pitchFamily="34" charset="0"/>
              </a:rPr>
              <a:t>Hastalık deneysel ortamda oluşturulabilir.</a:t>
            </a:r>
          </a:p>
          <a:p>
            <a:pPr lvl="2" algn="just">
              <a:lnSpc>
                <a:spcPct val="90000"/>
              </a:lnSpc>
            </a:pPr>
            <a:r>
              <a:rPr lang="tr-TR" sz="2800" smtClean="0">
                <a:latin typeface="Calibri" pitchFamily="34" charset="0"/>
                <a:ea typeface="Calibri" pitchFamily="34" charset="0"/>
                <a:cs typeface="Calibri" pitchFamily="34" charset="0"/>
              </a:rPr>
              <a:t>Hastalık,</a:t>
            </a:r>
            <a:r>
              <a:rPr lang="tr-TR" sz="2800" smtClean="0">
                <a:solidFill>
                  <a:srgbClr val="FF0000"/>
                </a:solidFill>
                <a:latin typeface="Calibri" pitchFamily="34" charset="0"/>
                <a:ea typeface="Calibri" pitchFamily="34" charset="0"/>
                <a:cs typeface="Calibri" pitchFamily="34" charset="0"/>
              </a:rPr>
              <a:t> </a:t>
            </a:r>
            <a:r>
              <a:rPr lang="tr-TR" sz="2800" b="1" smtClean="0">
                <a:solidFill>
                  <a:srgbClr val="FF0000"/>
                </a:solidFill>
                <a:latin typeface="Calibri" pitchFamily="34" charset="0"/>
                <a:ea typeface="Calibri" pitchFamily="34" charset="0"/>
                <a:cs typeface="Calibri" pitchFamily="34" charset="0"/>
              </a:rPr>
              <a:t>o meslekte çalışanlarında yüksek oranda görülmektedir</a:t>
            </a:r>
            <a:r>
              <a:rPr lang="tr-TR" sz="2800" b="1" smtClean="0">
                <a:latin typeface="Calibri" pitchFamily="34" charset="0"/>
                <a:ea typeface="Calibri" pitchFamily="34" charset="0"/>
                <a:cs typeface="Calibri" pitchFamily="34" charset="0"/>
              </a:rPr>
              <a:t>.</a:t>
            </a:r>
          </a:p>
          <a:p>
            <a:pPr lvl="2" algn="just">
              <a:lnSpc>
                <a:spcPct val="90000"/>
              </a:lnSpc>
            </a:pPr>
            <a:r>
              <a:rPr lang="tr-TR" sz="2800" smtClean="0">
                <a:latin typeface="Calibri" pitchFamily="34" charset="0"/>
                <a:ea typeface="Calibri" pitchFamily="34" charset="0"/>
                <a:cs typeface="Calibri" pitchFamily="34" charset="0"/>
              </a:rPr>
              <a:t>Hastalığın nedeni işyerinde olup, </a:t>
            </a:r>
            <a:r>
              <a:rPr lang="tr-TR" sz="2800" b="1" smtClean="0">
                <a:solidFill>
                  <a:srgbClr val="FF0000"/>
                </a:solidFill>
                <a:latin typeface="Calibri" pitchFamily="34" charset="0"/>
                <a:ea typeface="Calibri" pitchFamily="34" charset="0"/>
                <a:cs typeface="Calibri" pitchFamily="34" charset="0"/>
              </a:rPr>
              <a:t>iş ile hastalık arasında nedensel bir bağ</a:t>
            </a:r>
            <a:r>
              <a:rPr lang="tr-TR" sz="2800" smtClean="0">
                <a:latin typeface="Calibri" pitchFamily="34" charset="0"/>
                <a:ea typeface="Calibri" pitchFamily="34" charset="0"/>
                <a:cs typeface="Calibri" pitchFamily="34" charset="0"/>
              </a:rPr>
              <a:t> vardır.</a:t>
            </a:r>
          </a:p>
          <a:p>
            <a:pPr lvl="2" algn="just">
              <a:lnSpc>
                <a:spcPct val="90000"/>
              </a:lnSpc>
            </a:pPr>
            <a:r>
              <a:rPr lang="tr-TR" sz="2800" smtClean="0">
                <a:latin typeface="Calibri" pitchFamily="34" charset="0"/>
                <a:ea typeface="Calibri" pitchFamily="34" charset="0"/>
                <a:cs typeface="Calibri" pitchFamily="34" charset="0"/>
              </a:rPr>
              <a:t>İşyerinde alınacak teknik ve tıbbi önlemlerle meslek</a:t>
            </a:r>
            <a:r>
              <a:rPr lang="tr-TR" sz="2800" b="1" smtClean="0">
                <a:latin typeface="Calibri" pitchFamily="34" charset="0"/>
                <a:ea typeface="Calibri" pitchFamily="34" charset="0"/>
                <a:cs typeface="Calibri" pitchFamily="34" charset="0"/>
              </a:rPr>
              <a:t> </a:t>
            </a:r>
            <a:r>
              <a:rPr lang="tr-TR" sz="2800" smtClean="0">
                <a:latin typeface="Calibri" pitchFamily="34" charset="0"/>
                <a:ea typeface="Calibri" pitchFamily="34" charset="0"/>
                <a:cs typeface="Calibri" pitchFamily="34" charset="0"/>
              </a:rPr>
              <a:t>hastalıklarından korunulabilir.</a:t>
            </a:r>
          </a:p>
          <a:p>
            <a:pPr>
              <a:lnSpc>
                <a:spcPct val="90000"/>
              </a:lnSpc>
            </a:pPr>
            <a:endParaRPr lang="tr-TR"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071563"/>
            <a:ext cx="8229600" cy="5572125"/>
          </a:xfrm>
        </p:spPr>
        <p:txBody>
          <a:bodyPr>
            <a:normAutofit/>
          </a:bodyPr>
          <a:lstStyle/>
          <a:p>
            <a:pPr algn="just">
              <a:buFont typeface="Wingdings 3" pitchFamily="18" charset="2"/>
              <a:buNone/>
            </a:pPr>
            <a:r>
              <a:rPr lang="tr-TR" sz="3000" smtClean="0">
                <a:ea typeface="Calibri" pitchFamily="34" charset="0"/>
                <a:cs typeface="Calibri" pitchFamily="34" charset="0"/>
              </a:rPr>
              <a:t>		</a:t>
            </a:r>
          </a:p>
          <a:p>
            <a:pPr algn="just">
              <a:buFont typeface="Wingdings 3" pitchFamily="18" charset="2"/>
              <a:buNone/>
            </a:pPr>
            <a:r>
              <a:rPr lang="tr-TR" sz="3000" smtClean="0">
                <a:ea typeface="Calibri" pitchFamily="34" charset="0"/>
                <a:cs typeface="Calibri" pitchFamily="34" charset="0"/>
              </a:rPr>
              <a:t>		</a:t>
            </a:r>
          </a:p>
          <a:p>
            <a:pPr algn="just">
              <a:buFont typeface="Wingdings 3" pitchFamily="18" charset="2"/>
              <a:buNone/>
            </a:pPr>
            <a:r>
              <a:rPr lang="tr-TR" sz="3000" smtClean="0">
                <a:ea typeface="Calibri" pitchFamily="34" charset="0"/>
                <a:cs typeface="Calibri" pitchFamily="34" charset="0"/>
              </a:rPr>
              <a:t>		</a:t>
            </a:r>
            <a:r>
              <a:rPr lang="tr-TR" sz="3200" smtClean="0">
                <a:latin typeface="Calibri" pitchFamily="34" charset="0"/>
                <a:ea typeface="Calibri" pitchFamily="34" charset="0"/>
                <a:cs typeface="Calibri" pitchFamily="34" charset="0"/>
              </a:rPr>
              <a:t>Meslek hastalığının tespit edilmemiş olması, hastalığın var olmadığını göstermez.</a:t>
            </a:r>
            <a:endParaRPr lang="tr-TR" sz="2800" smtClean="0">
              <a:latin typeface="Calibri" pitchFamily="34" charset="0"/>
              <a:ea typeface="Calibri" pitchFamily="34" charset="0"/>
              <a:cs typeface="Calibri" pitchFamily="34" charset="0"/>
            </a:endParaRPr>
          </a:p>
          <a:p>
            <a:pPr algn="just">
              <a:buFont typeface="Wingdings 3" pitchFamily="18" charset="2"/>
              <a:buNone/>
            </a:pPr>
            <a:endParaRPr lang="tr-TR" sz="2800" smtClean="0">
              <a:latin typeface="Calibri" pitchFamily="34" charset="0"/>
              <a:ea typeface="Calibri" pitchFamily="34" charset="0"/>
              <a:cs typeface="Calibri" pitchFamily="34" charset="0"/>
            </a:endParaRPr>
          </a:p>
          <a:p>
            <a:pPr algn="just">
              <a:buFont typeface="Wingdings 3" pitchFamily="18" charset="2"/>
              <a:buNone/>
            </a:pPr>
            <a:r>
              <a:rPr lang="tr-TR" sz="2800" smtClean="0">
                <a:latin typeface="Calibri" pitchFamily="34" charset="0"/>
                <a:ea typeface="Calibri" pitchFamily="34" charset="0"/>
                <a:cs typeface="Calibri" pitchFamily="34" charset="0"/>
              </a:rPr>
              <a:t>		</a:t>
            </a:r>
            <a:r>
              <a:rPr lang="tr-TR" sz="3200" smtClean="0">
                <a:latin typeface="Calibri" pitchFamily="34" charset="0"/>
                <a:ea typeface="Calibri" pitchFamily="34" charset="0"/>
                <a:cs typeface="Calibri" pitchFamily="34" charset="0"/>
              </a:rPr>
              <a:t>Meslek hastalığı tanısı, beraberinde </a:t>
            </a:r>
            <a:r>
              <a:rPr lang="tr-TR" sz="3000" b="1" smtClean="0">
                <a:solidFill>
                  <a:srgbClr val="FF0000"/>
                </a:solidFill>
                <a:latin typeface="Calibri" pitchFamily="34" charset="0"/>
                <a:ea typeface="Calibri" pitchFamily="34" charset="0"/>
                <a:cs typeface="Calibri" pitchFamily="34" charset="0"/>
              </a:rPr>
              <a:t>tazminat, yüksek iş göremezlik ödentisi, yatırım ve cezai sorumluluk</a:t>
            </a:r>
            <a:r>
              <a:rPr lang="tr-TR" sz="3000" smtClean="0">
                <a:latin typeface="Calibri" pitchFamily="34" charset="0"/>
                <a:ea typeface="Calibri" pitchFamily="34" charset="0"/>
                <a:cs typeface="Calibri" pitchFamily="34" charset="0"/>
              </a:rPr>
              <a:t> </a:t>
            </a:r>
            <a:r>
              <a:rPr lang="tr-TR" sz="3200" smtClean="0">
                <a:latin typeface="Calibri" pitchFamily="34" charset="0"/>
                <a:ea typeface="Calibri" pitchFamily="34" charset="0"/>
                <a:cs typeface="Calibri" pitchFamily="34" charset="0"/>
              </a:rPr>
              <a:t>getirdiği için, bir yanılgı ile saklanmaya çalışılabilmektedir.                    				    			</a:t>
            </a:r>
          </a:p>
          <a:p>
            <a:pPr marL="342900" lvl="1" indent="-342900" algn="just">
              <a:buFont typeface="Verdana" pitchFamily="34" charset="0"/>
              <a:buNone/>
            </a:pPr>
            <a:endParaRPr lang="tr-TR" sz="2200" smtClean="0">
              <a:latin typeface="Calibri" pitchFamily="34" charset="0"/>
              <a:ea typeface="Calibri" pitchFamily="34" charset="0"/>
              <a:cs typeface="Calibri" pitchFamily="34" charset="0"/>
            </a:endParaRPr>
          </a:p>
          <a:p>
            <a:pPr>
              <a:buFont typeface="Wingdings 3" pitchFamily="18" charset="2"/>
              <a:buNone/>
            </a:pPr>
            <a:endParaRPr lang="tr-TR" smtClean="0"/>
          </a:p>
        </p:txBody>
      </p:sp>
      <p:sp>
        <p:nvSpPr>
          <p:cNvPr id="2" name="1 Başlık"/>
          <p:cNvSpPr>
            <a:spLocks noGrp="1"/>
          </p:cNvSpPr>
          <p:nvPr>
            <p:ph type="title"/>
          </p:nvPr>
        </p:nvSpPr>
        <p:spPr/>
        <p:txBody>
          <a:bodyPr/>
          <a:lstStyle/>
          <a:p>
            <a:pPr fontAlgn="auto">
              <a:spcAft>
                <a:spcPts val="0"/>
              </a:spcAft>
              <a:defRPr/>
            </a:pPr>
            <a:endParaRPr lang="tr-TR" dirty="0"/>
          </a:p>
        </p:txBody>
      </p:sp>
      <p:pic>
        <p:nvPicPr>
          <p:cNvPr id="28676" name="Picture 1" descr="C:\Users\banu.saklamaz\Desktop\logo\imagesCA8Q24G7.jpg"/>
          <p:cNvPicPr>
            <a:picLocks noChangeAspect="1" noChangeArrowheads="1"/>
          </p:cNvPicPr>
          <p:nvPr/>
        </p:nvPicPr>
        <p:blipFill>
          <a:blip r:embed="rId2" cstate="print"/>
          <a:srcRect/>
          <a:stretch>
            <a:fillRect/>
          </a:stretch>
        </p:blipFill>
        <p:spPr bwMode="auto">
          <a:xfrm>
            <a:off x="0" y="0"/>
            <a:ext cx="2143125" cy="20716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00" name="Picture 2" descr="https://www.buycycle.co.za/photos/sitepics/Technical_Queries.jpg"/>
          <p:cNvPicPr>
            <a:picLocks noGrp="1" noChangeAspect="1" noChangeArrowheads="1"/>
          </p:cNvPicPr>
          <p:nvPr>
            <p:ph sz="half" idx="1"/>
          </p:nvPr>
        </p:nvPicPr>
        <p:blipFill>
          <a:blip r:embed="rId2" cstate="print"/>
          <a:srcRect/>
          <a:stretch>
            <a:fillRect/>
          </a:stretch>
        </p:blipFill>
        <p:spPr>
          <a:xfrm>
            <a:off x="6372200" y="3645024"/>
            <a:ext cx="2500313" cy="2928938"/>
          </a:xfrm>
        </p:spPr>
      </p:pic>
      <p:sp>
        <p:nvSpPr>
          <p:cNvPr id="2" name="1 Başlık"/>
          <p:cNvSpPr>
            <a:spLocks noGrp="1"/>
          </p:cNvSpPr>
          <p:nvPr>
            <p:ph type="title"/>
          </p:nvPr>
        </p:nvSpPr>
        <p:spPr>
          <a:xfrm>
            <a:off x="357158" y="428604"/>
            <a:ext cx="5786478" cy="1500198"/>
          </a:xfrm>
        </p:spPr>
        <p:txBody>
          <a:bodyPr/>
          <a:lstStyle/>
          <a:p>
            <a:pPr algn="l" fontAlgn="auto">
              <a:spcAft>
                <a:spcPts val="0"/>
              </a:spcAft>
              <a:defRPr/>
            </a:pPr>
            <a:r>
              <a:rPr lang="tr-TR" sz="4000" dirty="0" smtClean="0">
                <a:solidFill>
                  <a:schemeClr val="tx1"/>
                </a:solidFill>
                <a:latin typeface="Calibri" pitchFamily="34" charset="0"/>
                <a:cs typeface="Calibri" pitchFamily="34" charset="0"/>
              </a:rPr>
              <a:t/>
            </a:r>
            <a:br>
              <a:rPr lang="tr-TR" sz="4000" dirty="0" smtClean="0">
                <a:solidFill>
                  <a:schemeClr val="tx1"/>
                </a:solidFill>
                <a:latin typeface="Calibri" pitchFamily="34" charset="0"/>
                <a:cs typeface="Calibri" pitchFamily="34" charset="0"/>
              </a:rPr>
            </a:br>
            <a:endParaRPr lang="tr-TR" sz="4000" b="1" dirty="0">
              <a:solidFill>
                <a:schemeClr val="tx1"/>
              </a:solidFill>
            </a:endParaRPr>
          </a:p>
        </p:txBody>
      </p:sp>
      <p:sp>
        <p:nvSpPr>
          <p:cNvPr id="29699" name="2 Metin Yer Tutucusu"/>
          <p:cNvSpPr>
            <a:spLocks noGrp="1"/>
          </p:cNvSpPr>
          <p:nvPr>
            <p:ph type="body" idx="2"/>
          </p:nvPr>
        </p:nvSpPr>
        <p:spPr>
          <a:xfrm>
            <a:off x="971600" y="816397"/>
            <a:ext cx="6480720" cy="4268787"/>
          </a:xfrm>
        </p:spPr>
        <p:txBody>
          <a:bodyPr/>
          <a:lstStyle/>
          <a:p>
            <a:pPr algn="just"/>
            <a:endParaRPr lang="tr-TR" sz="2800" dirty="0" smtClean="0">
              <a:latin typeface="Calibri" pitchFamily="34" charset="0"/>
              <a:ea typeface="Calibri" pitchFamily="34" charset="0"/>
              <a:cs typeface="Calibri" pitchFamily="34" charset="0"/>
            </a:endParaRPr>
          </a:p>
          <a:p>
            <a:pPr algn="just"/>
            <a:r>
              <a:rPr lang="tr-TR" sz="2800" dirty="0" smtClean="0">
                <a:latin typeface="Calibri" pitchFamily="34" charset="0"/>
                <a:ea typeface="Calibri" pitchFamily="34" charset="0"/>
                <a:cs typeface="Calibri" pitchFamily="34" charset="0"/>
              </a:rPr>
              <a:t>	</a:t>
            </a:r>
            <a:r>
              <a:rPr lang="tr-TR" sz="3600" dirty="0" smtClean="0">
                <a:latin typeface="Calibri" pitchFamily="34" charset="0"/>
                <a:ea typeface="Calibri" pitchFamily="34" charset="0"/>
                <a:cs typeface="Calibri" pitchFamily="34" charset="0"/>
              </a:rPr>
              <a:t>Söz konusu hastalığa Meslek Hastalığı diyebilmek için </a:t>
            </a:r>
            <a:r>
              <a:rPr lang="tr-TR" sz="3600" b="1" u="sng" dirty="0" smtClean="0">
                <a:solidFill>
                  <a:srgbClr val="FF0000"/>
                </a:solidFill>
                <a:latin typeface="Calibri" pitchFamily="34" charset="0"/>
                <a:ea typeface="Calibri" pitchFamily="34" charset="0"/>
                <a:cs typeface="Calibri" pitchFamily="34" charset="0"/>
              </a:rPr>
              <a:t>klinik tanının yanında meslekle ilişkisinin</a:t>
            </a:r>
            <a:r>
              <a:rPr lang="tr-TR" sz="3600" dirty="0" smtClean="0">
                <a:latin typeface="Calibri" pitchFamily="34" charset="0"/>
                <a:ea typeface="Calibri" pitchFamily="34" charset="0"/>
                <a:cs typeface="Calibri" pitchFamily="34" charset="0"/>
              </a:rPr>
              <a:t> de ortaya konması gerekir.</a:t>
            </a:r>
            <a:endParaRPr lang="tr-TR" sz="2800" dirty="0" smtClean="0">
              <a:latin typeface="Calibri" pitchFamily="34" charset="0"/>
              <a:ea typeface="Calibri" pitchFamily="34" charset="0"/>
              <a:cs typeface="Calibri" pitchFamily="34" charset="0"/>
            </a:endParaRPr>
          </a:p>
          <a:p>
            <a:pPr algn="just"/>
            <a:r>
              <a:rPr lang="tr-TR" sz="2800" dirty="0" smtClean="0">
                <a:latin typeface="Calibri" pitchFamily="34" charset="0"/>
                <a:ea typeface="Calibri" pitchFamily="34" charset="0"/>
                <a:cs typeface="Calibri" pitchFamily="34" charset="0"/>
              </a:rPr>
              <a:t>	</a:t>
            </a:r>
          </a:p>
          <a:p>
            <a:endParaRPr lang="tr-TR"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2214546" y="214290"/>
            <a:ext cx="4972056" cy="1370000"/>
          </a:xfrm>
        </p:spPr>
        <p:txBody>
          <a:bodyPr>
            <a:normAutofit/>
          </a:bodyPr>
          <a:lstStyle/>
          <a:p>
            <a:pPr algn="l" fontAlgn="auto">
              <a:spcAft>
                <a:spcPts val="0"/>
              </a:spcAft>
              <a:defRPr/>
            </a:pPr>
            <a:r>
              <a:rPr lang="tr-TR" sz="5400" b="1" dirty="0" smtClean="0">
                <a:solidFill>
                  <a:schemeClr val="tx1"/>
                </a:solidFill>
                <a:latin typeface="Calibri" pitchFamily="34" charset="0"/>
                <a:cs typeface="Calibri" pitchFamily="34" charset="0"/>
              </a:rPr>
              <a:t>Tanı İlkeleri</a:t>
            </a:r>
            <a:endParaRPr lang="tr-TR" sz="5400" b="1" dirty="0">
              <a:solidFill>
                <a:schemeClr val="tx1"/>
              </a:solidFill>
              <a:latin typeface="Calibri" pitchFamily="34" charset="0"/>
              <a:cs typeface="Calibri" pitchFamily="34" charset="0"/>
            </a:endParaRPr>
          </a:p>
        </p:txBody>
      </p:sp>
      <p:sp>
        <p:nvSpPr>
          <p:cNvPr id="4" name="3 Metin Yer Tutucusu"/>
          <p:cNvSpPr>
            <a:spLocks noGrp="1"/>
          </p:cNvSpPr>
          <p:nvPr>
            <p:ph type="body" idx="2"/>
          </p:nvPr>
        </p:nvSpPr>
        <p:spPr>
          <a:xfrm>
            <a:off x="457200" y="1785938"/>
            <a:ext cx="8115300" cy="4340225"/>
          </a:xfrm>
        </p:spPr>
        <p:txBody>
          <a:bodyPr>
            <a:normAutofit/>
          </a:bodyPr>
          <a:lstStyle/>
          <a:p>
            <a:pPr marL="457200" indent="-457200" algn="just">
              <a:lnSpc>
                <a:spcPct val="90000"/>
              </a:lnSpc>
            </a:pPr>
            <a:r>
              <a:rPr lang="tr-TR" sz="4000" b="1" smtClean="0">
                <a:latin typeface="Tahoma" pitchFamily="34" charset="0"/>
              </a:rPr>
              <a:t>     </a:t>
            </a:r>
            <a:r>
              <a:rPr lang="tr-TR" sz="3600" smtClean="0">
                <a:latin typeface="Calibri" pitchFamily="34" charset="0"/>
                <a:ea typeface="Calibri" pitchFamily="34" charset="0"/>
                <a:cs typeface="Calibri" pitchFamily="34" charset="0"/>
              </a:rPr>
              <a:t>1.Klinik Değerlendirmeler</a:t>
            </a:r>
            <a:r>
              <a:rPr lang="tr-TR" sz="4400" smtClean="0">
                <a:latin typeface="Calibri" pitchFamily="34" charset="0"/>
                <a:ea typeface="Calibri" pitchFamily="34" charset="0"/>
                <a:cs typeface="Calibri" pitchFamily="34" charset="0"/>
              </a:rPr>
              <a:t>,</a:t>
            </a:r>
          </a:p>
          <a:p>
            <a:pPr marL="457200" indent="-457200" algn="just">
              <a:lnSpc>
                <a:spcPct val="90000"/>
              </a:lnSpc>
            </a:pPr>
            <a:endParaRPr lang="tr-TR" sz="4400" smtClean="0">
              <a:latin typeface="Calibri" pitchFamily="34" charset="0"/>
              <a:ea typeface="Calibri" pitchFamily="34" charset="0"/>
              <a:cs typeface="Calibri" pitchFamily="34" charset="0"/>
            </a:endParaRPr>
          </a:p>
          <a:p>
            <a:pPr marL="457200" indent="-457200" algn="just">
              <a:lnSpc>
                <a:spcPct val="90000"/>
              </a:lnSpc>
            </a:pPr>
            <a:r>
              <a:rPr lang="tr-TR" sz="3200" smtClean="0">
                <a:latin typeface="Calibri" pitchFamily="34" charset="0"/>
                <a:ea typeface="Calibri" pitchFamily="34" charset="0"/>
                <a:cs typeface="Calibri" pitchFamily="34" charset="0"/>
              </a:rPr>
              <a:t> </a:t>
            </a:r>
            <a:r>
              <a:rPr lang="tr-TR" sz="3600" smtClean="0">
                <a:latin typeface="Calibri" pitchFamily="34" charset="0"/>
                <a:ea typeface="Calibri" pitchFamily="34" charset="0"/>
                <a:cs typeface="Calibri" pitchFamily="34" charset="0"/>
              </a:rPr>
              <a:t>	  2.</a:t>
            </a:r>
            <a:r>
              <a:rPr lang="en-US" sz="3600" smtClean="0">
                <a:latin typeface="Calibri" pitchFamily="34" charset="0"/>
                <a:ea typeface="Calibri" pitchFamily="34" charset="0"/>
                <a:cs typeface="Calibri" pitchFamily="34" charset="0"/>
              </a:rPr>
              <a:t>Laboratuar Değerlendirmeleri</a:t>
            </a:r>
            <a:r>
              <a:rPr lang="tr-TR" sz="3600" smtClean="0">
                <a:latin typeface="Calibri" pitchFamily="34" charset="0"/>
                <a:ea typeface="Calibri" pitchFamily="34" charset="0"/>
                <a:cs typeface="Calibri" pitchFamily="34" charset="0"/>
              </a:rPr>
              <a:t>,</a:t>
            </a:r>
          </a:p>
          <a:p>
            <a:pPr marL="457200" indent="-457200" algn="just">
              <a:lnSpc>
                <a:spcPct val="90000"/>
              </a:lnSpc>
            </a:pPr>
            <a:endParaRPr lang="en-US" sz="3600" smtClean="0">
              <a:latin typeface="Calibri" pitchFamily="34" charset="0"/>
              <a:ea typeface="Calibri" pitchFamily="34" charset="0"/>
              <a:cs typeface="Calibri" pitchFamily="34" charset="0"/>
            </a:endParaRPr>
          </a:p>
          <a:p>
            <a:pPr marL="457200" indent="-457200" algn="just"/>
            <a:r>
              <a:rPr lang="tr-TR" sz="3600" smtClean="0">
                <a:latin typeface="Calibri" pitchFamily="34" charset="0"/>
                <a:ea typeface="Calibri" pitchFamily="34" charset="0"/>
                <a:cs typeface="Calibri" pitchFamily="34" charset="0"/>
              </a:rPr>
              <a:t>      3.</a:t>
            </a:r>
            <a:r>
              <a:rPr lang="en-US" sz="3600" smtClean="0">
                <a:latin typeface="Calibri" pitchFamily="34" charset="0"/>
                <a:ea typeface="Calibri" pitchFamily="34" charset="0"/>
                <a:cs typeface="Calibri" pitchFamily="34" charset="0"/>
              </a:rPr>
              <a:t>Meslek İle İlişkini</a:t>
            </a:r>
            <a:r>
              <a:rPr lang="tr-TR" sz="3600" smtClean="0">
                <a:latin typeface="Calibri" pitchFamily="34" charset="0"/>
                <a:ea typeface="Calibri" pitchFamily="34" charset="0"/>
                <a:cs typeface="Calibri" pitchFamily="34" charset="0"/>
              </a:rPr>
              <a:t>n</a:t>
            </a:r>
            <a:r>
              <a:rPr lang="en-US" sz="3600" smtClean="0">
                <a:latin typeface="Calibri" pitchFamily="34" charset="0"/>
                <a:ea typeface="Calibri" pitchFamily="34" charset="0"/>
                <a:cs typeface="Calibri" pitchFamily="34" charset="0"/>
              </a:rPr>
              <a:t> Kurulması</a:t>
            </a:r>
            <a:r>
              <a:rPr lang="tr-TR" sz="3600" smtClean="0">
                <a:latin typeface="Calibri" pitchFamily="34" charset="0"/>
                <a:ea typeface="Calibri" pitchFamily="34" charset="0"/>
                <a:cs typeface="Calibri" pitchFamily="34" charset="0"/>
              </a:rPr>
              <a:t>.</a:t>
            </a:r>
            <a:endParaRPr lang="en-US" sz="3600" smtClean="0">
              <a:latin typeface="Calibri" pitchFamily="34" charset="0"/>
              <a:ea typeface="Calibri" pitchFamily="34" charset="0"/>
              <a:cs typeface="Calibri" pitchFamily="34" charset="0"/>
            </a:endParaRPr>
          </a:p>
          <a:p>
            <a:pPr marL="457200" indent="-457200" algn="just"/>
            <a:endParaRPr lang="tr-TR" sz="3200" smtClean="0"/>
          </a:p>
        </p:txBody>
      </p:sp>
      <p:pic>
        <p:nvPicPr>
          <p:cNvPr id="30724" name="4 İçerik Yer Tutucusu" descr="imagesCAVE1DW5.jpg"/>
          <p:cNvPicPr>
            <a:picLocks noGrp="1" noChangeAspect="1"/>
          </p:cNvPicPr>
          <p:nvPr>
            <p:ph sz="half" idx="1"/>
          </p:nvPr>
        </p:nvPicPr>
        <p:blipFill>
          <a:blip r:embed="rId2" cstate="print"/>
          <a:srcRect/>
          <a:stretch>
            <a:fillRect/>
          </a:stretch>
        </p:blipFill>
        <p:spPr>
          <a:xfrm>
            <a:off x="0" y="0"/>
            <a:ext cx="1928813" cy="1857375"/>
          </a:xfr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500063" y="1714500"/>
            <a:ext cx="8229600" cy="4643438"/>
          </a:xfrm>
        </p:spPr>
        <p:txBody>
          <a:bodyPr>
            <a:noAutofit/>
          </a:bodyPr>
          <a:lstStyle/>
          <a:p>
            <a:pPr marL="609600" indent="-609600" algn="just">
              <a:spcBef>
                <a:spcPts val="0"/>
              </a:spcBef>
              <a:buFont typeface="Wingdings 3" pitchFamily="18" charset="2"/>
              <a:buNone/>
            </a:pPr>
            <a:r>
              <a:rPr lang="tr-TR" sz="600" dirty="0" smtClean="0">
                <a:latin typeface="+mj-lt"/>
                <a:ea typeface="Calibri" pitchFamily="34" charset="0"/>
                <a:cs typeface="Calibri" pitchFamily="34" charset="0"/>
              </a:rPr>
              <a:t>           </a:t>
            </a:r>
          </a:p>
          <a:p>
            <a:pPr marL="609600" indent="-609600" algn="just">
              <a:spcBef>
                <a:spcPts val="0"/>
              </a:spcBef>
              <a:buFont typeface="Wingdings 3" pitchFamily="18" charset="2"/>
              <a:buNone/>
            </a:pPr>
            <a:endParaRPr lang="tr-TR" sz="600" dirty="0" smtClean="0">
              <a:latin typeface="+mj-lt"/>
              <a:ea typeface="Calibri" pitchFamily="34" charset="0"/>
              <a:cs typeface="Calibri" pitchFamily="34" charset="0"/>
            </a:endParaRPr>
          </a:p>
          <a:p>
            <a:pPr marL="609600" indent="-609600" algn="just">
              <a:spcBef>
                <a:spcPts val="0"/>
              </a:spcBef>
              <a:buFont typeface="+mj-lt"/>
              <a:buAutoNum type="arabicParenR"/>
            </a:pPr>
            <a:r>
              <a:rPr lang="tr-TR" dirty="0" smtClean="0">
                <a:latin typeface="+mj-lt"/>
                <a:ea typeface="Calibri" pitchFamily="34" charset="0"/>
                <a:cs typeface="Calibri" pitchFamily="34" charset="0"/>
              </a:rPr>
              <a:t>Kişinin şu ana kadar çalıştığı tüm işlerin </a:t>
            </a:r>
            <a:r>
              <a:rPr lang="tr-TR" dirty="0" err="1" smtClean="0">
                <a:latin typeface="+mj-lt"/>
                <a:ea typeface="Calibri" pitchFamily="34" charset="0"/>
                <a:cs typeface="Calibri" pitchFamily="34" charset="0"/>
              </a:rPr>
              <a:t>ayrıntlı</a:t>
            </a:r>
            <a:r>
              <a:rPr lang="tr-TR" dirty="0" smtClean="0">
                <a:latin typeface="+mj-lt"/>
                <a:ea typeface="Calibri" pitchFamily="34" charset="0"/>
                <a:cs typeface="Calibri" pitchFamily="34" charset="0"/>
              </a:rPr>
              <a:t> sorgulanması </a:t>
            </a:r>
            <a:endParaRPr lang="tr-TR" sz="2800" dirty="0" smtClean="0">
              <a:latin typeface="+mj-lt"/>
              <a:ea typeface="Calibri" pitchFamily="34" charset="0"/>
              <a:cs typeface="Calibri" pitchFamily="34" charset="0"/>
            </a:endParaRPr>
          </a:p>
          <a:p>
            <a:pPr marL="609600" indent="-609600" algn="just">
              <a:spcBef>
                <a:spcPts val="0"/>
              </a:spcBef>
              <a:buFont typeface="+mj-lt"/>
              <a:buAutoNum type="arabicParenR"/>
            </a:pPr>
            <a:r>
              <a:rPr lang="tr-TR" dirty="0" smtClean="0">
                <a:latin typeface="+mj-lt"/>
                <a:ea typeface="Calibri" pitchFamily="34" charset="0"/>
                <a:cs typeface="Calibri" pitchFamily="34" charset="0"/>
              </a:rPr>
              <a:t>İşyeri </a:t>
            </a:r>
            <a:r>
              <a:rPr lang="tr-TR" dirty="0" err="1" smtClean="0">
                <a:latin typeface="+mj-lt"/>
                <a:ea typeface="Calibri" pitchFamily="34" charset="0"/>
                <a:cs typeface="Calibri" pitchFamily="34" charset="0"/>
              </a:rPr>
              <a:t>maruziyetleri</a:t>
            </a:r>
            <a:endParaRPr lang="tr-TR" sz="2800" dirty="0" smtClean="0">
              <a:latin typeface="+mj-lt"/>
              <a:ea typeface="Calibri" pitchFamily="34" charset="0"/>
              <a:cs typeface="Calibri" pitchFamily="34" charset="0"/>
            </a:endParaRPr>
          </a:p>
          <a:p>
            <a:pPr marL="609600" indent="-609600" algn="just">
              <a:spcBef>
                <a:spcPts val="0"/>
              </a:spcBef>
              <a:buFont typeface="+mj-lt"/>
              <a:buAutoNum type="arabicParenR"/>
            </a:pPr>
            <a:r>
              <a:rPr lang="tr-TR" dirty="0" smtClean="0">
                <a:latin typeface="+mj-lt"/>
                <a:ea typeface="Calibri" pitchFamily="34" charset="0"/>
                <a:cs typeface="Calibri" pitchFamily="34" charset="0"/>
              </a:rPr>
              <a:t>Belirtilerin zamanla ilişkisi</a:t>
            </a:r>
          </a:p>
          <a:p>
            <a:pPr marL="609600" indent="-609600" algn="just">
              <a:spcBef>
                <a:spcPts val="0"/>
              </a:spcBef>
              <a:buFont typeface="+mj-lt"/>
              <a:buAutoNum type="arabicParenR"/>
            </a:pPr>
            <a:r>
              <a:rPr lang="tr-TR" dirty="0" smtClean="0">
                <a:latin typeface="+mj-lt"/>
                <a:ea typeface="Calibri" pitchFamily="34" charset="0"/>
                <a:cs typeface="Calibri" pitchFamily="34" charset="0"/>
              </a:rPr>
              <a:t>B</a:t>
            </a:r>
            <a:r>
              <a:rPr lang="en-US" dirty="0" err="1" smtClean="0">
                <a:latin typeface="+mj-lt"/>
                <a:ea typeface="Calibri" pitchFamily="34" charset="0"/>
                <a:cs typeface="Calibri" pitchFamily="34" charset="0"/>
              </a:rPr>
              <a:t>enzeri</a:t>
            </a:r>
            <a:r>
              <a:rPr lang="en-US" dirty="0" smtClean="0">
                <a:latin typeface="+mj-lt"/>
                <a:ea typeface="Calibri" pitchFamily="34" charset="0"/>
                <a:cs typeface="Calibri" pitchFamily="34" charset="0"/>
              </a:rPr>
              <a:t> </a:t>
            </a:r>
            <a:r>
              <a:rPr lang="en-US" dirty="0" err="1" smtClean="0">
                <a:latin typeface="+mj-lt"/>
                <a:ea typeface="Calibri" pitchFamily="34" charset="0"/>
                <a:cs typeface="Calibri" pitchFamily="34" charset="0"/>
              </a:rPr>
              <a:t>yakınmaları</a:t>
            </a:r>
            <a:r>
              <a:rPr lang="en-US" dirty="0" smtClean="0">
                <a:latin typeface="+mj-lt"/>
                <a:ea typeface="Calibri" pitchFamily="34" charset="0"/>
                <a:cs typeface="Calibri" pitchFamily="34" charset="0"/>
              </a:rPr>
              <a:t> </a:t>
            </a:r>
            <a:r>
              <a:rPr lang="en-US" dirty="0" err="1" smtClean="0">
                <a:latin typeface="+mj-lt"/>
                <a:ea typeface="Calibri" pitchFamily="34" charset="0"/>
                <a:cs typeface="Calibri" pitchFamily="34" charset="0"/>
              </a:rPr>
              <a:t>olan</a:t>
            </a:r>
            <a:r>
              <a:rPr lang="en-US" dirty="0" smtClean="0">
                <a:latin typeface="+mj-lt"/>
                <a:ea typeface="Calibri" pitchFamily="34" charset="0"/>
                <a:cs typeface="Calibri" pitchFamily="34" charset="0"/>
              </a:rPr>
              <a:t> </a:t>
            </a:r>
            <a:r>
              <a:rPr lang="en-US" dirty="0" err="1" smtClean="0">
                <a:latin typeface="+mj-lt"/>
                <a:ea typeface="Calibri" pitchFamily="34" charset="0"/>
                <a:cs typeface="Calibri" pitchFamily="34" charset="0"/>
              </a:rPr>
              <a:t>başka</a:t>
            </a:r>
            <a:r>
              <a:rPr lang="en-US" dirty="0" smtClean="0">
                <a:latin typeface="+mj-lt"/>
                <a:ea typeface="Calibri" pitchFamily="34" charset="0"/>
                <a:cs typeface="Calibri" pitchFamily="34" charset="0"/>
              </a:rPr>
              <a:t> </a:t>
            </a:r>
            <a:r>
              <a:rPr lang="en-US" dirty="0" err="1" smtClean="0">
                <a:latin typeface="+mj-lt"/>
                <a:ea typeface="Calibri" pitchFamily="34" charset="0"/>
                <a:cs typeface="Calibri" pitchFamily="34" charset="0"/>
              </a:rPr>
              <a:t>işçilerin</a:t>
            </a:r>
            <a:r>
              <a:rPr lang="en-US" dirty="0" smtClean="0">
                <a:latin typeface="+mj-lt"/>
                <a:ea typeface="Calibri" pitchFamily="34" charset="0"/>
                <a:cs typeface="Calibri" pitchFamily="34" charset="0"/>
              </a:rPr>
              <a:t> </a:t>
            </a:r>
            <a:r>
              <a:rPr lang="en-US" dirty="0" err="1" smtClean="0">
                <a:latin typeface="+mj-lt"/>
                <a:ea typeface="Calibri" pitchFamily="34" charset="0"/>
                <a:cs typeface="Calibri" pitchFamily="34" charset="0"/>
              </a:rPr>
              <a:t>varlığı</a:t>
            </a:r>
            <a:endParaRPr lang="tr-TR" sz="2800" dirty="0" smtClean="0">
              <a:latin typeface="+mj-lt"/>
              <a:ea typeface="Calibri" pitchFamily="34" charset="0"/>
              <a:cs typeface="Calibri" pitchFamily="34" charset="0"/>
            </a:endParaRPr>
          </a:p>
          <a:p>
            <a:pPr marL="609600" indent="-609600" algn="just">
              <a:spcBef>
                <a:spcPts val="0"/>
              </a:spcBef>
              <a:buFont typeface="+mj-lt"/>
              <a:buAutoNum type="arabicParenR"/>
            </a:pPr>
            <a:r>
              <a:rPr lang="tr-TR" dirty="0" smtClean="0">
                <a:latin typeface="+mj-lt"/>
                <a:ea typeface="Calibri" pitchFamily="34" charset="0"/>
                <a:cs typeface="Calibri" pitchFamily="34" charset="0"/>
              </a:rPr>
              <a:t>İş dışı etkilenmeler</a:t>
            </a:r>
          </a:p>
          <a:p>
            <a:pPr marL="609600" indent="-609600" algn="just">
              <a:spcBef>
                <a:spcPts val="0"/>
              </a:spcBef>
              <a:buFont typeface="Wingdings 3" pitchFamily="18" charset="2"/>
              <a:buNone/>
            </a:pPr>
            <a:endParaRPr lang="tr-TR" sz="1400" dirty="0" smtClean="0">
              <a:latin typeface="+mj-lt"/>
              <a:ea typeface="Calibri" pitchFamily="34" charset="0"/>
              <a:cs typeface="Calibri" pitchFamily="34" charset="0"/>
            </a:endParaRPr>
          </a:p>
          <a:p>
            <a:pPr marL="609600" indent="-609600" algn="just">
              <a:spcBef>
                <a:spcPts val="0"/>
              </a:spcBef>
              <a:buFont typeface="Wingdings 3" pitchFamily="18" charset="2"/>
              <a:buNone/>
            </a:pPr>
            <a:endParaRPr lang="tr-TR" sz="1400" dirty="0" smtClean="0">
              <a:latin typeface="+mj-lt"/>
              <a:ea typeface="Calibri" pitchFamily="34" charset="0"/>
              <a:cs typeface="Calibri" pitchFamily="34" charset="0"/>
            </a:endParaRPr>
          </a:p>
          <a:p>
            <a:pPr marL="609600" indent="-609600" algn="just">
              <a:spcBef>
                <a:spcPts val="0"/>
              </a:spcBef>
              <a:buFont typeface="Wingdings 3" pitchFamily="18" charset="2"/>
              <a:buNone/>
            </a:pPr>
            <a:endParaRPr lang="tr-TR" sz="600" b="1" dirty="0" smtClean="0">
              <a:latin typeface="+mj-lt"/>
              <a:ea typeface="Calibri" pitchFamily="34" charset="0"/>
              <a:cs typeface="Calibri" pitchFamily="34" charset="0"/>
            </a:endParaRPr>
          </a:p>
          <a:p>
            <a:pPr marL="609600" indent="-609600" algn="just">
              <a:spcBef>
                <a:spcPts val="0"/>
              </a:spcBef>
              <a:buFont typeface="Wingdings 3" pitchFamily="18" charset="2"/>
              <a:buNone/>
            </a:pPr>
            <a:endParaRPr lang="tr-TR" sz="700" dirty="0" smtClean="0">
              <a:latin typeface="+mj-lt"/>
              <a:ea typeface="Calibri" pitchFamily="34" charset="0"/>
              <a:cs typeface="Calibri" pitchFamily="34" charset="0"/>
            </a:endParaRPr>
          </a:p>
          <a:p>
            <a:pPr marL="609600" indent="-609600" algn="just">
              <a:spcBef>
                <a:spcPts val="0"/>
              </a:spcBef>
              <a:buFont typeface="Wingdings 3" pitchFamily="18" charset="2"/>
              <a:buNone/>
            </a:pPr>
            <a:endParaRPr lang="tr-TR" sz="600" dirty="0" smtClean="0">
              <a:latin typeface="+mj-lt"/>
              <a:ea typeface="Calibri" pitchFamily="34" charset="0"/>
              <a:cs typeface="Calibri" pitchFamily="34" charset="0"/>
            </a:endParaRPr>
          </a:p>
          <a:p>
            <a:pPr marL="609600" indent="-609600" algn="just">
              <a:spcBef>
                <a:spcPts val="0"/>
              </a:spcBef>
              <a:buClr>
                <a:schemeClr val="hlink"/>
              </a:buClr>
              <a:buFont typeface="Wingdings 3" pitchFamily="18" charset="2"/>
              <a:buNone/>
            </a:pPr>
            <a:endParaRPr lang="tr-TR" sz="400" dirty="0" smtClean="0">
              <a:latin typeface="+mj-lt"/>
            </a:endParaRPr>
          </a:p>
          <a:p>
            <a:pPr marL="609600" indent="-609600" algn="just">
              <a:spcBef>
                <a:spcPts val="0"/>
              </a:spcBef>
              <a:buFont typeface="Wingdings 3" pitchFamily="18" charset="2"/>
              <a:buNone/>
            </a:pPr>
            <a:r>
              <a:rPr lang="tr-TR" sz="400" dirty="0" smtClean="0">
                <a:latin typeface="+mj-lt"/>
              </a:rPr>
              <a:t>  </a:t>
            </a:r>
          </a:p>
        </p:txBody>
      </p:sp>
      <p:pic>
        <p:nvPicPr>
          <p:cNvPr id="31747" name="Picture 2" descr="http://t1.gstatic.com/images?q=tbn:ANd9GcQ_MJE8jN8T0SomicBskY8538Ne0cUo8kBUzUGimS7FflQqa3bo"/>
          <p:cNvPicPr>
            <a:picLocks noChangeAspect="1" noChangeArrowheads="1"/>
          </p:cNvPicPr>
          <p:nvPr/>
        </p:nvPicPr>
        <p:blipFill>
          <a:blip r:embed="rId2" cstate="print"/>
          <a:srcRect/>
          <a:stretch>
            <a:fillRect/>
          </a:stretch>
        </p:blipFill>
        <p:spPr bwMode="auto">
          <a:xfrm>
            <a:off x="0" y="0"/>
            <a:ext cx="2466975" cy="1847850"/>
          </a:xfrm>
          <a:prstGeom prst="rect">
            <a:avLst/>
          </a:prstGeom>
          <a:noFill/>
          <a:ln w="9525">
            <a:noFill/>
            <a:miter lim="800000"/>
            <a:headEnd/>
            <a:tailEnd/>
          </a:ln>
        </p:spPr>
      </p:pic>
      <p:sp>
        <p:nvSpPr>
          <p:cNvPr id="2" name="1 Başlık"/>
          <p:cNvSpPr>
            <a:spLocks noGrp="1"/>
          </p:cNvSpPr>
          <p:nvPr>
            <p:ph type="title"/>
          </p:nvPr>
        </p:nvSpPr>
        <p:spPr>
          <a:xfrm>
            <a:off x="1714480" y="274638"/>
            <a:ext cx="6000792" cy="1143000"/>
          </a:xfrm>
        </p:spPr>
        <p:txBody>
          <a:bodyPr/>
          <a:lstStyle/>
          <a:p>
            <a:pPr fontAlgn="auto">
              <a:spcAft>
                <a:spcPts val="0"/>
              </a:spcAft>
              <a:defRPr/>
            </a:pPr>
            <a:r>
              <a:rPr lang="tr-TR" sz="4400" dirty="0" smtClean="0">
                <a:latin typeface="Calibri" pitchFamily="34" charset="0"/>
                <a:cs typeface="Calibri" pitchFamily="34" charset="0"/>
              </a:rPr>
              <a:t>Klinik Değerlendirmeler </a:t>
            </a:r>
            <a:r>
              <a:rPr lang="tr-TR" sz="3600" dirty="0" smtClean="0">
                <a:latin typeface="Calibri" pitchFamily="34" charset="0"/>
                <a:cs typeface="Calibri" pitchFamily="34" charset="0"/>
              </a:rPr>
              <a:t/>
            </a:r>
            <a:br>
              <a:rPr lang="tr-TR" sz="3600" dirty="0" smtClean="0">
                <a:latin typeface="Calibri" pitchFamily="34" charset="0"/>
                <a:cs typeface="Calibri" pitchFamily="34" charset="0"/>
              </a:rPr>
            </a:br>
            <a:r>
              <a:rPr lang="tr-TR" sz="2000" dirty="0" smtClean="0">
                <a:latin typeface="Calibri" pitchFamily="34" charset="0"/>
                <a:cs typeface="Calibri" pitchFamily="34" charset="0"/>
              </a:rPr>
              <a:t>(Ayrıntılı Çalışma Öyküsü)</a:t>
            </a:r>
            <a:endParaRPr lang="tr-TR" sz="36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normAutofit/>
          </a:bodyPr>
          <a:lstStyle/>
          <a:p>
            <a:pPr marL="609600" indent="-609600" fontAlgn="auto">
              <a:lnSpc>
                <a:spcPct val="70000"/>
              </a:lnSpc>
              <a:spcAft>
                <a:spcPts val="0"/>
              </a:spcAft>
              <a:buFont typeface="Wingdings 3"/>
              <a:buNone/>
              <a:defRPr/>
            </a:pPr>
            <a:endParaRPr lang="tr-TR" sz="2600" b="1" dirty="0" smtClean="0">
              <a:latin typeface="+mj-lt"/>
            </a:endParaRPr>
          </a:p>
          <a:p>
            <a:pPr marL="609600" indent="-609600" fontAlgn="auto">
              <a:lnSpc>
                <a:spcPct val="70000"/>
              </a:lnSpc>
              <a:spcAft>
                <a:spcPts val="0"/>
              </a:spcAft>
              <a:buFont typeface="Wingdings 3"/>
              <a:buNone/>
              <a:defRPr/>
            </a:pPr>
            <a:endParaRPr lang="tr-TR" sz="2600" b="1" dirty="0" smtClean="0">
              <a:latin typeface="+mj-lt"/>
            </a:endParaRPr>
          </a:p>
          <a:p>
            <a:pPr marL="609600" indent="-609600" fontAlgn="auto">
              <a:lnSpc>
                <a:spcPct val="70000"/>
              </a:lnSpc>
              <a:spcAft>
                <a:spcPts val="0"/>
              </a:spcAft>
              <a:buFont typeface="Wingdings 3"/>
              <a:buNone/>
              <a:defRPr/>
            </a:pPr>
            <a:r>
              <a:rPr lang="tr-TR" sz="4000" dirty="0" smtClean="0">
                <a:latin typeface="Calibri" pitchFamily="34" charset="0"/>
                <a:cs typeface="Calibri" pitchFamily="34" charset="0"/>
              </a:rPr>
              <a:t>1.Radyolojik yöntemler</a:t>
            </a:r>
          </a:p>
          <a:p>
            <a:pPr marL="365760" indent="-256032" fontAlgn="auto">
              <a:spcAft>
                <a:spcPts val="0"/>
              </a:spcAft>
              <a:buFont typeface="Wingdings 3"/>
              <a:buNone/>
              <a:defRPr/>
            </a:pPr>
            <a:r>
              <a:rPr lang="tr-TR" sz="4000" dirty="0" smtClean="0">
                <a:latin typeface="Calibri" pitchFamily="34" charset="0"/>
                <a:cs typeface="Calibri" pitchFamily="34" charset="0"/>
              </a:rPr>
              <a:t>  </a:t>
            </a:r>
            <a:endParaRPr lang="tr-TR" sz="3600" dirty="0" smtClean="0">
              <a:latin typeface="Calibri" pitchFamily="34" charset="0"/>
              <a:cs typeface="Calibri" pitchFamily="34" charset="0"/>
            </a:endParaRPr>
          </a:p>
          <a:p>
            <a:pPr marL="609600" indent="-609600" fontAlgn="auto">
              <a:lnSpc>
                <a:spcPct val="70000"/>
              </a:lnSpc>
              <a:spcAft>
                <a:spcPts val="0"/>
              </a:spcAft>
              <a:buFont typeface="Wingdings 3"/>
              <a:buNone/>
              <a:defRPr/>
            </a:pPr>
            <a:r>
              <a:rPr lang="tr-TR" sz="4000" dirty="0" smtClean="0">
                <a:latin typeface="Calibri" pitchFamily="34" charset="0"/>
                <a:cs typeface="Calibri" pitchFamily="34" charset="0"/>
              </a:rPr>
              <a:t>2.Biyokimyasal yöntemler</a:t>
            </a:r>
          </a:p>
          <a:p>
            <a:pPr marL="609600" indent="-609600" fontAlgn="auto">
              <a:lnSpc>
                <a:spcPct val="70000"/>
              </a:lnSpc>
              <a:spcAft>
                <a:spcPts val="0"/>
              </a:spcAft>
              <a:buFont typeface="Wingdings 3"/>
              <a:buNone/>
              <a:defRPr/>
            </a:pPr>
            <a:endParaRPr lang="tr-TR" sz="4000" dirty="0" smtClean="0">
              <a:latin typeface="Calibri" pitchFamily="34" charset="0"/>
              <a:cs typeface="Calibri" pitchFamily="34" charset="0"/>
            </a:endParaRPr>
          </a:p>
          <a:p>
            <a:pPr marL="609600" indent="-609600" fontAlgn="auto">
              <a:lnSpc>
                <a:spcPct val="80000"/>
              </a:lnSpc>
              <a:spcAft>
                <a:spcPts val="0"/>
              </a:spcAft>
              <a:buFont typeface="Wingdings 3"/>
              <a:buNone/>
              <a:defRPr/>
            </a:pPr>
            <a:r>
              <a:rPr lang="tr-TR" sz="4000" dirty="0" smtClean="0">
                <a:latin typeface="Calibri" pitchFamily="34" charset="0"/>
                <a:cs typeface="Calibri" pitchFamily="34" charset="0"/>
              </a:rPr>
              <a:t>3.Patolojik incelemeler</a:t>
            </a:r>
          </a:p>
          <a:p>
            <a:pPr marL="365760" indent="-256032" fontAlgn="auto">
              <a:spcAft>
                <a:spcPts val="0"/>
              </a:spcAft>
              <a:buFont typeface="Wingdings 3"/>
              <a:buChar char=""/>
              <a:defRPr/>
            </a:pPr>
            <a:endParaRPr lang="tr-TR" dirty="0" smtClean="0">
              <a:latin typeface="Calibri" pitchFamily="34" charset="0"/>
              <a:cs typeface="Calibri" pitchFamily="34" charset="0"/>
            </a:endParaRPr>
          </a:p>
          <a:p>
            <a:pPr marL="365760" indent="-256032" fontAlgn="auto">
              <a:spcAft>
                <a:spcPts val="0"/>
              </a:spcAft>
              <a:buFont typeface="Wingdings 3"/>
              <a:buNone/>
              <a:defRPr/>
            </a:pPr>
            <a:endParaRPr lang="tr-TR" dirty="0">
              <a:latin typeface="Calibri" pitchFamily="34" charset="0"/>
              <a:cs typeface="Calibri" pitchFamily="34" charset="0"/>
            </a:endParaRPr>
          </a:p>
        </p:txBody>
      </p:sp>
      <p:sp>
        <p:nvSpPr>
          <p:cNvPr id="2" name="1 Başlık"/>
          <p:cNvSpPr>
            <a:spLocks noGrp="1"/>
          </p:cNvSpPr>
          <p:nvPr>
            <p:ph type="title"/>
          </p:nvPr>
        </p:nvSpPr>
        <p:spPr/>
        <p:txBody>
          <a:bodyPr>
            <a:normAutofit fontScale="90000"/>
          </a:bodyPr>
          <a:lstStyle/>
          <a:p>
            <a:pPr fontAlgn="auto">
              <a:spcAft>
                <a:spcPts val="0"/>
              </a:spcAft>
              <a:defRPr/>
            </a:pPr>
            <a:r>
              <a:rPr lang="tr-TR" dirty="0" smtClean="0">
                <a:latin typeface="Calibri" pitchFamily="34" charset="0"/>
                <a:cs typeface="Calibri" pitchFamily="34" charset="0"/>
              </a:rPr>
              <a:t/>
            </a:r>
            <a:br>
              <a:rPr lang="tr-TR" dirty="0" smtClean="0">
                <a:latin typeface="Calibri" pitchFamily="34" charset="0"/>
                <a:cs typeface="Calibri" pitchFamily="34" charset="0"/>
              </a:rPr>
            </a:br>
            <a:r>
              <a:rPr lang="tr-TR" sz="4000" dirty="0" err="1" smtClean="0">
                <a:latin typeface="Calibri" pitchFamily="34" charset="0"/>
                <a:cs typeface="Calibri" pitchFamily="34" charset="0"/>
              </a:rPr>
              <a:t>Laboratuvar</a:t>
            </a:r>
            <a:r>
              <a:rPr lang="tr-TR" sz="4900" dirty="0" smtClean="0">
                <a:latin typeface="Calibri" pitchFamily="34" charset="0"/>
                <a:cs typeface="Calibri" pitchFamily="34" charset="0"/>
              </a:rPr>
              <a:t> </a:t>
            </a:r>
            <a:r>
              <a:rPr lang="tr-TR" sz="4000" dirty="0" smtClean="0">
                <a:latin typeface="Calibri" pitchFamily="34" charset="0"/>
                <a:cs typeface="Calibri" pitchFamily="34" charset="0"/>
              </a:rPr>
              <a:t>Değerlendirmeleri</a:t>
            </a:r>
            <a:endParaRPr lang="tr-TR" sz="4000" dirty="0">
              <a:latin typeface="Calibri" pitchFamily="34" charset="0"/>
              <a:cs typeface="Calibri" pitchFamily="34" charset="0"/>
            </a:endParaRPr>
          </a:p>
        </p:txBody>
      </p:sp>
      <p:pic>
        <p:nvPicPr>
          <p:cNvPr id="32772" name="Picture 4" descr="http://t0.gstatic.com/images?q=tbn:ANd9GcQMTy6R9fpHP65Smmucujfs0NFEAtJBGoOI4a4t_3sLOvLCnx6ZUA"/>
          <p:cNvPicPr>
            <a:picLocks noChangeAspect="1" noChangeArrowheads="1"/>
          </p:cNvPicPr>
          <p:nvPr/>
        </p:nvPicPr>
        <p:blipFill>
          <a:blip r:embed="rId2" cstate="print"/>
          <a:srcRect/>
          <a:stretch>
            <a:fillRect/>
          </a:stretch>
        </p:blipFill>
        <p:spPr bwMode="auto">
          <a:xfrm>
            <a:off x="6572250" y="2428875"/>
            <a:ext cx="2314575" cy="1971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500063" y="1928813"/>
            <a:ext cx="8229600" cy="4311650"/>
          </a:xfrm>
        </p:spPr>
        <p:txBody>
          <a:bodyPr>
            <a:normAutofit/>
          </a:bodyPr>
          <a:lstStyle/>
          <a:p>
            <a:pPr algn="just">
              <a:lnSpc>
                <a:spcPct val="80000"/>
              </a:lnSpc>
              <a:buClr>
                <a:srgbClr val="FF00FF"/>
              </a:buClr>
              <a:buFont typeface="Wingdings 3" pitchFamily="18" charset="2"/>
              <a:buNone/>
            </a:pPr>
            <a:r>
              <a:rPr lang="tr-TR" sz="2800" smtClean="0">
                <a:latin typeface="Calibri" pitchFamily="34" charset="0"/>
                <a:ea typeface="Calibri" pitchFamily="34" charset="0"/>
                <a:cs typeface="Calibri" pitchFamily="34" charset="0"/>
              </a:rPr>
              <a:t> </a:t>
            </a:r>
          </a:p>
          <a:p>
            <a:pPr algn="just">
              <a:lnSpc>
                <a:spcPct val="80000"/>
              </a:lnSpc>
              <a:buClr>
                <a:srgbClr val="FF00FF"/>
              </a:buClr>
              <a:buFont typeface="Wingdings 3" pitchFamily="18" charset="2"/>
              <a:buNone/>
            </a:pPr>
            <a:endParaRPr lang="tr-TR" sz="2800" smtClean="0">
              <a:latin typeface="Calibri" pitchFamily="34" charset="0"/>
              <a:ea typeface="Calibri" pitchFamily="34" charset="0"/>
              <a:cs typeface="Calibri" pitchFamily="34" charset="0"/>
            </a:endParaRPr>
          </a:p>
          <a:p>
            <a:pPr algn="just">
              <a:lnSpc>
                <a:spcPct val="80000"/>
              </a:lnSpc>
              <a:buClr>
                <a:srgbClr val="FF00FF"/>
              </a:buClr>
              <a:buFont typeface="Wingdings 3" pitchFamily="18" charset="2"/>
              <a:buNone/>
            </a:pPr>
            <a:r>
              <a:rPr lang="tr-TR" sz="4000" smtClean="0">
                <a:latin typeface="Calibri" pitchFamily="34" charset="0"/>
                <a:ea typeface="Calibri" pitchFamily="34" charset="0"/>
                <a:cs typeface="Calibri" pitchFamily="34" charset="0"/>
              </a:rPr>
              <a:t>İşyeri ortam ölçümleri</a:t>
            </a:r>
            <a:endParaRPr lang="tr-TR" sz="4000" smtClean="0"/>
          </a:p>
        </p:txBody>
      </p:sp>
      <p:sp>
        <p:nvSpPr>
          <p:cNvPr id="2" name="1 Başlık"/>
          <p:cNvSpPr>
            <a:spLocks noGrp="1"/>
          </p:cNvSpPr>
          <p:nvPr>
            <p:ph type="title"/>
          </p:nvPr>
        </p:nvSpPr>
        <p:spPr>
          <a:xfrm>
            <a:off x="214282" y="285728"/>
            <a:ext cx="6715172" cy="1428760"/>
          </a:xfrm>
        </p:spPr>
        <p:txBody>
          <a:bodyPr>
            <a:noAutofit/>
          </a:bodyPr>
          <a:lstStyle/>
          <a:p>
            <a:pPr fontAlgn="auto">
              <a:spcAft>
                <a:spcPts val="0"/>
              </a:spcAft>
              <a:defRPr/>
            </a:pPr>
            <a:r>
              <a:rPr lang="tr-TR" sz="4000" dirty="0" smtClean="0">
                <a:latin typeface="Calibri" pitchFamily="34" charset="0"/>
                <a:cs typeface="Calibri" pitchFamily="34" charset="0"/>
              </a:rPr>
              <a:t>Hastalığın Meslekle İlişkisinin Kurulması</a:t>
            </a:r>
            <a:r>
              <a:rPr lang="tr-TR" sz="3200" dirty="0" smtClean="0">
                <a:latin typeface="Calibri" pitchFamily="34" charset="0"/>
                <a:cs typeface="Calibri" pitchFamily="34" charset="0"/>
              </a:rPr>
              <a:t/>
            </a:r>
            <a:br>
              <a:rPr lang="tr-TR" sz="3200" dirty="0" smtClean="0">
                <a:latin typeface="Calibri" pitchFamily="34" charset="0"/>
                <a:cs typeface="Calibri" pitchFamily="34" charset="0"/>
              </a:rPr>
            </a:br>
            <a:endParaRPr lang="tr-TR" sz="3600" b="0" dirty="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571625"/>
            <a:ext cx="8229600" cy="4554538"/>
          </a:xfrm>
        </p:spPr>
        <p:txBody>
          <a:bodyPr>
            <a:normAutofit lnSpcReduction="10000"/>
          </a:bodyPr>
          <a:lstStyle/>
          <a:p>
            <a:pPr algn="just">
              <a:lnSpc>
                <a:spcPct val="80000"/>
              </a:lnSpc>
              <a:buFont typeface="Wingdings 3" pitchFamily="18" charset="2"/>
              <a:buNone/>
            </a:pPr>
            <a:r>
              <a:rPr lang="tr-TR" b="1" smtClean="0"/>
              <a:t>		</a:t>
            </a:r>
          </a:p>
          <a:p>
            <a:pPr algn="just">
              <a:lnSpc>
                <a:spcPct val="80000"/>
              </a:lnSpc>
              <a:buFont typeface="Wingdings 3" pitchFamily="18" charset="2"/>
              <a:buNone/>
            </a:pPr>
            <a:r>
              <a:rPr lang="tr-TR" b="1" smtClean="0">
                <a:ea typeface="Calibri" pitchFamily="34" charset="0"/>
                <a:cs typeface="Calibri" pitchFamily="34" charset="0"/>
              </a:rPr>
              <a:t>		</a:t>
            </a:r>
            <a:r>
              <a:rPr lang="tr-TR" sz="3600" b="1" u="sng" smtClean="0">
                <a:latin typeface="Calibri" pitchFamily="34" charset="0"/>
                <a:ea typeface="Calibri" pitchFamily="34" charset="0"/>
                <a:cs typeface="Calibri" pitchFamily="34" charset="0"/>
              </a:rPr>
              <a:t>Yükümlülük süresi:</a:t>
            </a:r>
            <a:r>
              <a:rPr lang="tr-TR" sz="3600" b="1" smtClean="0">
                <a:latin typeface="Calibri" pitchFamily="34" charset="0"/>
                <a:ea typeface="Calibri" pitchFamily="34" charset="0"/>
                <a:cs typeface="Calibri" pitchFamily="34" charset="0"/>
              </a:rPr>
              <a:t> </a:t>
            </a:r>
            <a:r>
              <a:rPr lang="tr-TR" sz="3600" smtClean="0">
                <a:latin typeface="Calibri" pitchFamily="34" charset="0"/>
                <a:ea typeface="Calibri" pitchFamily="34" charset="0"/>
                <a:cs typeface="Calibri" pitchFamily="34" charset="0"/>
              </a:rPr>
              <a:t>Zararlı mesleksel etkinin sona ermesi ile hastalığın ortaya çıkması arasında geçen kabul edilebilir en uzun süre. </a:t>
            </a:r>
          </a:p>
          <a:p>
            <a:pPr algn="just">
              <a:lnSpc>
                <a:spcPct val="80000"/>
              </a:lnSpc>
              <a:buFont typeface="Wingdings 3" pitchFamily="18" charset="2"/>
              <a:buNone/>
            </a:pPr>
            <a:endParaRPr lang="tr-TR" sz="3600" smtClean="0">
              <a:latin typeface="Calibri" pitchFamily="34" charset="0"/>
              <a:ea typeface="Calibri" pitchFamily="34" charset="0"/>
              <a:cs typeface="Calibri" pitchFamily="34" charset="0"/>
            </a:endParaRPr>
          </a:p>
          <a:p>
            <a:pPr algn="just">
              <a:lnSpc>
                <a:spcPct val="80000"/>
              </a:lnSpc>
              <a:buFont typeface="Wingdings 3" pitchFamily="18" charset="2"/>
              <a:buNone/>
            </a:pPr>
            <a:r>
              <a:rPr lang="tr-TR" sz="3600" b="1" smtClean="0">
                <a:latin typeface="Calibri" pitchFamily="34" charset="0"/>
                <a:ea typeface="Calibri" pitchFamily="34" charset="0"/>
                <a:cs typeface="Calibri" pitchFamily="34" charset="0"/>
              </a:rPr>
              <a:t>		</a:t>
            </a:r>
            <a:r>
              <a:rPr lang="tr-TR" sz="3600" b="1" u="sng" smtClean="0">
                <a:latin typeface="Calibri" pitchFamily="34" charset="0"/>
                <a:ea typeface="Calibri" pitchFamily="34" charset="0"/>
                <a:cs typeface="Calibri" pitchFamily="34" charset="0"/>
              </a:rPr>
              <a:t>Maruziyet süresi:</a:t>
            </a:r>
            <a:r>
              <a:rPr lang="tr-TR" sz="3600" b="1" smtClean="0">
                <a:latin typeface="Calibri" pitchFamily="34" charset="0"/>
                <a:ea typeface="Calibri" pitchFamily="34" charset="0"/>
                <a:cs typeface="Calibri" pitchFamily="34" charset="0"/>
              </a:rPr>
              <a:t> </a:t>
            </a:r>
            <a:r>
              <a:rPr lang="tr-TR" sz="3600" smtClean="0">
                <a:latin typeface="Calibri" pitchFamily="34" charset="0"/>
                <a:ea typeface="Calibri" pitchFamily="34" charset="0"/>
                <a:cs typeface="Calibri" pitchFamily="34" charset="0"/>
              </a:rPr>
              <a:t>Zararlı mesleksel etkenin başlamasıyla hastalık belirtilerinin ortaya çıkması için gereken en az süre. </a:t>
            </a:r>
          </a:p>
        </p:txBody>
      </p:sp>
      <p:sp>
        <p:nvSpPr>
          <p:cNvPr id="2" name="1 Başlık"/>
          <p:cNvSpPr>
            <a:spLocks noGrp="1"/>
          </p:cNvSpPr>
          <p:nvPr>
            <p:ph type="title"/>
          </p:nvPr>
        </p:nvSpPr>
        <p:spPr/>
        <p:txBody>
          <a:bodyPr/>
          <a:lstStyle/>
          <a:p>
            <a:pPr fontAlgn="auto">
              <a:spcAft>
                <a:spcPts val="0"/>
              </a:spcAft>
              <a:defRPr/>
            </a:pPr>
            <a:endParaRPr lang="tr-TR"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endParaRPr lang="tr-TR"/>
          </a:p>
        </p:txBody>
      </p:sp>
    </p:spTree>
    <p:extLst>
      <p:ext uri="{BB962C8B-B14F-4D97-AF65-F5344CB8AC3E}">
        <p14:creationId xmlns:p14="http://schemas.microsoft.com/office/powerpoint/2010/main" val="118102075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p:cNvPicPr>
            <a:picLocks noChangeAspect="1" noChangeArrowheads="1"/>
          </p:cNvPicPr>
          <p:nvPr/>
        </p:nvPicPr>
        <p:blipFill>
          <a:blip r:embed="rId3" cstate="print"/>
          <a:srcRect/>
          <a:stretch>
            <a:fillRect/>
          </a:stretch>
        </p:blipFill>
        <p:spPr bwMode="auto">
          <a:xfrm>
            <a:off x="285750" y="1143000"/>
            <a:ext cx="7929563" cy="4714875"/>
          </a:xfrm>
          <a:prstGeom prst="rect">
            <a:avLst/>
          </a:prstGeom>
          <a:noFill/>
          <a:ln w="9525">
            <a:noFill/>
            <a:miter lim="800000"/>
            <a:headEnd/>
            <a:tailEnd/>
          </a:ln>
        </p:spPr>
      </p:pic>
      <p:sp>
        <p:nvSpPr>
          <p:cNvPr id="5" name="4 Başlık"/>
          <p:cNvSpPr>
            <a:spLocks noGrp="1"/>
          </p:cNvSpPr>
          <p:nvPr>
            <p:ph type="title"/>
          </p:nvPr>
        </p:nvSpPr>
        <p:spPr>
          <a:xfrm>
            <a:off x="457200" y="274638"/>
            <a:ext cx="8229600" cy="654032"/>
          </a:xfrm>
        </p:spPr>
        <p:txBody>
          <a:bodyPr/>
          <a:lstStyle/>
          <a:p>
            <a:pPr fontAlgn="auto">
              <a:spcAft>
                <a:spcPts val="0"/>
              </a:spcAft>
              <a:defRPr/>
            </a:pPr>
            <a:r>
              <a:rPr lang="tr-TR" sz="2800" dirty="0" smtClean="0">
                <a:latin typeface="Calibri" pitchFamily="34" charset="0"/>
                <a:cs typeface="Calibri" pitchFamily="34" charset="0"/>
              </a:rPr>
              <a:t>Sağlık İşletmeleri Tüzüğü’ne göre;</a:t>
            </a:r>
            <a:endParaRPr lang="tr-TR" sz="4000" dirty="0">
              <a:latin typeface="Calibri" pitchFamily="34" charset="0"/>
            </a:endParaRPr>
          </a:p>
        </p:txBody>
      </p:sp>
      <p:sp>
        <p:nvSpPr>
          <p:cNvPr id="35844" name="5 İçerik Yer Tutucusu"/>
          <p:cNvSpPr>
            <a:spLocks noGrp="1"/>
          </p:cNvSpPr>
          <p:nvPr>
            <p:ph idx="1"/>
          </p:nvPr>
        </p:nvSpPr>
        <p:spPr>
          <a:xfrm>
            <a:off x="457200" y="857250"/>
            <a:ext cx="8229600" cy="6000750"/>
          </a:xfrm>
        </p:spPr>
        <p:txBody>
          <a:bodyPr/>
          <a:lstStyle/>
          <a:p>
            <a:pPr>
              <a:buFont typeface="Wingdings 3" pitchFamily="18" charset="2"/>
              <a:buNone/>
            </a:pPr>
            <a:endParaRPr lang="tr-TR" smtClean="0">
              <a:solidFill>
                <a:schemeClr val="bg1"/>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2 İçerik Yer Tutucusu"/>
          <p:cNvSpPr>
            <a:spLocks noGrp="1"/>
          </p:cNvSpPr>
          <p:nvPr>
            <p:ph idx="1"/>
          </p:nvPr>
        </p:nvSpPr>
        <p:spPr/>
        <p:txBody>
          <a:bodyPr/>
          <a:lstStyle/>
          <a:p>
            <a:pPr algn="just">
              <a:buFont typeface="Wingdings 3" pitchFamily="18" charset="2"/>
              <a:buNone/>
            </a:pPr>
            <a:r>
              <a:rPr lang="tr-TR" smtClean="0"/>
              <a:t>		</a:t>
            </a:r>
            <a:r>
              <a:rPr lang="en-US" sz="4400" b="1" smtClean="0">
                <a:latin typeface="Calibri" pitchFamily="34" charset="0"/>
                <a:ea typeface="Calibri" pitchFamily="34" charset="0"/>
                <a:cs typeface="Calibri" pitchFamily="34" charset="0"/>
              </a:rPr>
              <a:t>Meslek</a:t>
            </a:r>
            <a:r>
              <a:rPr lang="tr-TR" sz="4400" b="1" smtClean="0">
                <a:latin typeface="Calibri" pitchFamily="34" charset="0"/>
                <a:ea typeface="Calibri" pitchFamily="34" charset="0"/>
                <a:cs typeface="Calibri" pitchFamily="34" charset="0"/>
              </a:rPr>
              <a:t>sel deri hastalıkları, en sık görülen</a:t>
            </a:r>
            <a:r>
              <a:rPr lang="tr-TR" sz="4400" smtClean="0">
                <a:latin typeface="Calibri" pitchFamily="34" charset="0"/>
                <a:ea typeface="Calibri" pitchFamily="34" charset="0"/>
                <a:cs typeface="Calibri" pitchFamily="34" charset="0"/>
              </a:rPr>
              <a:t> meslek hastalıklarıdır.</a:t>
            </a:r>
          </a:p>
          <a:p>
            <a:pPr algn="just">
              <a:buFont typeface="Wingdings 3" pitchFamily="18" charset="2"/>
              <a:buNone/>
            </a:pPr>
            <a:endParaRPr lang="tr-TR" sz="4400" smtClean="0">
              <a:latin typeface="Calibri" pitchFamily="34" charset="0"/>
              <a:ea typeface="Calibri" pitchFamily="34" charset="0"/>
              <a:cs typeface="Calibri" pitchFamily="34" charset="0"/>
            </a:endParaRPr>
          </a:p>
          <a:p>
            <a:pPr algn="just">
              <a:buFont typeface="Wingdings 3" pitchFamily="18" charset="2"/>
              <a:buNone/>
            </a:pPr>
            <a:r>
              <a:rPr lang="tr-TR" sz="4400" smtClean="0">
                <a:latin typeface="Calibri" pitchFamily="34" charset="0"/>
                <a:ea typeface="Calibri" pitchFamily="34" charset="0"/>
                <a:cs typeface="Calibri" pitchFamily="34" charset="0"/>
              </a:rPr>
              <a:t>		</a:t>
            </a:r>
            <a:r>
              <a:rPr lang="tr-TR" sz="4400" b="1" smtClean="0">
                <a:latin typeface="Calibri" pitchFamily="34" charset="0"/>
                <a:ea typeface="Calibri" pitchFamily="34" charset="0"/>
                <a:cs typeface="Calibri" pitchFamily="34" charset="0"/>
              </a:rPr>
              <a:t>Bildirimi</a:t>
            </a:r>
            <a:r>
              <a:rPr lang="tr-TR" sz="4400" smtClean="0">
                <a:latin typeface="Calibri" pitchFamily="34" charset="0"/>
                <a:ea typeface="Calibri" pitchFamily="34" charset="0"/>
                <a:cs typeface="Calibri" pitchFamily="34" charset="0"/>
              </a:rPr>
              <a:t> en çok yapılan ise </a:t>
            </a:r>
            <a:r>
              <a:rPr lang="tr-TR" sz="4400" b="1" smtClean="0">
                <a:latin typeface="Calibri" pitchFamily="34" charset="0"/>
                <a:ea typeface="Calibri" pitchFamily="34" charset="0"/>
                <a:cs typeface="Calibri" pitchFamily="34" charset="0"/>
              </a:rPr>
              <a:t>mesleki akciğer </a:t>
            </a:r>
            <a:r>
              <a:rPr lang="tr-TR" sz="4400" smtClean="0">
                <a:latin typeface="Calibri" pitchFamily="34" charset="0"/>
                <a:ea typeface="Calibri" pitchFamily="34" charset="0"/>
                <a:cs typeface="Calibri" pitchFamily="34" charset="0"/>
              </a:rPr>
              <a:t>hastalıklarıdır.</a:t>
            </a:r>
          </a:p>
        </p:txBody>
      </p:sp>
      <p:sp>
        <p:nvSpPr>
          <p:cNvPr id="2" name="1 Başlık"/>
          <p:cNvSpPr>
            <a:spLocks noGrp="1"/>
          </p:cNvSpPr>
          <p:nvPr>
            <p:ph type="title"/>
          </p:nvPr>
        </p:nvSpPr>
        <p:spPr/>
        <p:txBody>
          <a:bodyPr/>
          <a:lstStyle/>
          <a:p>
            <a:pPr fontAlgn="auto">
              <a:spcAft>
                <a:spcPts val="0"/>
              </a:spcAft>
              <a:defRPr/>
            </a:pPr>
            <a:endParaRPr lang="tr-TR"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0" y="274638"/>
            <a:ext cx="8686800" cy="1143000"/>
          </a:xfrm>
        </p:spPr>
        <p:txBody>
          <a:bodyPr/>
          <a:lstStyle/>
          <a:p>
            <a:pPr fontAlgn="auto">
              <a:spcAft>
                <a:spcPts val="0"/>
              </a:spcAft>
              <a:defRPr/>
            </a:pPr>
            <a:r>
              <a:rPr lang="tr-TR" dirty="0" smtClean="0">
                <a:latin typeface="Calibri" pitchFamily="34" charset="0"/>
              </a:rPr>
              <a:t>Kimyasal Maddelerle Olan Hastalıklar</a:t>
            </a:r>
            <a:endParaRPr lang="tr-TR" dirty="0">
              <a:latin typeface="Calibri" pitchFamily="34" charset="0"/>
            </a:endParaRPr>
          </a:p>
        </p:txBody>
      </p:sp>
      <p:pic>
        <p:nvPicPr>
          <p:cNvPr id="37891" name="5 Resim" descr="http://www.isguvenligi.net/wp-content/uploads/iskollari-ve-is-guvenligi/boya-imalat-sektorunde-is-sagligi-ve-guvenligi/boya-300x241.jpg">
            <a:hlinkClick r:id="rId3"/>
          </p:cNvPr>
          <p:cNvPicPr>
            <a:picLocks noChangeAspect="1" noChangeArrowheads="1"/>
          </p:cNvPicPr>
          <p:nvPr/>
        </p:nvPicPr>
        <p:blipFill>
          <a:blip r:embed="rId4" cstate="print"/>
          <a:srcRect/>
          <a:stretch>
            <a:fillRect/>
          </a:stretch>
        </p:blipFill>
        <p:spPr bwMode="auto">
          <a:xfrm>
            <a:off x="0" y="4071938"/>
            <a:ext cx="4643438" cy="2786062"/>
          </a:xfrm>
          <a:prstGeom prst="rect">
            <a:avLst/>
          </a:prstGeom>
          <a:noFill/>
          <a:ln w="9525">
            <a:noFill/>
            <a:miter lim="800000"/>
            <a:headEnd/>
            <a:tailEnd/>
          </a:ln>
        </p:spPr>
      </p:pic>
      <p:pic>
        <p:nvPicPr>
          <p:cNvPr id="37892" name="Picture 2" descr="http://www.istenhaber.com/media/koskerler-cirak-ariyor-20090902A02090AF-01.jpg"/>
          <p:cNvPicPr>
            <a:picLocks noChangeAspect="1" noChangeArrowheads="1"/>
          </p:cNvPicPr>
          <p:nvPr/>
        </p:nvPicPr>
        <p:blipFill>
          <a:blip r:embed="rId5" cstate="print"/>
          <a:srcRect/>
          <a:stretch>
            <a:fillRect/>
          </a:stretch>
        </p:blipFill>
        <p:spPr bwMode="auto">
          <a:xfrm>
            <a:off x="285750" y="1214438"/>
            <a:ext cx="4286250" cy="2609850"/>
          </a:xfrm>
          <a:prstGeom prst="rect">
            <a:avLst/>
          </a:prstGeom>
          <a:noFill/>
          <a:ln w="9525">
            <a:noFill/>
            <a:miter lim="800000"/>
            <a:headEnd/>
            <a:tailEnd/>
          </a:ln>
        </p:spPr>
      </p:pic>
      <p:sp>
        <p:nvSpPr>
          <p:cNvPr id="7" name="6 Dikdörtgen"/>
          <p:cNvSpPr/>
          <p:nvPr/>
        </p:nvSpPr>
        <p:spPr>
          <a:xfrm>
            <a:off x="285750" y="3429000"/>
            <a:ext cx="1414463" cy="357188"/>
          </a:xfrm>
          <a:prstGeom prst="rect">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tr-TR" sz="1200" dirty="0"/>
              <a:t>Ayakkabı imalatı</a:t>
            </a:r>
          </a:p>
        </p:txBody>
      </p:sp>
      <p:sp>
        <p:nvSpPr>
          <p:cNvPr id="8" name="7 Dikdörtgen"/>
          <p:cNvSpPr/>
          <p:nvPr/>
        </p:nvSpPr>
        <p:spPr>
          <a:xfrm>
            <a:off x="285750" y="6357938"/>
            <a:ext cx="1500188" cy="331787"/>
          </a:xfrm>
          <a:prstGeom prst="rect">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tr-TR" sz="1400" dirty="0"/>
              <a:t>Boya </a:t>
            </a:r>
            <a:r>
              <a:rPr lang="tr-TR" sz="1400" dirty="0" err="1"/>
              <a:t>sanayii</a:t>
            </a:r>
            <a:endParaRPr lang="tr-TR" sz="1400" dirty="0"/>
          </a:p>
        </p:txBody>
      </p:sp>
      <p:pic>
        <p:nvPicPr>
          <p:cNvPr id="37895" name="Picture 4" descr="http://t2.gstatic.com/images?q=tbn:ANd9GcRI8y9Uu7AwCemspMtR0PAubyJb7gTAXiOr6knxLMJW1lq9shJ80g"/>
          <p:cNvPicPr>
            <a:picLocks noGrp="1" noChangeAspect="1" noChangeArrowheads="1"/>
          </p:cNvPicPr>
          <p:nvPr>
            <p:ph idx="1"/>
          </p:nvPr>
        </p:nvPicPr>
        <p:blipFill>
          <a:blip r:embed="rId6" cstate="print"/>
          <a:srcRect/>
          <a:stretch>
            <a:fillRect/>
          </a:stretch>
        </p:blipFill>
        <p:spPr>
          <a:xfrm>
            <a:off x="4929188" y="1214438"/>
            <a:ext cx="4071937" cy="2643187"/>
          </a:xfrm>
        </p:spPr>
      </p:pic>
      <p:sp>
        <p:nvSpPr>
          <p:cNvPr id="10" name="9 Dikdörtgen"/>
          <p:cNvSpPr/>
          <p:nvPr/>
        </p:nvSpPr>
        <p:spPr>
          <a:xfrm>
            <a:off x="7929563" y="3500438"/>
            <a:ext cx="1057275" cy="357187"/>
          </a:xfrm>
          <a:prstGeom prst="rect">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tr-TR" sz="1200" dirty="0"/>
              <a:t>Akü üretim</a:t>
            </a:r>
          </a:p>
        </p:txBody>
      </p:sp>
      <p:pic>
        <p:nvPicPr>
          <p:cNvPr id="37897" name="Picture 6" descr="http://t0.gstatic.com/images?q=tbn:ANd9GcSIkO6BemaYjEVu6iNd_AQgjOIlmdczyDk9d6oPek6VTX_4hTyrjQ"/>
          <p:cNvPicPr>
            <a:picLocks noChangeAspect="1" noChangeArrowheads="1"/>
          </p:cNvPicPr>
          <p:nvPr/>
        </p:nvPicPr>
        <p:blipFill>
          <a:blip r:embed="rId7" cstate="print"/>
          <a:srcRect/>
          <a:stretch>
            <a:fillRect/>
          </a:stretch>
        </p:blipFill>
        <p:spPr bwMode="auto">
          <a:xfrm>
            <a:off x="4786313" y="4000500"/>
            <a:ext cx="4143375" cy="2857500"/>
          </a:xfrm>
          <a:prstGeom prst="rect">
            <a:avLst/>
          </a:prstGeom>
          <a:noFill/>
          <a:ln w="9525">
            <a:noFill/>
            <a:miter lim="800000"/>
            <a:headEnd/>
            <a:tailEnd/>
          </a:ln>
        </p:spPr>
      </p:pic>
      <p:sp>
        <p:nvSpPr>
          <p:cNvPr id="12" name="11 Dikdörtgen"/>
          <p:cNvSpPr/>
          <p:nvPr/>
        </p:nvSpPr>
        <p:spPr>
          <a:xfrm>
            <a:off x="7643813" y="6500813"/>
            <a:ext cx="1285875" cy="357187"/>
          </a:xfrm>
          <a:prstGeom prst="rect">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tr-TR" sz="1200" dirty="0"/>
              <a:t>Petrokimya</a:t>
            </a:r>
            <a:r>
              <a:rPr lang="tr-TR" sz="1400" dirty="0"/>
              <a:t> </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3 Resim"/>
          <p:cNvPicPr>
            <a:picLocks noChangeAspect="1" noChangeArrowheads="1"/>
          </p:cNvPicPr>
          <p:nvPr/>
        </p:nvPicPr>
        <p:blipFill>
          <a:blip r:embed="rId2" cstate="print"/>
          <a:srcRect/>
          <a:stretch>
            <a:fillRect/>
          </a:stretch>
        </p:blipFill>
        <p:spPr bwMode="auto">
          <a:xfrm>
            <a:off x="5143500" y="857250"/>
            <a:ext cx="4000500" cy="2643188"/>
          </a:xfrm>
          <a:prstGeom prst="rect">
            <a:avLst/>
          </a:prstGeom>
          <a:noFill/>
          <a:ln w="9525">
            <a:noFill/>
            <a:miter lim="800000"/>
            <a:headEnd/>
            <a:tailEnd/>
          </a:ln>
        </p:spPr>
      </p:pic>
      <p:pic>
        <p:nvPicPr>
          <p:cNvPr id="38915" name="Picture 2" descr="http://www.isgrehberi.com/wp-content/dosya/mesleki-deri-hastaligi.jpg"/>
          <p:cNvPicPr>
            <a:picLocks noChangeAspect="1" noChangeArrowheads="1"/>
          </p:cNvPicPr>
          <p:nvPr/>
        </p:nvPicPr>
        <p:blipFill>
          <a:blip r:embed="rId3" cstate="print"/>
          <a:srcRect/>
          <a:stretch>
            <a:fillRect/>
          </a:stretch>
        </p:blipFill>
        <p:spPr bwMode="auto">
          <a:xfrm>
            <a:off x="285750" y="3786188"/>
            <a:ext cx="4000500" cy="3071812"/>
          </a:xfrm>
          <a:prstGeom prst="rect">
            <a:avLst/>
          </a:prstGeom>
          <a:noFill/>
          <a:ln w="9525">
            <a:noFill/>
            <a:miter lim="800000"/>
            <a:headEnd/>
            <a:tailEnd/>
          </a:ln>
        </p:spPr>
      </p:pic>
      <p:pic>
        <p:nvPicPr>
          <p:cNvPr id="38916" name="3 İçerik Yer Tutucusu" descr="imagesCARNIOWS.jpg"/>
          <p:cNvPicPr>
            <a:picLocks noChangeAspect="1"/>
          </p:cNvPicPr>
          <p:nvPr/>
        </p:nvPicPr>
        <p:blipFill>
          <a:blip r:embed="rId4" cstate="print"/>
          <a:srcRect/>
          <a:stretch>
            <a:fillRect/>
          </a:stretch>
        </p:blipFill>
        <p:spPr bwMode="auto">
          <a:xfrm>
            <a:off x="4357688" y="3857625"/>
            <a:ext cx="4786312" cy="3000375"/>
          </a:xfrm>
          <a:prstGeom prst="rect">
            <a:avLst/>
          </a:prstGeom>
          <a:noFill/>
          <a:ln w="9525">
            <a:noFill/>
            <a:miter lim="800000"/>
            <a:headEnd/>
            <a:tailEnd/>
          </a:ln>
        </p:spPr>
      </p:pic>
      <p:sp>
        <p:nvSpPr>
          <p:cNvPr id="38917" name="6 Dikdörtgen"/>
          <p:cNvSpPr>
            <a:spLocks noChangeArrowheads="1"/>
          </p:cNvSpPr>
          <p:nvPr/>
        </p:nvSpPr>
        <p:spPr bwMode="auto">
          <a:xfrm>
            <a:off x="428625" y="214313"/>
            <a:ext cx="8715375" cy="646112"/>
          </a:xfrm>
          <a:prstGeom prst="rect">
            <a:avLst/>
          </a:prstGeom>
          <a:noFill/>
          <a:ln w="9525">
            <a:noFill/>
            <a:miter lim="800000"/>
            <a:headEnd/>
            <a:tailEnd/>
          </a:ln>
        </p:spPr>
        <p:txBody>
          <a:bodyPr>
            <a:spAutoFit/>
          </a:bodyPr>
          <a:lstStyle/>
          <a:p>
            <a:r>
              <a:rPr lang="tr-TR" sz="3600" b="1">
                <a:latin typeface="Calibri" pitchFamily="34" charset="0"/>
              </a:rPr>
              <a:t>Mesleki Cilt Hastalıkları</a:t>
            </a:r>
            <a:endParaRPr lang="tr-TR" sz="3600" b="1">
              <a:latin typeface="Lucida Sans Unicode" pitchFamily="34" charset="0"/>
            </a:endParaRPr>
          </a:p>
        </p:txBody>
      </p:sp>
      <p:pic>
        <p:nvPicPr>
          <p:cNvPr id="38918" name="Picture 6" descr="http://t0.gstatic.com/images?q=tbn:ANd9GcRRpYNb758M2gNc-2mbF4i02J43M6SYopLaw13N_O3QO9p2GUAu2A"/>
          <p:cNvPicPr>
            <a:picLocks noChangeAspect="1" noChangeArrowheads="1"/>
          </p:cNvPicPr>
          <p:nvPr/>
        </p:nvPicPr>
        <p:blipFill>
          <a:blip r:embed="rId5" cstate="print"/>
          <a:srcRect/>
          <a:stretch>
            <a:fillRect/>
          </a:stretch>
        </p:blipFill>
        <p:spPr bwMode="auto">
          <a:xfrm>
            <a:off x="500063" y="928688"/>
            <a:ext cx="3929062" cy="2714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1 Resim"/>
          <p:cNvPicPr>
            <a:picLocks noChangeAspect="1" noChangeArrowheads="1"/>
          </p:cNvPicPr>
          <p:nvPr/>
        </p:nvPicPr>
        <p:blipFill>
          <a:blip r:embed="rId2" cstate="print"/>
          <a:srcRect/>
          <a:stretch>
            <a:fillRect/>
          </a:stretch>
        </p:blipFill>
        <p:spPr bwMode="auto">
          <a:xfrm>
            <a:off x="3071813" y="1571625"/>
            <a:ext cx="5761037" cy="4714875"/>
          </a:xfrm>
          <a:prstGeom prst="rect">
            <a:avLst/>
          </a:prstGeom>
          <a:noFill/>
          <a:ln w="9525">
            <a:noFill/>
            <a:miter lim="800000"/>
            <a:headEnd/>
            <a:tailEnd/>
          </a:ln>
        </p:spPr>
      </p:pic>
      <p:sp>
        <p:nvSpPr>
          <p:cNvPr id="39939" name="2 Dikdörtgen"/>
          <p:cNvSpPr>
            <a:spLocks noChangeArrowheads="1"/>
          </p:cNvSpPr>
          <p:nvPr/>
        </p:nvSpPr>
        <p:spPr bwMode="auto">
          <a:xfrm>
            <a:off x="0" y="500063"/>
            <a:ext cx="7858125" cy="1077912"/>
          </a:xfrm>
          <a:prstGeom prst="rect">
            <a:avLst/>
          </a:prstGeom>
          <a:noFill/>
          <a:ln w="9525">
            <a:noFill/>
            <a:miter lim="800000"/>
            <a:headEnd/>
            <a:tailEnd/>
          </a:ln>
        </p:spPr>
        <p:txBody>
          <a:bodyPr>
            <a:spAutoFit/>
          </a:bodyPr>
          <a:lstStyle/>
          <a:p>
            <a:r>
              <a:rPr lang="tr-TR" sz="2400">
                <a:latin typeface="Calibri" pitchFamily="34" charset="0"/>
              </a:rPr>
              <a:t>Tahriş edici maddelerle temas sonucu oluşan </a:t>
            </a:r>
            <a:r>
              <a:rPr lang="tr-TR" sz="3200" i="1">
                <a:latin typeface="Calibri" pitchFamily="34" charset="0"/>
              </a:rPr>
              <a:t>KONTAKT DERMATİT</a:t>
            </a:r>
          </a:p>
        </p:txBody>
      </p:sp>
      <p:sp>
        <p:nvSpPr>
          <p:cNvPr id="39940" name="Rectangle 1"/>
          <p:cNvSpPr>
            <a:spLocks noChangeArrowheads="1"/>
          </p:cNvSpPr>
          <p:nvPr/>
        </p:nvSpPr>
        <p:spPr bwMode="auto">
          <a:xfrm>
            <a:off x="285750" y="1143000"/>
            <a:ext cx="2884488" cy="4832350"/>
          </a:xfrm>
          <a:prstGeom prst="rect">
            <a:avLst/>
          </a:prstGeom>
          <a:noFill/>
          <a:ln w="9525">
            <a:noFill/>
            <a:miter lim="800000"/>
            <a:headEnd/>
            <a:tailEnd/>
          </a:ln>
        </p:spPr>
        <p:txBody>
          <a:bodyPr anchor="ctr">
            <a:spAutoFit/>
          </a:bodyPr>
          <a:lstStyle/>
          <a:p>
            <a:pPr algn="ctr">
              <a:tabLst>
                <a:tab pos="457200" algn="l"/>
                <a:tab pos="4048125" algn="l"/>
              </a:tabLst>
            </a:pPr>
            <a:endParaRPr lang="tr-TR" sz="2000" b="1">
              <a:latin typeface="Calibri" pitchFamily="34" charset="0"/>
            </a:endParaRPr>
          </a:p>
          <a:p>
            <a:pPr eaLnBrk="0" hangingPunct="0">
              <a:buFontTx/>
              <a:buChar char="•"/>
              <a:tabLst>
                <a:tab pos="457200" algn="l"/>
                <a:tab pos="4048125" algn="l"/>
              </a:tabLst>
            </a:pPr>
            <a:r>
              <a:rPr lang="tr-TR" sz="2400" b="1">
                <a:solidFill>
                  <a:schemeClr val="accent2"/>
                </a:solidFill>
                <a:latin typeface="Calibri" pitchFamily="34" charset="0"/>
                <a:ea typeface="Calibri" pitchFamily="34" charset="0"/>
                <a:cs typeface="Times New Roman" pitchFamily="18" charset="0"/>
              </a:rPr>
              <a:t>Evkadınları </a:t>
            </a:r>
            <a:endParaRPr lang="tr-TR" sz="2400" b="1">
              <a:solidFill>
                <a:schemeClr val="accent2"/>
              </a:solidFill>
              <a:latin typeface="Calibri" pitchFamily="34" charset="0"/>
            </a:endParaRPr>
          </a:p>
          <a:p>
            <a:pPr eaLnBrk="0" hangingPunct="0">
              <a:buFontTx/>
              <a:buChar char="•"/>
              <a:tabLst>
                <a:tab pos="457200" algn="l"/>
                <a:tab pos="4048125" algn="l"/>
              </a:tabLst>
            </a:pPr>
            <a:r>
              <a:rPr lang="tr-TR" sz="2400" b="1">
                <a:solidFill>
                  <a:schemeClr val="accent2"/>
                </a:solidFill>
                <a:latin typeface="Calibri" pitchFamily="34" charset="0"/>
                <a:ea typeface="Calibri" pitchFamily="34" charset="0"/>
                <a:cs typeface="Times New Roman" pitchFamily="18" charset="0"/>
              </a:rPr>
              <a:t>Berberler</a:t>
            </a:r>
            <a:endParaRPr lang="tr-TR" sz="2400" b="1">
              <a:solidFill>
                <a:schemeClr val="accent2"/>
              </a:solidFill>
              <a:latin typeface="Calibri" pitchFamily="34" charset="0"/>
            </a:endParaRPr>
          </a:p>
          <a:p>
            <a:pPr eaLnBrk="0" hangingPunct="0">
              <a:buFontTx/>
              <a:buChar char="•"/>
              <a:tabLst>
                <a:tab pos="457200" algn="l"/>
                <a:tab pos="4048125" algn="l"/>
              </a:tabLst>
            </a:pPr>
            <a:r>
              <a:rPr lang="tr-TR" sz="2400" b="1">
                <a:solidFill>
                  <a:schemeClr val="accent2"/>
                </a:solidFill>
                <a:latin typeface="Calibri" pitchFamily="34" charset="0"/>
                <a:ea typeface="Calibri" pitchFamily="34" charset="0"/>
                <a:cs typeface="Calibri" pitchFamily="34" charset="0"/>
              </a:rPr>
              <a:t>İnşaat İşçileri </a:t>
            </a:r>
            <a:endParaRPr lang="tr-TR" sz="2400" b="1">
              <a:solidFill>
                <a:schemeClr val="accent2"/>
              </a:solidFill>
              <a:latin typeface="Calibri" pitchFamily="34" charset="0"/>
            </a:endParaRPr>
          </a:p>
          <a:p>
            <a:pPr eaLnBrk="0" hangingPunct="0">
              <a:buFontTx/>
              <a:buChar char="•"/>
              <a:tabLst>
                <a:tab pos="457200" algn="l"/>
                <a:tab pos="4048125" algn="l"/>
              </a:tabLst>
            </a:pPr>
            <a:r>
              <a:rPr lang="tr-TR" sz="2400" b="1">
                <a:solidFill>
                  <a:schemeClr val="accent2"/>
                </a:solidFill>
                <a:latin typeface="Calibri" pitchFamily="34" charset="0"/>
                <a:ea typeface="Calibri" pitchFamily="34" charset="0"/>
                <a:cs typeface="Calibri" pitchFamily="34" charset="0"/>
              </a:rPr>
              <a:t>Boyacılar</a:t>
            </a:r>
            <a:endParaRPr lang="tr-TR" sz="2400" b="1">
              <a:solidFill>
                <a:schemeClr val="accent2"/>
              </a:solidFill>
              <a:latin typeface="Calibri" pitchFamily="34" charset="0"/>
            </a:endParaRPr>
          </a:p>
          <a:p>
            <a:pPr eaLnBrk="0" hangingPunct="0">
              <a:buFontTx/>
              <a:buChar char="•"/>
              <a:tabLst>
                <a:tab pos="457200" algn="l"/>
                <a:tab pos="4048125" algn="l"/>
              </a:tabLst>
            </a:pPr>
            <a:r>
              <a:rPr lang="tr-TR" sz="2400" b="1">
                <a:solidFill>
                  <a:schemeClr val="accent2"/>
                </a:solidFill>
                <a:latin typeface="Calibri" pitchFamily="34" charset="0"/>
                <a:ea typeface="Calibri" pitchFamily="34" charset="0"/>
                <a:cs typeface="Calibri" pitchFamily="34" charset="0"/>
              </a:rPr>
              <a:t>Sağlık Personeli</a:t>
            </a:r>
            <a:endParaRPr lang="tr-TR" sz="2400" b="1">
              <a:solidFill>
                <a:schemeClr val="accent2"/>
              </a:solidFill>
              <a:latin typeface="Calibri" pitchFamily="34" charset="0"/>
            </a:endParaRPr>
          </a:p>
          <a:p>
            <a:pPr eaLnBrk="0" hangingPunct="0">
              <a:buFontTx/>
              <a:buChar char="•"/>
              <a:tabLst>
                <a:tab pos="457200" algn="l"/>
                <a:tab pos="4048125" algn="l"/>
              </a:tabLst>
            </a:pPr>
            <a:r>
              <a:rPr lang="tr-TR" sz="2400" b="1">
                <a:solidFill>
                  <a:schemeClr val="accent2"/>
                </a:solidFill>
                <a:latin typeface="Calibri" pitchFamily="34" charset="0"/>
                <a:ea typeface="Calibri" pitchFamily="34" charset="0"/>
                <a:cs typeface="Calibri" pitchFamily="34" charset="0"/>
              </a:rPr>
              <a:t>Metal İşçileri</a:t>
            </a:r>
            <a:endParaRPr lang="tr-TR" sz="2400" b="1">
              <a:solidFill>
                <a:schemeClr val="accent2"/>
              </a:solidFill>
              <a:latin typeface="Calibri" pitchFamily="34" charset="0"/>
            </a:endParaRPr>
          </a:p>
          <a:p>
            <a:pPr eaLnBrk="0" hangingPunct="0">
              <a:buFontTx/>
              <a:buChar char="•"/>
              <a:tabLst>
                <a:tab pos="457200" algn="l"/>
                <a:tab pos="4048125" algn="l"/>
              </a:tabLst>
            </a:pPr>
            <a:r>
              <a:rPr lang="tr-TR" sz="2400" b="1">
                <a:solidFill>
                  <a:schemeClr val="accent2"/>
                </a:solidFill>
                <a:latin typeface="Calibri" pitchFamily="34" charset="0"/>
                <a:ea typeface="Calibri" pitchFamily="34" charset="0"/>
                <a:cs typeface="Calibri" pitchFamily="34" charset="0"/>
              </a:rPr>
              <a:t>Aşçılar</a:t>
            </a:r>
            <a:endParaRPr lang="tr-TR" sz="2400" b="1">
              <a:solidFill>
                <a:schemeClr val="accent2"/>
              </a:solidFill>
              <a:latin typeface="Calibri" pitchFamily="34" charset="0"/>
            </a:endParaRPr>
          </a:p>
          <a:p>
            <a:pPr eaLnBrk="0" hangingPunct="0">
              <a:buFontTx/>
              <a:buChar char="•"/>
              <a:tabLst>
                <a:tab pos="457200" algn="l"/>
                <a:tab pos="4048125" algn="l"/>
              </a:tabLst>
            </a:pPr>
            <a:r>
              <a:rPr lang="tr-TR" sz="2400" b="1">
                <a:solidFill>
                  <a:schemeClr val="accent2"/>
                </a:solidFill>
                <a:latin typeface="Calibri" pitchFamily="34" charset="0"/>
                <a:ea typeface="Calibri" pitchFamily="34" charset="0"/>
                <a:cs typeface="Calibri" pitchFamily="34" charset="0"/>
              </a:rPr>
              <a:t>Fırıncı Ve Pastacılar</a:t>
            </a:r>
            <a:endParaRPr lang="tr-TR" sz="2400" b="1">
              <a:solidFill>
                <a:schemeClr val="accent2"/>
              </a:solidFill>
              <a:latin typeface="Calibri" pitchFamily="34" charset="0"/>
            </a:endParaRPr>
          </a:p>
          <a:p>
            <a:pPr eaLnBrk="0" hangingPunct="0">
              <a:buFontTx/>
              <a:buChar char="•"/>
              <a:tabLst>
                <a:tab pos="457200" algn="l"/>
                <a:tab pos="4048125" algn="l"/>
              </a:tabLst>
            </a:pPr>
            <a:r>
              <a:rPr lang="tr-TR" sz="2400" b="1">
                <a:solidFill>
                  <a:schemeClr val="accent2"/>
                </a:solidFill>
                <a:latin typeface="Calibri" pitchFamily="34" charset="0"/>
                <a:ea typeface="Calibri" pitchFamily="34" charset="0"/>
                <a:cs typeface="Calibri" pitchFamily="34" charset="0"/>
              </a:rPr>
              <a:t>Balıkçı</a:t>
            </a:r>
            <a:endParaRPr lang="tr-TR" sz="2400" b="1">
              <a:solidFill>
                <a:schemeClr val="accent2"/>
              </a:solidFill>
              <a:latin typeface="Calibri" pitchFamily="34" charset="0"/>
            </a:endParaRPr>
          </a:p>
          <a:p>
            <a:pPr eaLnBrk="0" hangingPunct="0">
              <a:buFontTx/>
              <a:buChar char="•"/>
              <a:tabLst>
                <a:tab pos="457200" algn="l"/>
                <a:tab pos="4048125" algn="l"/>
              </a:tabLst>
            </a:pPr>
            <a:r>
              <a:rPr lang="tr-TR" sz="2400" b="1">
                <a:solidFill>
                  <a:schemeClr val="accent2"/>
                </a:solidFill>
                <a:latin typeface="Calibri" pitchFamily="34" charset="0"/>
                <a:ea typeface="Calibri" pitchFamily="34" charset="0"/>
                <a:cs typeface="Calibri" pitchFamily="34" charset="0"/>
              </a:rPr>
              <a:t>Bahçıvan</a:t>
            </a:r>
            <a:endParaRPr lang="tr-TR" sz="2400" b="1">
              <a:solidFill>
                <a:schemeClr val="accent2"/>
              </a:solidFill>
              <a:latin typeface="Calibri" pitchFamily="34" charset="0"/>
            </a:endParaRPr>
          </a:p>
          <a:p>
            <a:pPr eaLnBrk="0" hangingPunct="0">
              <a:buFontTx/>
              <a:buChar char="•"/>
              <a:tabLst>
                <a:tab pos="457200" algn="l"/>
                <a:tab pos="4048125" algn="l"/>
              </a:tabLst>
            </a:pPr>
            <a:r>
              <a:rPr lang="tr-TR" sz="2400" b="1">
                <a:solidFill>
                  <a:schemeClr val="accent2"/>
                </a:solidFill>
                <a:latin typeface="Calibri" pitchFamily="34" charset="0"/>
                <a:ea typeface="Calibri" pitchFamily="34" charset="0"/>
                <a:cs typeface="Calibri" pitchFamily="34" charset="0"/>
              </a:rPr>
              <a:t>Lastik-plastik      Sanayi</a:t>
            </a:r>
            <a:endParaRPr lang="tr-TR" sz="2400" b="1">
              <a:solidFill>
                <a:schemeClr val="accent2"/>
              </a:solidFill>
              <a:latin typeface="Calibri"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1 İçerik Yer Tutucusu"/>
          <p:cNvSpPr>
            <a:spLocks noGrp="1"/>
          </p:cNvSpPr>
          <p:nvPr>
            <p:ph idx="1"/>
          </p:nvPr>
        </p:nvSpPr>
        <p:spPr>
          <a:xfrm>
            <a:off x="457200" y="2071688"/>
            <a:ext cx="8229600" cy="3935412"/>
          </a:xfrm>
        </p:spPr>
        <p:txBody>
          <a:bodyPr/>
          <a:lstStyle/>
          <a:p>
            <a:pPr algn="just"/>
            <a:endParaRPr lang="tr-TR" sz="4000" b="1" smtClean="0">
              <a:latin typeface="Calibri" pitchFamily="34" charset="0"/>
            </a:endParaRPr>
          </a:p>
        </p:txBody>
      </p:sp>
      <p:sp>
        <p:nvSpPr>
          <p:cNvPr id="3" name="2 Başlık"/>
          <p:cNvSpPr>
            <a:spLocks noGrp="1"/>
          </p:cNvSpPr>
          <p:nvPr>
            <p:ph type="title"/>
          </p:nvPr>
        </p:nvSpPr>
        <p:spPr>
          <a:xfrm flipH="1">
            <a:off x="357158" y="214290"/>
            <a:ext cx="7143800" cy="1000132"/>
          </a:xfrm>
        </p:spPr>
        <p:txBody>
          <a:bodyPr>
            <a:noAutofit/>
          </a:bodyPr>
          <a:lstStyle/>
          <a:p>
            <a:pPr fontAlgn="auto">
              <a:spcAft>
                <a:spcPts val="0"/>
              </a:spcAft>
              <a:defRPr/>
            </a:pPr>
            <a:r>
              <a:rPr lang="tr-TR" sz="3200" dirty="0" smtClean="0"/>
              <a:t/>
            </a:r>
            <a:br>
              <a:rPr lang="tr-TR" sz="3200" dirty="0" smtClean="0"/>
            </a:br>
            <a:r>
              <a:rPr lang="tr-TR" sz="3200" dirty="0" smtClean="0"/>
              <a:t/>
            </a:r>
            <a:br>
              <a:rPr lang="tr-TR" sz="3200" dirty="0" smtClean="0"/>
            </a:br>
            <a:r>
              <a:rPr lang="tr-TR" sz="2400" dirty="0" err="1" smtClean="0">
                <a:latin typeface="Calibri" pitchFamily="34" charset="0"/>
              </a:rPr>
              <a:t>Pnömokonyozlar</a:t>
            </a:r>
            <a:r>
              <a:rPr lang="tr-TR" sz="2400" dirty="0" smtClean="0">
                <a:latin typeface="Calibri" pitchFamily="34" charset="0"/>
              </a:rPr>
              <a:t> ve Mesleki Solunum Hastalıkları</a:t>
            </a:r>
            <a:r>
              <a:rPr lang="tr-TR" sz="3200" dirty="0" smtClean="0">
                <a:latin typeface="Calibri" pitchFamily="34" charset="0"/>
              </a:rPr>
              <a:t/>
            </a:r>
            <a:br>
              <a:rPr lang="tr-TR" sz="3200" dirty="0" smtClean="0">
                <a:latin typeface="Calibri" pitchFamily="34" charset="0"/>
              </a:rPr>
            </a:br>
            <a:r>
              <a:rPr lang="tr-TR" sz="3200" dirty="0" smtClean="0"/>
              <a:t/>
            </a:r>
            <a:br>
              <a:rPr lang="tr-TR" sz="3200" dirty="0" smtClean="0"/>
            </a:br>
            <a:endParaRPr lang="tr-TR" sz="3200" dirty="0"/>
          </a:p>
        </p:txBody>
      </p:sp>
      <p:pic>
        <p:nvPicPr>
          <p:cNvPr id="40964" name="Picture 2" descr="http://t1.gstatic.com/images?q=tbn:ANd9GcTzvCRqSsGllzmzOapXCWJu_4Pd3X81bgqzFe6J4DyHBtfAhWQvZw"/>
          <p:cNvPicPr>
            <a:picLocks noChangeAspect="1" noChangeArrowheads="1"/>
          </p:cNvPicPr>
          <p:nvPr/>
        </p:nvPicPr>
        <p:blipFill>
          <a:blip r:embed="rId2" cstate="print"/>
          <a:srcRect/>
          <a:stretch>
            <a:fillRect/>
          </a:stretch>
        </p:blipFill>
        <p:spPr bwMode="auto">
          <a:xfrm>
            <a:off x="500063" y="1000125"/>
            <a:ext cx="8072437" cy="5429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6" descr="http://www.cografyadersi.com/kucukfotograf/cimento.JPG"/>
          <p:cNvPicPr>
            <a:picLocks noChangeAspect="1" noChangeArrowheads="1"/>
          </p:cNvPicPr>
          <p:nvPr/>
        </p:nvPicPr>
        <p:blipFill>
          <a:blip r:embed="rId2" cstate="print"/>
          <a:srcRect/>
          <a:stretch>
            <a:fillRect/>
          </a:stretch>
        </p:blipFill>
        <p:spPr bwMode="auto">
          <a:xfrm>
            <a:off x="357188" y="214313"/>
            <a:ext cx="3714750" cy="2928937"/>
          </a:xfrm>
          <a:prstGeom prst="rect">
            <a:avLst/>
          </a:prstGeom>
          <a:noFill/>
          <a:ln w="9525">
            <a:noFill/>
            <a:miter lim="800000"/>
            <a:headEnd/>
            <a:tailEnd/>
          </a:ln>
        </p:spPr>
      </p:pic>
      <p:pic>
        <p:nvPicPr>
          <p:cNvPr id="41987" name="3 İçerik Yer Tutucusu" descr="imagesCATODUMV.jpg"/>
          <p:cNvPicPr>
            <a:picLocks noChangeAspect="1"/>
          </p:cNvPicPr>
          <p:nvPr/>
        </p:nvPicPr>
        <p:blipFill>
          <a:blip r:embed="rId3" cstate="print"/>
          <a:srcRect/>
          <a:stretch>
            <a:fillRect/>
          </a:stretch>
        </p:blipFill>
        <p:spPr bwMode="auto">
          <a:xfrm>
            <a:off x="4643438" y="3357563"/>
            <a:ext cx="4000500" cy="3286125"/>
          </a:xfrm>
          <a:prstGeom prst="rect">
            <a:avLst/>
          </a:prstGeom>
          <a:noFill/>
          <a:ln w="9525">
            <a:noFill/>
            <a:miter lim="800000"/>
            <a:headEnd/>
            <a:tailEnd/>
          </a:ln>
        </p:spPr>
      </p:pic>
      <p:pic>
        <p:nvPicPr>
          <p:cNvPr id="41988" name="9 Resim" descr="http://www.isguvenligi.net/wp-content/uploads/iskollari-ve-is-guvenligi/ahsap-ve-mobilya-imalat-sektorunde-is-sagligi-ve-guvenligi/ahsap.jpg">
            <a:hlinkClick r:id="rId4"/>
          </p:cNvPr>
          <p:cNvPicPr>
            <a:picLocks noChangeAspect="1" noChangeArrowheads="1"/>
          </p:cNvPicPr>
          <p:nvPr/>
        </p:nvPicPr>
        <p:blipFill>
          <a:blip r:embed="rId5" cstate="print"/>
          <a:srcRect/>
          <a:stretch>
            <a:fillRect/>
          </a:stretch>
        </p:blipFill>
        <p:spPr bwMode="auto">
          <a:xfrm>
            <a:off x="214313" y="3786188"/>
            <a:ext cx="3786187" cy="2928937"/>
          </a:xfrm>
          <a:prstGeom prst="rect">
            <a:avLst/>
          </a:prstGeom>
          <a:noFill/>
          <a:ln w="9525">
            <a:noFill/>
            <a:miter lim="800000"/>
            <a:headEnd/>
            <a:tailEnd/>
          </a:ln>
        </p:spPr>
      </p:pic>
      <p:pic>
        <p:nvPicPr>
          <p:cNvPr id="41989" name="10 Resim" descr="http://www.isguvenligi.net/wp-content/uploads/iskollari-ve-is-guvenligi/madencilik-sektorunde-is-sagligi-ve-guvenligi/maden.jpg">
            <a:hlinkClick r:id="rId6"/>
          </p:cNvPr>
          <p:cNvPicPr>
            <a:picLocks noChangeAspect="1" noChangeArrowheads="1"/>
          </p:cNvPicPr>
          <p:nvPr/>
        </p:nvPicPr>
        <p:blipFill>
          <a:blip r:embed="rId7" cstate="print"/>
          <a:srcRect/>
          <a:stretch>
            <a:fillRect/>
          </a:stretch>
        </p:blipFill>
        <p:spPr bwMode="auto">
          <a:xfrm>
            <a:off x="4643438" y="214313"/>
            <a:ext cx="4071937" cy="2857500"/>
          </a:xfrm>
          <a:prstGeom prst="rect">
            <a:avLst/>
          </a:prstGeom>
          <a:noFill/>
          <a:ln w="9525">
            <a:noFill/>
            <a:miter lim="800000"/>
            <a:headEnd/>
            <a:tailEnd/>
          </a:ln>
        </p:spPr>
      </p:pic>
      <p:sp>
        <p:nvSpPr>
          <p:cNvPr id="12" name="11 Dikdörtgen"/>
          <p:cNvSpPr/>
          <p:nvPr/>
        </p:nvSpPr>
        <p:spPr>
          <a:xfrm>
            <a:off x="357188" y="2714625"/>
            <a:ext cx="1714500" cy="357188"/>
          </a:xfrm>
          <a:prstGeom prst="rect">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tr-TR" sz="1400" dirty="0"/>
              <a:t>Sıva-çimento</a:t>
            </a:r>
          </a:p>
        </p:txBody>
      </p:sp>
      <p:sp>
        <p:nvSpPr>
          <p:cNvPr id="13" name="12 Dikdörtgen"/>
          <p:cNvSpPr/>
          <p:nvPr/>
        </p:nvSpPr>
        <p:spPr>
          <a:xfrm>
            <a:off x="4714875" y="2714625"/>
            <a:ext cx="1428750" cy="357188"/>
          </a:xfrm>
          <a:prstGeom prst="rect">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tr-TR" sz="1400" dirty="0"/>
              <a:t>Maden işçileri</a:t>
            </a:r>
          </a:p>
        </p:txBody>
      </p:sp>
      <p:sp>
        <p:nvSpPr>
          <p:cNvPr id="14" name="13 Dikdörtgen"/>
          <p:cNvSpPr/>
          <p:nvPr/>
        </p:nvSpPr>
        <p:spPr>
          <a:xfrm>
            <a:off x="4714875" y="6286500"/>
            <a:ext cx="1500188" cy="285750"/>
          </a:xfrm>
          <a:prstGeom prst="rect">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tr-TR" sz="1400" dirty="0"/>
              <a:t>Kot taşlama</a:t>
            </a:r>
          </a:p>
        </p:txBody>
      </p:sp>
      <p:sp>
        <p:nvSpPr>
          <p:cNvPr id="15" name="14 Dikdörtgen"/>
          <p:cNvSpPr/>
          <p:nvPr/>
        </p:nvSpPr>
        <p:spPr>
          <a:xfrm>
            <a:off x="214313" y="6429375"/>
            <a:ext cx="1714500" cy="285750"/>
          </a:xfrm>
          <a:prstGeom prst="rect">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tr-TR" sz="1400" dirty="0"/>
              <a:t>Ağaç işçiliği</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3 İçerik Yer Tutucusu" descr="imagesCAMJZB6X.jpg"/>
          <p:cNvPicPr>
            <a:picLocks noGrp="1" noChangeAspect="1"/>
          </p:cNvPicPr>
          <p:nvPr>
            <p:ph idx="1"/>
          </p:nvPr>
        </p:nvPicPr>
        <p:blipFill>
          <a:blip r:embed="rId2" cstate="print"/>
          <a:srcRect/>
          <a:stretch>
            <a:fillRect/>
          </a:stretch>
        </p:blipFill>
        <p:spPr>
          <a:xfrm>
            <a:off x="642938" y="4143375"/>
            <a:ext cx="2928937" cy="2714625"/>
          </a:xfrm>
        </p:spPr>
      </p:pic>
      <p:sp>
        <p:nvSpPr>
          <p:cNvPr id="2" name="1 Başlık"/>
          <p:cNvSpPr>
            <a:spLocks noGrp="1"/>
          </p:cNvSpPr>
          <p:nvPr>
            <p:ph type="title"/>
          </p:nvPr>
        </p:nvSpPr>
        <p:spPr>
          <a:xfrm>
            <a:off x="457200" y="357166"/>
            <a:ext cx="8229600" cy="428628"/>
          </a:xfrm>
        </p:spPr>
        <p:txBody>
          <a:bodyPr>
            <a:normAutofit fontScale="90000"/>
          </a:bodyPr>
          <a:lstStyle/>
          <a:p>
            <a:pPr fontAlgn="auto">
              <a:spcAft>
                <a:spcPts val="0"/>
              </a:spcAft>
              <a:defRPr/>
            </a:pPr>
            <a:r>
              <a:rPr lang="tr-TR" sz="4400" dirty="0" smtClean="0">
                <a:latin typeface="Calibri" pitchFamily="34" charset="0"/>
              </a:rPr>
              <a:t/>
            </a:r>
            <a:br>
              <a:rPr lang="tr-TR" sz="4400" dirty="0" smtClean="0">
                <a:latin typeface="Calibri" pitchFamily="34" charset="0"/>
              </a:rPr>
            </a:br>
            <a:r>
              <a:rPr lang="tr-TR" sz="4400" dirty="0" smtClean="0">
                <a:latin typeface="Calibri" pitchFamily="34" charset="0"/>
              </a:rPr>
              <a:t>Mesleki Bulaşıcı Hastalıklar</a:t>
            </a:r>
            <a:br>
              <a:rPr lang="tr-TR" sz="4400" dirty="0" smtClean="0">
                <a:latin typeface="Calibri" pitchFamily="34" charset="0"/>
              </a:rPr>
            </a:br>
            <a:endParaRPr lang="tr-TR" dirty="0"/>
          </a:p>
        </p:txBody>
      </p:sp>
      <p:pic>
        <p:nvPicPr>
          <p:cNvPr id="43012" name="rg_hi" descr="http://t0.gstatic.com/images?q=tbn:ANd9GcS-pvgipDSwLJGxe_11UOpnlzzDijlceaAYGh0YyFNaMHjYXZmQ">
            <a:hlinkClick r:id="rId3"/>
          </p:cNvPr>
          <p:cNvPicPr>
            <a:picLocks noChangeAspect="1" noChangeArrowheads="1"/>
          </p:cNvPicPr>
          <p:nvPr/>
        </p:nvPicPr>
        <p:blipFill>
          <a:blip r:embed="rId4" cstate="print"/>
          <a:srcRect/>
          <a:stretch>
            <a:fillRect/>
          </a:stretch>
        </p:blipFill>
        <p:spPr bwMode="auto">
          <a:xfrm>
            <a:off x="571500" y="928688"/>
            <a:ext cx="3071813" cy="3000375"/>
          </a:xfrm>
          <a:prstGeom prst="rect">
            <a:avLst/>
          </a:prstGeom>
          <a:noFill/>
          <a:ln w="9525">
            <a:noFill/>
            <a:miter lim="800000"/>
            <a:headEnd/>
            <a:tailEnd/>
          </a:ln>
        </p:spPr>
      </p:pic>
      <p:pic>
        <p:nvPicPr>
          <p:cNvPr id="43013" name="5 Resim" descr="http://www.bsm.gov.tr/nbc/images/deri02.jpg"/>
          <p:cNvPicPr>
            <a:picLocks noChangeAspect="1" noChangeArrowheads="1"/>
          </p:cNvPicPr>
          <p:nvPr/>
        </p:nvPicPr>
        <p:blipFill>
          <a:blip r:embed="rId5" cstate="print"/>
          <a:srcRect/>
          <a:stretch>
            <a:fillRect/>
          </a:stretch>
        </p:blipFill>
        <p:spPr bwMode="auto">
          <a:xfrm>
            <a:off x="3786188" y="928688"/>
            <a:ext cx="2928937" cy="3143250"/>
          </a:xfrm>
          <a:prstGeom prst="rect">
            <a:avLst/>
          </a:prstGeom>
          <a:noFill/>
          <a:ln w="9525">
            <a:noFill/>
            <a:miter lim="800000"/>
            <a:headEnd/>
            <a:tailEnd/>
          </a:ln>
        </p:spPr>
      </p:pic>
      <p:pic>
        <p:nvPicPr>
          <p:cNvPr id="43014" name="6 Resim" descr="http://www.bsm.gov.tr/nbc/images/deri01.jpg"/>
          <p:cNvPicPr>
            <a:picLocks noChangeAspect="1" noChangeArrowheads="1"/>
          </p:cNvPicPr>
          <p:nvPr/>
        </p:nvPicPr>
        <p:blipFill>
          <a:blip r:embed="rId6" cstate="print"/>
          <a:srcRect/>
          <a:stretch>
            <a:fillRect/>
          </a:stretch>
        </p:blipFill>
        <p:spPr bwMode="auto">
          <a:xfrm>
            <a:off x="7000875" y="1071563"/>
            <a:ext cx="2143125" cy="3000375"/>
          </a:xfrm>
          <a:prstGeom prst="rect">
            <a:avLst/>
          </a:prstGeom>
          <a:noFill/>
          <a:ln w="9525">
            <a:noFill/>
            <a:miter lim="800000"/>
            <a:headEnd/>
            <a:tailEnd/>
          </a:ln>
        </p:spPr>
      </p:pic>
      <p:sp>
        <p:nvSpPr>
          <p:cNvPr id="8" name="7 Dikdörtgen"/>
          <p:cNvSpPr/>
          <p:nvPr/>
        </p:nvSpPr>
        <p:spPr>
          <a:xfrm>
            <a:off x="5857875" y="1000125"/>
            <a:ext cx="1785938" cy="5000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tr-TR" dirty="0"/>
              <a:t>şarbon</a:t>
            </a:r>
          </a:p>
        </p:txBody>
      </p:sp>
      <p:pic>
        <p:nvPicPr>
          <p:cNvPr id="43016" name="8 Resim" descr="http://www.isguvenligi.net/wp-content/uploads/iskollari-ve-is-guvenligi/deri-kurk-ve-ayakkabi-sektorunde-is-sagligi-ve-guvenligi/deri.jpg">
            <a:hlinkClick r:id="rId7"/>
          </p:cNvPr>
          <p:cNvPicPr>
            <a:picLocks noChangeAspect="1" noChangeArrowheads="1"/>
          </p:cNvPicPr>
          <p:nvPr/>
        </p:nvPicPr>
        <p:blipFill>
          <a:blip r:embed="rId8" cstate="print"/>
          <a:srcRect/>
          <a:stretch>
            <a:fillRect/>
          </a:stretch>
        </p:blipFill>
        <p:spPr bwMode="auto">
          <a:xfrm>
            <a:off x="3857625" y="4286250"/>
            <a:ext cx="4786313" cy="2357438"/>
          </a:xfrm>
          <a:prstGeom prst="rect">
            <a:avLst/>
          </a:prstGeom>
          <a:noFill/>
          <a:ln w="9525">
            <a:noFill/>
            <a:miter lim="800000"/>
            <a:headEnd/>
            <a:tailEnd/>
          </a:ln>
        </p:spPr>
      </p:pic>
      <p:sp>
        <p:nvSpPr>
          <p:cNvPr id="10" name="9 Dikdörtgen"/>
          <p:cNvSpPr/>
          <p:nvPr/>
        </p:nvSpPr>
        <p:spPr>
          <a:xfrm>
            <a:off x="571500" y="3571875"/>
            <a:ext cx="1285875" cy="357188"/>
          </a:xfrm>
          <a:prstGeom prst="rect">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tr-TR" sz="1400" dirty="0"/>
              <a:t>hayvancılık</a:t>
            </a:r>
          </a:p>
        </p:txBody>
      </p:sp>
      <p:sp>
        <p:nvSpPr>
          <p:cNvPr id="11" name="10 Dikdörtgen"/>
          <p:cNvSpPr/>
          <p:nvPr/>
        </p:nvSpPr>
        <p:spPr>
          <a:xfrm>
            <a:off x="642938" y="6572250"/>
            <a:ext cx="1071562" cy="285750"/>
          </a:xfrm>
          <a:prstGeom prst="rect">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tr-TR" sz="1400" dirty="0"/>
              <a:t>sağlık</a:t>
            </a:r>
          </a:p>
        </p:txBody>
      </p:sp>
      <p:sp>
        <p:nvSpPr>
          <p:cNvPr id="12" name="11 Dikdörtgen"/>
          <p:cNvSpPr/>
          <p:nvPr/>
        </p:nvSpPr>
        <p:spPr>
          <a:xfrm>
            <a:off x="7358063" y="6429375"/>
            <a:ext cx="1357312" cy="285750"/>
          </a:xfrm>
          <a:prstGeom prst="rect">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tr-TR" sz="1400" dirty="0"/>
              <a:t>Deri sektörü</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Başlık"/>
          <p:cNvSpPr>
            <a:spLocks noGrp="1"/>
          </p:cNvSpPr>
          <p:nvPr>
            <p:ph type="ctrTitle"/>
          </p:nvPr>
        </p:nvSpPr>
        <p:spPr/>
        <p:txBody>
          <a:bodyPr/>
          <a:lstStyle/>
          <a:p>
            <a:r>
              <a:rPr lang="tr-TR" dirty="0" smtClean="0"/>
              <a:t>I. DERSİN SONU</a:t>
            </a:r>
            <a:endParaRPr lang="tr-TR" dirty="0"/>
          </a:p>
        </p:txBody>
      </p:sp>
      <p:sp>
        <p:nvSpPr>
          <p:cNvPr id="5" name="4 Alt Başlık"/>
          <p:cNvSpPr>
            <a:spLocks noGrp="1"/>
          </p:cNvSpPr>
          <p:nvPr>
            <p:ph type="subTitle" idx="1"/>
          </p:nvPr>
        </p:nvSpPr>
        <p:spPr/>
        <p:txBody>
          <a:bodyPr/>
          <a:lstStyle/>
          <a:p>
            <a:endParaRPr lang="tr-T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1 Metin kutusu"/>
          <p:cNvSpPr txBox="1">
            <a:spLocks noChangeArrowheads="1"/>
          </p:cNvSpPr>
          <p:nvPr/>
        </p:nvSpPr>
        <p:spPr bwMode="auto">
          <a:xfrm>
            <a:off x="142875" y="785813"/>
            <a:ext cx="7572375" cy="584200"/>
          </a:xfrm>
          <a:prstGeom prst="rect">
            <a:avLst/>
          </a:prstGeom>
          <a:noFill/>
          <a:ln w="9525">
            <a:noFill/>
            <a:miter lim="800000"/>
            <a:headEnd/>
            <a:tailEnd/>
          </a:ln>
        </p:spPr>
        <p:txBody>
          <a:bodyPr>
            <a:spAutoFit/>
          </a:bodyPr>
          <a:lstStyle/>
          <a:p>
            <a:r>
              <a:rPr lang="tr-TR" sz="3200" b="1">
                <a:latin typeface="Calibri" pitchFamily="34" charset="0"/>
              </a:rPr>
              <a:t>Fiziksel Etkenlerle Olan Meslek Hastalıkları </a:t>
            </a:r>
          </a:p>
        </p:txBody>
      </p:sp>
      <p:sp>
        <p:nvSpPr>
          <p:cNvPr id="4" name="3 Dikdörtgen"/>
          <p:cNvSpPr/>
          <p:nvPr/>
        </p:nvSpPr>
        <p:spPr>
          <a:xfrm>
            <a:off x="2500313" y="1428750"/>
            <a:ext cx="3643312" cy="4857750"/>
          </a:xfrm>
          <a:prstGeom prst="rect">
            <a:avLst/>
          </a:prstGeom>
          <a:noFill/>
          <a:ln>
            <a:solidFill>
              <a:schemeClr val="bg1"/>
            </a:solidFill>
            <a:prstDash val="sysDot"/>
          </a:ln>
        </p:spPr>
        <p:style>
          <a:lnRef idx="2">
            <a:schemeClr val="accent6"/>
          </a:lnRef>
          <a:fillRef idx="1">
            <a:schemeClr val="lt1"/>
          </a:fillRef>
          <a:effectRef idx="0">
            <a:schemeClr val="accent6"/>
          </a:effectRef>
          <a:fontRef idx="minor">
            <a:schemeClr val="dk1"/>
          </a:fontRef>
        </p:style>
        <p:txBody>
          <a:bodyPr anchor="ctr"/>
          <a:lstStyle/>
          <a:p>
            <a:r>
              <a:rPr lang="tr-TR" sz="3600">
                <a:solidFill>
                  <a:srgbClr val="000000"/>
                </a:solidFill>
                <a:latin typeface="Calibri" pitchFamily="34" charset="0"/>
                <a:ea typeface="Calibri" pitchFamily="34" charset="0"/>
                <a:cs typeface="Calibri" pitchFamily="34" charset="0"/>
              </a:rPr>
              <a:t>*Gürültü</a:t>
            </a:r>
          </a:p>
          <a:p>
            <a:endParaRPr lang="tr-TR" sz="2400">
              <a:solidFill>
                <a:srgbClr val="000000"/>
              </a:solidFill>
              <a:latin typeface="Calibri" pitchFamily="34" charset="0"/>
              <a:ea typeface="Calibri" pitchFamily="34" charset="0"/>
              <a:cs typeface="Calibri" pitchFamily="34" charset="0"/>
            </a:endParaRPr>
          </a:p>
          <a:p>
            <a:r>
              <a:rPr lang="tr-TR" sz="3600">
                <a:solidFill>
                  <a:srgbClr val="000000"/>
                </a:solidFill>
                <a:latin typeface="Calibri" pitchFamily="34" charset="0"/>
                <a:ea typeface="Calibri" pitchFamily="34" charset="0"/>
                <a:cs typeface="Calibri" pitchFamily="34" charset="0"/>
              </a:rPr>
              <a:t>*Titreşim</a:t>
            </a:r>
          </a:p>
          <a:p>
            <a:endParaRPr lang="tr-TR" sz="2800">
              <a:solidFill>
                <a:srgbClr val="000000"/>
              </a:solidFill>
              <a:latin typeface="Calibri" pitchFamily="34" charset="0"/>
              <a:ea typeface="Calibri" pitchFamily="34" charset="0"/>
              <a:cs typeface="Calibri" pitchFamily="34" charset="0"/>
            </a:endParaRPr>
          </a:p>
          <a:p>
            <a:r>
              <a:rPr lang="tr-TR" sz="3600">
                <a:solidFill>
                  <a:srgbClr val="000000"/>
                </a:solidFill>
                <a:latin typeface="Calibri" pitchFamily="34" charset="0"/>
                <a:ea typeface="Calibri" pitchFamily="34" charset="0"/>
                <a:cs typeface="Calibri" pitchFamily="34" charset="0"/>
              </a:rPr>
              <a:t>*Sıcak-Soğuk</a:t>
            </a:r>
          </a:p>
          <a:p>
            <a:endParaRPr lang="tr-TR" sz="2800">
              <a:solidFill>
                <a:srgbClr val="000000"/>
              </a:solidFill>
              <a:latin typeface="Calibri" pitchFamily="34" charset="0"/>
              <a:ea typeface="Calibri" pitchFamily="34" charset="0"/>
              <a:cs typeface="Calibri" pitchFamily="34" charset="0"/>
            </a:endParaRPr>
          </a:p>
          <a:p>
            <a:r>
              <a:rPr lang="tr-TR" sz="3600">
                <a:solidFill>
                  <a:srgbClr val="000000"/>
                </a:solidFill>
                <a:latin typeface="Calibri" pitchFamily="34" charset="0"/>
                <a:ea typeface="Calibri" pitchFamily="34" charset="0"/>
                <a:cs typeface="Calibri" pitchFamily="34" charset="0"/>
              </a:rPr>
              <a:t>*Basınç</a:t>
            </a:r>
          </a:p>
          <a:p>
            <a:endParaRPr lang="tr-TR" sz="2400">
              <a:solidFill>
                <a:srgbClr val="000000"/>
              </a:solidFill>
              <a:latin typeface="Calibri" pitchFamily="34" charset="0"/>
              <a:ea typeface="Calibri" pitchFamily="34" charset="0"/>
              <a:cs typeface="Calibri" pitchFamily="34" charset="0"/>
            </a:endParaRPr>
          </a:p>
          <a:p>
            <a:r>
              <a:rPr lang="tr-TR" sz="3600">
                <a:solidFill>
                  <a:srgbClr val="000000"/>
                </a:solidFill>
                <a:latin typeface="Calibri" pitchFamily="34" charset="0"/>
                <a:ea typeface="Calibri" pitchFamily="34" charset="0"/>
                <a:cs typeface="Calibri" pitchFamily="34" charset="0"/>
              </a:rPr>
              <a:t>*Ergonomi</a:t>
            </a:r>
            <a:endParaRPr lang="tr-TR" sz="4000">
              <a:solidFill>
                <a:srgbClr val="000000"/>
              </a:solidFill>
              <a:latin typeface="Calibri" pitchFamily="34" charset="0"/>
              <a:ea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78" name="Rectangle 90"/>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sp>
        <p:nvSpPr>
          <p:cNvPr id="12" name="Rechteck 4"/>
          <p:cNvSpPr>
            <a:spLocks noChangeArrowheads="1"/>
          </p:cNvSpPr>
          <p:nvPr/>
        </p:nvSpPr>
        <p:spPr bwMode="auto">
          <a:xfrm>
            <a:off x="9525" y="1628800"/>
            <a:ext cx="9134475" cy="2922282"/>
          </a:xfrm>
          <a:prstGeom prst="rect">
            <a:avLst/>
          </a:prstGeom>
          <a:noFill/>
          <a:ln w="9525" algn="ctr">
            <a:noFill/>
            <a:round/>
            <a:headEnd/>
            <a:tailEnd/>
          </a:ln>
        </p:spPr>
        <p:txBody>
          <a:bodyPr wrap="none" anchor="ctr"/>
          <a:lstStyle/>
          <a:p>
            <a:pPr marL="36000" algn="ctr">
              <a:defRPr/>
            </a:pPr>
            <a:r>
              <a:rPr lang="tr-TR" sz="9000" b="1" noProof="1">
                <a:solidFill>
                  <a:srgbClr val="575757"/>
                </a:solidFill>
                <a:effectLst>
                  <a:innerShdw blurRad="63500" dist="50800" dir="8100000">
                    <a:prstClr val="black">
                      <a:alpha val="50000"/>
                    </a:prstClr>
                  </a:innerShdw>
                </a:effectLst>
                <a:latin typeface="Calibri" pitchFamily="34" charset="0"/>
                <a:cs typeface="Calibri" pitchFamily="34" charset="0"/>
              </a:rPr>
              <a:t>Amaç &amp; Öğrenme </a:t>
            </a:r>
          </a:p>
          <a:p>
            <a:pPr marL="36000" algn="ctr">
              <a:defRPr/>
            </a:pPr>
            <a:r>
              <a:rPr lang="tr-TR" sz="9000" b="1" noProof="1">
                <a:solidFill>
                  <a:srgbClr val="575757"/>
                </a:solidFill>
                <a:effectLst>
                  <a:innerShdw blurRad="63500" dist="50800" dir="8100000">
                    <a:prstClr val="black">
                      <a:alpha val="50000"/>
                    </a:prstClr>
                  </a:innerShdw>
                </a:effectLst>
                <a:latin typeface="Calibri" pitchFamily="34" charset="0"/>
                <a:cs typeface="Calibri" pitchFamily="34" charset="0"/>
              </a:rPr>
              <a:t>Hedefleri</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37978"/>
                                        </p:tgtEl>
                                      </p:cBhvr>
                                    </p:animEffect>
                                    <p:animScale>
                                      <p:cBhvr>
                                        <p:cTn id="7" dur="250" autoRev="1" fill="hold"/>
                                        <p:tgtEl>
                                          <p:spTgt spid="3797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78"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1 Resim" descr="http://www.isguvenligi.net/wp-content/uploads/iskollari-ve-is-guvenligi/kagitcilik-sektorunde-is-sagligi-ve-guvenligi/kagit.jpg">
            <a:hlinkClick r:id="rId2"/>
          </p:cNvPr>
          <p:cNvPicPr>
            <a:picLocks noChangeAspect="1" noChangeArrowheads="1"/>
          </p:cNvPicPr>
          <p:nvPr/>
        </p:nvPicPr>
        <p:blipFill>
          <a:blip r:embed="rId3" cstate="print"/>
          <a:srcRect/>
          <a:stretch>
            <a:fillRect/>
          </a:stretch>
        </p:blipFill>
        <p:spPr bwMode="auto">
          <a:xfrm>
            <a:off x="285750" y="285750"/>
            <a:ext cx="2643188" cy="3000375"/>
          </a:xfrm>
          <a:prstGeom prst="rect">
            <a:avLst/>
          </a:prstGeom>
          <a:noFill/>
          <a:ln w="9525">
            <a:noFill/>
            <a:miter lim="800000"/>
            <a:headEnd/>
            <a:tailEnd/>
          </a:ln>
        </p:spPr>
      </p:pic>
      <p:pic>
        <p:nvPicPr>
          <p:cNvPr id="45059" name="Picture 2" descr="http://t0.gstatic.com/images?q=tbn:ANd9GcRXF1meUGQ2zBoe92pBxHTR57K_8UhhXHjSYgT1P1WPCUd8z6npaw"/>
          <p:cNvPicPr>
            <a:picLocks noChangeAspect="1" noChangeArrowheads="1"/>
          </p:cNvPicPr>
          <p:nvPr/>
        </p:nvPicPr>
        <p:blipFill>
          <a:blip r:embed="rId4" cstate="print"/>
          <a:srcRect/>
          <a:stretch>
            <a:fillRect/>
          </a:stretch>
        </p:blipFill>
        <p:spPr bwMode="auto">
          <a:xfrm>
            <a:off x="6000750" y="357188"/>
            <a:ext cx="2776538" cy="3429000"/>
          </a:xfrm>
          <a:prstGeom prst="rect">
            <a:avLst/>
          </a:prstGeom>
          <a:noFill/>
          <a:ln w="9525">
            <a:noFill/>
            <a:miter lim="800000"/>
            <a:headEnd/>
            <a:tailEnd/>
          </a:ln>
        </p:spPr>
      </p:pic>
      <p:pic>
        <p:nvPicPr>
          <p:cNvPr id="45060" name="Picture 4" descr="http://t0.gstatic.com/images?q=tbn:ANd9GcSqzLXLYRaNHtCpIF6oWwkWGIHjdo-y0mypOB37R-IMRhj51S0YoQ"/>
          <p:cNvPicPr>
            <a:picLocks noChangeAspect="1" noChangeArrowheads="1"/>
          </p:cNvPicPr>
          <p:nvPr/>
        </p:nvPicPr>
        <p:blipFill>
          <a:blip r:embed="rId5" cstate="print"/>
          <a:srcRect/>
          <a:stretch>
            <a:fillRect/>
          </a:stretch>
        </p:blipFill>
        <p:spPr bwMode="auto">
          <a:xfrm>
            <a:off x="357188" y="4214813"/>
            <a:ext cx="3714750" cy="2643187"/>
          </a:xfrm>
          <a:prstGeom prst="rect">
            <a:avLst/>
          </a:prstGeom>
          <a:noFill/>
          <a:ln w="9525">
            <a:noFill/>
            <a:miter lim="800000"/>
            <a:headEnd/>
            <a:tailEnd/>
          </a:ln>
        </p:spPr>
      </p:pic>
      <p:sp>
        <p:nvSpPr>
          <p:cNvPr id="45061" name="AutoShape 6" descr="data:image/jpeg;base64,/9j/4AAQSkZJRgABAQAAAQABAAD/2wCEAAkGBhQSERUUExQVFRUUFRUZGBgYFxkcGBcXFxgXFRcXFxgYHiYfGRkjGRUYHy8gIycpLCwsFR4xNTAqNSYrLCkBCQoKDgwOGg8PGi8kHCQsKSkpLCkpLCwsLCkpLCwsKSwpKSkpLCksLCwsKSksKSksKSkpLCwsKSwsLCwsKSwsLP/AABEIAMMBAgMBIgACEQEDEQH/xAAcAAABBQEBAQAAAAAAAAAAAAAEAAIDBQYBBwj/xABFEAABAgMFAwgGBgoCAwEAAAABAhEAAyEEBRIxQSJRYQYTMnGBkaHwQlKSscHRFCNTYtLxFRYzQ3KCk6Ky4SRzB4OzY//EABkBAAMBAQEAAAAAAAAAAAAAAAECAwAEBf/EACURAAICAgICAgMAAwAAAAAAAAABAhESIQMxQVEEEyIyYRQjQv/aAAwDAQACEQMRAD8A3Fh5OSzYpJEmUVGVLUo80hzsJLZcfCG3XZZNXkSSH+yl6Zl8O+n5xoLslFVikpSWKrPKD7nlpDjiIAvFaUgIACaB20Cchx39ojq45ZKmjg5IuO0ytvKwyCzSJNTRpSH93nsiqXd8n7KU2/m0V8MvgINtNozLZ0A3DJvh7R1gYKbzr5+G6C0iFsiN3SfsZVf/AM0U8PJMRG75I/cyv6aKnugp/PwiNfnh5aNiI2wc3fJ+ylcfq0Z7hTz3xxVglfZSuP1aKeEEeeofOOEefifP+soitsENhlfZSv6aPlDkWCVmZUr+mjuFIlWmHSkPx4b+A76nyWoXJjRd8o15qV2S0dbCnjHZV2yiaSZTf9aPlUwaizkgE5Nk+meeQTvOZ0hhmkFhT5cHhsRHJhN33RKUW5mTSpeWhhxNK8B5F7I5OyNZEnj9VLc9ezQcIF5OpBJy38X38TGjiXJ3RbiT7M7fVxSAkNJk4iWAEpDmjskNXJ+yKJdwI9OVKSPVCEPmGK1NQPoPGhjUXpecsZFyDm+Xb5MZ6fbcR1PFv8Rv4lz1QUtbEnLemSyrDZ0CsmT/AEkOewjxMEiTIb9hIH/qR+GKnnvPx4xKmbDOiNv2K1WKSS4kyv6aPlAK7vlfZSv6aPlB7v5+Wfj2REsfn5/32RKQU2V5u6V9lLH/AK0fKOC7pX2Uvtlo+UFkQ12ibQykxsu65JzlSn12E/L5RIq55X2Uv+mhv8X93XBljlu2r93Z/qJ58gsD57P9NCtGyZVfoqT9lK/po+XzhJuuVpKlH/1o97fODBK9+vmsSJl9sIUtlDPsEvEUiTLcHSWj5Q6VycSo1lyxwEtPyjRWmzLSkzESSvXpIQkUGZUX10BjOWq2zpgPOTcCcsFn46KmqYP1E9UHoqsh9osNiswedzQUziWEJUsngkAlzxaDpVtsykGWbDhICk84ZUjC6XGKpxEUdwDSKSy2IoOKUkSQmpmHaWd5K5gp2BPaDFym2zS5QtRHonm0pTkBRRTvfJ/hGsstAosUtXRkIL5Ey0MR1NUdTwjcssg4pcti+UtLd4Ac9TdUWKLTMwsspd/RGelXoTxaGlRO8njn4wbKI8xvS7kCfNASlhMWB9WjIKPCFBl8JP0idX97M/yMKDZbZ69dt/gWCSEqdfMyg7FhsDfuAbriqn2lSiSTnn25Z6v7uEWcqypFlkED9zJPWrm0gefnFVaBpxrxJ893XF1paOScreyJnPd/rtbw7YYDX3cOMdVu0fvMdGnl/wDUZOyLYk+fnWGq8/M+f9SAefj/AKjkUJtjQNfPWfl5Dgjzu4njuHkPQnz5190Ty0P5898MhGwNcr3+e2JbLZnPnuEHTrIwdm85Aae85lhD7uQFLAUQBuduzhBryLd6D7LYHoK8TUA79ylDdkOLRR3rZcEwg7+0k17T1eEbcAJGgG/SKG8L0lpKiGUT6R00OE5tlQMHeoiUZNsrPjUVtlVdZVLWFM5DhuJpU7/uiu+D7xvcmij1JSffrFYu8aU2eOvZoBwy64BXOfth9LZHJ1Q6ZOcwwrhrViVMrdCtijQYml+fOsRKQxgiyhzCGJ0ppXrr1efnCmI8n5H498GSrP56+qOWiS3fGYtlVODb+35fOIObJ0gy1hKRjIUdAEpUok7glI6qmAptuXolMqrPNczNaiSlyDl0m1ibKRTZorru9QShTO5r1Zdpg68LEcD0DcHPjFTcd7IQHXPnrZnxS0plpIAfIakks++lIvbTectcvZU7tkDVmOunzgNqi644pO2Z5SADxPaTDUBWYDdefW3bq0Wa5wbZSB514wMtRMRYpyfZ5UxCec5xS051GE9hJGXCK6ZcyMTpdI30UeACl5DsMHiJpcg7vn2QLLJsrpd2pTtYXV6yqnsKsuwCOrlxbIsfb54V8YGtcpCD9ZMQhzkTtHqSKnxjIrEreb8/GHyZBJYO/e3drEsy2oS2GWpfGaebSf4Qdo6eiYAtV72xLqVZlIkgZyQFvxxLAUA26X2w6OmKMXfVna0zqfvZmp9cworL2vlCp81TLrNmGs2Y9VE1pCglqPXZN6g2aQlm+pld2BLmK2bNHnQefOcC3fPxSJSgQQZUtm/gSG8PBolirfg8uXbOv5+EOT587oZhiSWiGiibH+fPH3RxolErz7/PfCVZzF0ibYkJp5r5/OD7skYlN5px+PdBdgucqQ+8efP5wNYBMlrxEHADUsK9T+/IRrXg2L1Zc2qwASzvZqefz1eKBNiwKBURQggAuCxzJLYq6UTvMG3nf5yTsjx7fV98UBtynd/jCxTrY03G/wAS4vC8VKG0rs07tfNIo1z3rmYhmrUamI3PnzWDa6RN72yYqeGR1CTu8/CEqUdfPbCik0uXB0iTT3xHYpLgUVXXCWpTNm8Yt7vu9SssvOufc3XBqhe3SKG0S2WoAEsffWDrrslXUQkEUOQORYE/CJeUV3LT+zxuc8MsK7lLLD2VGKWTdy8QUpOJ8+dSqYRh6JxK2AakgADdrRLQ+Ndm6sdj2RUdY14jd2QrfZBzZbh5Jitsd9zAllJSGoGzHdSI7ReK1ZmEbHyglSIrRYHThK2D5JfhR6OaaxXpuNCTs07Hz3OW8INCnh6EvlXs86xNk7YOLAlLHDXea9z5ZaQQgRNMkkJdZSgb1qYeMS2cj0QpfEDCnhtLIHc8K0PFNkKZB3N1mOy7KolgH66QatKkh1rlyR14j2KVhSD2GKK2XhJKiStc1najhv5sMsdgMLiVwa7DJs6UggKmpKyehL21P1Co6zTjBUmc7YRLQDrMWCrsQmn9wjNWy+UkYRKltpzm2w4IYJHjAf0dakjBi1dIJSAXowJAZt0ai0TXWmdJlgifaX+7jw8WCJW2R1kxR2zlDZ00lSllgaBpST1kbZc74Bs3JyarcngkFR7ch74ItfJTm5S1rClYQ7KUwd2FENvG+DoumVNp5XTQWRzUl9EJCln+ZeJRPUBACrLPnnEpM1Z9aaWb269wjdXPybSEJI5tLiuBGGhrnXF25xbS7rSl8KXzz+AMGysWjwi9rKvn5rgA87M9I+seEKNHygs3/LtFP383QeuqFA0W2G8m5wCRKBBHNoWiuQwpxp6sRfvi7AjP2W0yz9EwqGIBKSx0VLAI41GUaNAjoktnlz9nMMTSk5efPnrjolPBlnsFUklgTmaRRIg2Ok2UlQ4+fPwiytd1lIBFS+X5sNPHvkt1hCMBC8LP1nLLxr+UB2++yqgNPPfDZN1RnFRtS7C/0zzcsAh1gNw/35yijn3uSXOXcOxoGtVofXxgBTnUd4jUoiubkqZPNtJUfPkRDhhwl5efziay2YqUwBPZ5+MbbFuji5WzSIJUokt53xei6jzeI01NKtrXSKv6SoKZIwygWdEvEpydVTQlAyPRSrrpAdAVskNmLDiAY7aUc2AoIClH1lhLDq2lHqSmDlTUTCC0xDJArhcsfCnAdkTJm4QwSP4lAKXX7xeBfoGr2ASryUUMVJZhs82pIBdyxLqXp4vFvYL45tDK2jowwtwI3wKiQ7UbPxrBH0MAOWA3mg7zCsym07RBbb/WQwZI4CK0W9zUxapsCTkFL4JFM8sSmERqCEGolSz976xfYmjU4GFpjbe2CSp5XSXLUp9QKd+Q74etIR+1mIQfVBxq9lOsctlswKIVinBjSYSgdF8KUoLGhFCjtgeVNUpzLkgCvRlskdSpjJ7oVoakiyswCwChClDVUxQSn2UOT2t1x22WlkkfSAklqSkBgOJBKu3EmKe2LVQTVoSdxUqaR/Kmg74Vj5hZAXaFDLMKlp7wBv1VAsZfwkmW4SwFFKXJUylKIJIZ+kVK9IemT1RwXvOXROJt6EYB7aq9yo01iuCSkOmr1cZHtzPfDp1mSiYlRwhADHEfSOtdchCux1FmUl3LOmFyGOhqtXecu8xW3xaZVnUUKK500ZoSoAJ/jUOieFT1RreWnKA2aSAgtNmHCg+qPSW3AUHEiPKlqw51Uahydp8yT1vxJhGVjAt5fKWYDsypKRU5LJ9rEHjQ3Jy5kukWiSJeL00krT/MCHSOIeMGiepwzdiRQed8TCe1VVCUDTUncM6bsoFFkkj3KUoKSCkgpIcFNQQciGoRAV/Us83+F+4vGD5CcozInCzLUTKmdFy/NzDkH0SrJt5B1MbnlFNSqyzgCKyl6/dVAXYWqIrqnBMmWVFsKWbe1PcIit3KuXL49UZ82wCzBZckKmIAD+hNWgabg8Y+0211dJydM67u+KqKfY0eyC+7+Sq0zlNnNmHvWTCjP3ilfPTHUOmvX7xhQcUXtmzss5K0WYJLEc2WIILJlmoxM9WyeNBZpKiWBPfFLcCOeVLboy5KQ7E7RSl3ADig3dTxvZAlWcIUrCXRlhVic1FCdkdYfxi72efJboiuu6lKlqViSSMg77syMoNtl5pShKWQpQ3dEGmQ1/1GenXwKplgJSTkHrxO8wCu01hsfZLKuiytd4qUawDNmOYZgUVJDF1Mw3uYcJYSsBYI2iCKP2YiB4w1EiPmnIGpiVNjzqABUvkBxg5Nh2thYQM8ZKRRh0ThU5elBoaxJLvBCcYUkTXDHizZqIB8IGjUyOyWdC8ASVVIDrQpILsxTiAJeOXzceFbqmIKGDSypRDj7iWD/eU7dsDJmFajzUsCuSEu3vY92cSiUXZagD6o21eyh/EiAwaRYyuUKky8LJOgYEADc2vh1QKm0zJmpPAfIQQESxLbZevSd+0IyHWYFk3qASEqCiPRQGQKaiWXr6yzuoIFAbcuwhMjD0yE5UJr1BNVHuiefa0JZwRn0tigYHpBznuECWCRNX+ySlGbqcP2lOJTfzAxHbJGHEFqM1dAoJ2UoJYh1EqVioCw7WeMLiizF5SwHxED7g961sH7oBVaRMW8sLJ1IKpgbrUMAgGyzykhkSCQfSC1K9ta1F+LRo7tvZMw4SMKwOiS7gapVr1UI3RqCV5sloWoBSgkHIFRILfclsG61QRK5LjNcxZ4IIlj+3a/uiyngFcve6j2AV98Sz7UECsCg3XZiDKTJvTAlCdpKBiIxKTsqLpUpyCT7ouL5vjmkJlorMKXUrUAuzEvU+EUd62sG8ErGvMAHsmp9xPcIIuYCdbCTUJKlV+6yU+JB7InL0Pfn+B92cj8YxTioPXCM66qJdjwz3nSLuzcnbOjKUkneraP90HY4aZkDSG+xEiUgBgAAMgAwHZDVpBqwplTKI1ToiVaYlKYPsPOuX1rK7WU5iWlKR1naPvHdGPtVoDqILpFWdlAOAAHz08Y0nKwn6ZNqzqSe9KYyF4zxhZwXYVS+XEQp2cezlmKl7WIAA51bEaslI6jTSr5B5PpWFVS4fXLEGG0ToE4aZuo6CKmVeKkowvtJU4d9Qkak5Nrk8XtvulUqzBKylcwTE4SkMyUDojENTmWq8a6LNJdkcq0UoqmYIO+r9jHwj0hfKRC7PtLSFTJZccVJKT2OT4R5bZJeyVLcrKsyo0SWej5kjONRdF6yigApmYw7hJSkEPmDmfhBtCSRBP5TyyAgqVR6FKk0UoqZiaFydSadsQypyJgpm7uOlkxGXHPqiive71mYtdQVqJOoqaBT7gw7ILuC6LUvFMlJSyCEqBIq4dkhRd6aHXKBKUnpHVGEauyuvADnZlB016DeYUQ3jPmc9MeWoHGtw2RxFxUQon/ALB6R65c9xizypJRMONUlBJBUMONKXyOddaw03WpRYOdXxKy3nap450eCruTM5iVt1MqWzpBYYEUHCnjBljs9dpRUKqajE6Cmg7Dxj1klXR40pO3spptykKwurNs1PUPk5gs8kFhtpQUQSz1GnUTwg1U1QW45pzulAmvFzpn1xz9NTAzFK2oGSPBi8ar6QjkwU3NzgcTAUpZAbEQcLu+IkcDnkGFIiNwqKsQmqllIzBSliBRuOWTDWEi3KQcI2QQpbYWqGeoWok8AwgiTNKlUmBJNKAsa5BRICjmdcsoZpMFyQyZcihVVomKJPByOJUH98OlqlS8QoTVndatdopZhvbAYJk2YqmCXLAKiHUVMoIGTimdeuoiG+bImSpklaiU4l1oomgDJ3hJqX00eEdXRttWwdN4+iylCvTUyBr0UgAdqNYtLHdy1pcLQlBqAio8Nk90Z9NvzNThZ2oB8B+elYMu28WU4ObYqUUMiSB6QOtKUrBoRplxPu6TLQpc3EoIyBObswq7Ek6b4y4lKmHAhJ2lEhCcnUSo+JNT4RbcqLckJwYnVjBUH0Slv8iB3RPyJno+sL7QKR1JZ/Ev7MTk9hjpWyuRyfnSAZqgEYSGOIO5LAAJrUkDMUgK02kgEYqGqjqXq6hvJOepVGz5QzsUhTaKQT1BQcxgL1dVK9pFOOXygeAqmyeXeGy7Bsvn2Z6NSCZVoJwkFvSSfVUOPUGbgRGdRJM2TNSVkKTzaEhqU2wrqOAJIbfvgq75BSgDMppiqcwCeGZ3aQuYZRRuLNfCEBC5s1KQahzk4rx/KKu8uVctaiQpSk1YJGnWpoFtKVLkc2kJAUkBRriIBDuymDs3VFDZbgHONMnJlirnElRdiwYFy5YF9HqILk/AkYRa2dvK/cE1M1MpUwBIVhxMdlSw5ICqVi65JXiE2jNwtJAO/JY8AYEsN1yPpASqYpaUyBVDglfOVDEOE1z4ZmGcpLEbMtM2UFJS4YqJdKwMlasoVrntCIzstUX+KPRja4jVa4zF1coBOQCCxFFJ9VW7iOMG/SuMcrmyGFMtVWqB12qK9U+IVz4m5MpGJQ8t5O2iboU4D/EHKf7SR/LGLtMmu4Z/lHo9ukpmoKFZK3M4OYI4iMXe0nmklExIxu6Toob0/EHKKQn7OuD8GRttnG6mTbg9B3OX3qjULnlVns5UXJlAk7zhQH62jP2pBdIzJr2mgEXs5GGVJQXCkSkhQIIKThTQg9vdDyLT2kVtqtuAgYSX3cGGWucFXPeaMeJzspU4KCSxGFyEYiwJFS0V15BsMyhAVhIcYnIxCm5nrk9NY5ZS0hamwmYsJD54UuT/AHN3QUOksTX2S3IVNTzklSpbstUpRUpLtVgkZOHTm2VaHZ2GTZZSDhUUIO06saElx0sS0B6DQx5NYZixVJ140YZhmrUcI2E5drN2koVKEpVnm86FheMgrmJ2ANkOjCx69GEMjKPgBvySkWmeN06aMzosxyFf6h9KtGIKxc9NdsnxqdgdHhQSh6NdqPqJP/TK/wDmmB77nKlySpBYg5jRwYJu1X/Hk/8ATK/wTAXKRf8Axlnc3vj0EeR/0CXnd3MApUo/WBJCQf2YZiEvR1HQUDHexJuW3pmrwA9IioI2dSwchmcDsz0Dt036XIE1KwopRXRsKcRBY9IEkvShHAxUWFREwmWQkjEskAgjAyirJnOKhY1CnGUSzoerNrynSiXLTgSEuS5AcnCHAJYk1rX1Yw67wUFBRTsF3USGDEUIzarZ1rkGMamxXki2SX0dlBqpUKjN2dJBGdFNWsZe9ZRQpSMJUEkjE7O5Kgog19IONa1Y0F0hV6ZquS15BM1QJ/aSwUGlQkkEOKEtX+Qx3lPJKpjpGLEkEUBLocFORJLEFqZGMULTLCVALSmchloAUlJVMYkhLucwKcBnWNVdF7C1SdtwQwUKipFFJVqCMiOI0gZOwSi1szJsGMLSo0ZJSQclE1I0/dDuO+pF3zUOkE5EhylRoDWrVISPCC76shlrHNkEKqXGooBQjIe8booPpAkuZi0h3YFZaqnJZSmzIy6oF7N+xtL9s8ucpkomJmAEJ1GWJsKQTVxVtRXKMzdt6qkTgXYHZVuzoT1HweOXdypkrmpITMonAcCQXH1aPq0YsRScFSRSho8V9+IXNnEyULAKNlKk4ASElRICgE4SAo09WrQJbHjBrTPRTa1KSQQCCGIrkQxBjPXjZFS88qMr1nyxcffpqIm5M3nilATOmg4FVScTUSrZJYKGhbIxernBRdlGjZHLugIg/wAHRiLMGC9HmhuISnCVDftE9sClKucVSayykBSCwTRIKlEEMHIqdxi25R3YhKwspSEqAAdLNVmPWT4mKg2dMs4wklnwtXaAAYAZmpPW0TfZRNdmt5KzgtSpUzCqWyi61qxMrCAkEqapDkNvix5R2FMuQfo0uViIbFiAwClcikvUbRSK5vSPLZ98TJaiZaJ2MjNSGSkVIDVcmm52ECyuV1sSUhRUUkAKaVKxFJoWUUMDhJaKWUjxSbvR6BdNh2ErmqMx5ZeX6FFZhQW2IAKT0WzZxWAr0lSpdmClSZa180hRWWKiVUKgUl6hyKhsQfJjUXXZpx5omXglHZxzErKESiygohKkOpgBTfoKxa2a95FolqRNKqWOXhA+0TiocI12BkBQnWJMzjTsyl234Jc0KZSUrJSUjaZiO0tiHXXfG+kuWG/V6HiN4jzu1XRN5sTZUtcwJWplJQogFTFOIAdKmWkbaxTphQhJSp8FNlVMKlJAJahwpB+dIk0NyJNJoumCWYuqvUDo3VviOeoEHfVjxgQBW/vpDpqRv74RogcUQ3hEdrkS5gIUgFJPRIoKAanPOvGHJKXGIhtWUH7Inu6dZkkmcCsNQBSRvzLh4FFUZq1XLIlzETEiYllJqVggMXFCnE380Zi8R9YsurpK9JQo5bIx6Le06RNOGUkISpktiBJJJGZUcyQOwR55bpgUVBChMVLISpQBAVVsVdaGDs6YNsrFLWDRaxQl8VfGv5RydaFYUBRKizkk5YjQdiQO+C7PZRMUynZgaEipppA9psipk1SEpcuQ7HZSFYQpTaADwhky8Wnpj7otKxLUQhS1FYYAMGYVJ3QXNvyYgjEhKSdHOfaXgCTcjrKBPlFaX2Wmk0LEOUgdxgX9BKSRtJr10fImnlxvilpF4qDezlq5RLUtSmFVKPSOpeFFfNsrKIcUJhQtopjA+i7tmfUSf+mV/wDNMV3Ke0/8Wdm4SNOKWL6A1AO9JESWC2ASJVcpUv8AwTFTyitgVLW2IfVThUMCCh894IBz1UNY9G0qPGjD8iG73kqlK51FnlTEICxNlkBZSEupAIFSFNiJbMgF4qrwVKmTFJGFctIJKi7A4MYArVyCgPr2mO3koL5hytWGzyiQVKYnAjZDlkpYpdiNdaxZ8hZ+K0r5tAlFMllEDaxYkgdIU2cTsztEfNFWq/IjstmVLmBUm0WeXLXhStRwlylOJwlVa7TYiC7uagEzlJhS2KcFTiRLIoGoo1Q+yztlmK5wVy4lTZolI54bai6SlAyYY3AemIirjJg9Yx98CSqetiQ6sZUS6U+lQvV1KBLuXfICM9aJqKlTCboaat0iVJUkyzjwJCQ60hwoCmbknR4sbRdNqmWwLsqiyZUpCphYyg0tIUMiFOUOwDimQNH8iLTIWJgVJTNIwkhdQAX6IKCAa11qnQxYcq7ylyJDybKlBOyVJwuHfZwpAoQ5xaNxeAqM7ukWFssBlyP+VadkekqWkV0whOan0FTWMVa7y5sg0UhaBmAQM2Ux6iKsz1gOy2mZMJIACUdMrxuhxkgKXtOHGWQrnESknCyi7EkHJ0lRyY0DjLjGlT6EUK7Lu574XLmS+aCcSlEYQghSwQDXCHaru7VcPGqlCcZiZM1EvmQualJC8S8QQtSdlmDaa0Byz83uOQTOKUrA2k0UoAekVVJoWbP1tHj1Ky8nJe0fpcwrWjCSJiCEFRSVKQDrss5Fc84EQciSPNuT9z2tM1Qsyil2C5noYTtBVaKVkaPm2VY3tmuyeAMVoUojUpRXsEXdnuIoQhInEpRQfVSmwgEAMgAMKHLSMxyn5SKlLCJSw71UZeyroME1LvioWqRmBWGpLsSUnyPQbb7CebAXM2QVEksM2A1+7TiYyN4qKEUrgWrLVwAD2j3QBeF+/SSBOXiaqZaUzACpiUlgkJ7ToTEVmtgUmZJAICapfMlwpTgilTE3TG+tpWyVF+OlAKgjAlKKk5pThBUfRdn1pqYnn3mqWJaucCSQrCrEwA6IYgOQAXcPnwEUNqUpIUwDlqjNqGmheoINNYhs15FkTJqTMKyUhOIoyLPsM9TwGz2RGtl1xp7RpZdntAafLTMKQAFTXUASClWIqLKIq/Uo0rHZF52vmpaAjHLmpVLCkM016qZsKlqOBXSD1MB2G/VvtlATMnKKkAsQSEApSE0CaMwFNwDRYXdbZqUShJkrnfRyvCQxCVqWV1ITShTnVhRnYuasQ8WbFdvN4mWjnqVBStRmpS7tUkJHZGY5RWsGXZObIxpQSofxYVJxp68TONOqL2zyJxRNE2zWhKjtA80tSemqYwBIc4yAzUw1NaFcn7qkoUZsyXPE41ddnUkJLAHCA4cly7uMRZsylbAnjtlddHJ6aBiXNmOcwp+8AGg668BrbJuqYw+tNO/w81i0n3pJQ20Q6gmqF609U/LeRC/S8j7aX2kDveM0RcpPdFeLsWP3ij2n4Q42RYpziu9bd2KDF3tJJSkTpTqdtoOcNSzcIcu0IYnGgsDqNA8K0G2V5sayzzFEOKOutR96ALZdgxTGCdoryFSoEgasWL6ZQUeUdnxJeagjEHZ6NrUBxTRzWKO08pALV9WDNllKsRSDsuSSa6OxfKrQrReGRUWFkzW3pcdjEjuUIqLfNUicogsRMJ6wFYm6jFqLalasYSRgUkDJsJJll+8+EB3/ACBsqA6Tg8SGbwfug0dMNS2CWW8WtBngBRUpZwPUYnUxOrAZtppEqrQVF34trm7eaxXWaS6mGbFjqDv87zCWtJJclJcgipDilCIzVnWkrOTycSus6jfCiKbMTiO2rMwoFBo9jvG3FNklplvjKJCNaYpYXQ6kgDLecoJvyRjlKQkAk0zy+9xyinumUqclE1WnMhh0SESwArroO+LtSnjcnyMXo8+X4szwuubhR+zdICdXKRkCQ70bQdERPyZTNskxSigKSpLEJJKs3oCA+lOEXJTDUoDxNfJd2bK1RXcob+lz1IUguUjol0qcEnoqbRWeWzGNvkpKnGHJ9xq9G7ciNI9CtNmQsMpIPWAffFZN5PWclzLHY/V6w3Rdc+XZoqK6K+4r6ShclbkIZKCVNROESyS2jpB6gIveVVtBCUoOJOEKdLEOoqSC+rBKj2xU27k5LKGlbBqeBpqOsCsVlkuWbJCgySlRelSkjUAhni8ORCSgnsffIOEIQGSFGgUxJ+8o5mhJJ36BhFPYZZmLVhUpJTKWWACyopIITkc8TDq7INvO1bIExKgcRahqG73qH4juqpF9rkrJlOAQwcAnC77iNN1N8BjQi6Li7UCz2oyETFFO2rEEjETgTVlMAwxDPvyj0uRITMQlTdJIPfX4x5NdVuXNtJmLqSguWbIBI0HhHp3Je9EKkBOIYkOkh8g5w9jN3QY15I88WEzbsSQQQ4IIIIdwaN4x5ne13GXOXtjAlaky2Sk4UpNACoEktQ/w65x6ne1qwyJi0moQpiMwTsg9hLx53LQPpMvZLJyCgSmgUt60zSKHcIakJxtqyG7LkUgc9acsGymiSQrIqZsO8DM4q0pA1ovZCllRNADhYhw7AA0qNOHvIvgzJgZypyNknMroSTm5b36ExnLVZ1oxBaQnEGfECKVDHf1xO/RVRz22G3nacCcTEjMddGcnIViS6rMiYpEtYBSiSlndsUwlZJaoFW4QRLuqzFKFGXRVnxqLWhkzWQQkOpsyve+HPeDclvdUzEGAbLQJSzb2YRNSyHccY6NXd86zJs4lyUSlTFIKXPSmKATtJKycCVHCQE14ULW/J1ElJTNXImEyySkqTLSylBnSXdVHbaUHU7uzVXIzlgjYlyLAgLJbEmaXAAS61qWgqao13AVIEDy76Kp1CnmbOoS04CShamZZTiDkJQrMuOi3SeHelaIzjJ2j0b9YpWqZo/lB/wASYeL7kN01DrQoRnDLeG83xiX2SOfBGm/S8j7ZI7SPfHDa5RymoP8AMmMwpJ3+MQLlbwO4fKFfI/QVx/00tqTJCStZlYUhyTgoPOmsef39fBAOxZkJmNzbBL4CcJUFkbRGRo2JxpB9rsSVpwqAqQQRQpUOioEZEGrx5vPmlD4kDHiUFOHD8X1fFXV4ylZ1cPFY6fMSapSouS4xsygagABiG1DajSOWG8hLViEs4ku5xnIgMMt58eqA51tWqhwszUQkUd6Ml4NumxzJmwEtsuTUbK8JBb+UcDWGO1xqOwK0TzQVHa7tStOEWcy0c5J4gg/D4xYWLkzhVjnEbDshsYNCdqopw4V3QDek/bVtAp62OVQ3Rzrs7hxjCZKTSiU6w0DhJJbU7+6DJ8urCtPCB0SjiahJDBjqqg/y8IJ2weiFeZZNHLZwosrRb0hagE0CiBQZAwowuZ6xcdoxWeXQDChAIAYdEHL4waBFZyes6kyU4gzoltllhG7riyEcXN+x581seRDSmOw0mIsmdaI1Ih7x1o0ZNBTohww6YBDymGkQ/wBjQ1g06zpOYFDuiNNmD0g0IhplwXyGsCtV2oWz5hiKuxDsW6ioZ5HSMzelyz5asUlSuBSoBQ62I8KVjYYYYpAi0PkUFGHPKC3y0lMx1oIIUFIDsaFlJArxJPbBU231TNQXIBJf0UsXZOQUQSMqcTlqjIBgK0XHLXmkDiHHHTiB3RaPyI+Rmk/BRWqcJkkLTqUtvFSlQLZtURn56ghiSFEgEPmA4rXrpvjY2nkriSkJWpITiy4nFVmesVquQm+Z3JPzg/dE0IxREnlkQgICUlkMDtPkNxNags8ZWVaSlJSKE0OfDxfWNeOQ6BnMV2U+cPPJFKQ4MwMNKmm6or5pnDfbF+R1hHo7yUkPYlpC+ZM2aUrmAOopAGwKjpDZofSMFKlITiTLSlCEhgElw5fEXcgk4UuQWjthuxpHMrExpZExSjkcDBkkmooC24EUyiqvC2pl0lHYYD+FQdwR498G7WiDTcmbq4pnOSUElyzHrTsnvZ+2LDmY8zuXlt9HdKkkpJemYORzzFBr8o1Nk/8AIVmXnMCT94FPiQ3jE3onLhknZoDJiFciG2e+ZUwbC0q/hIV7om+kJOohG0TxaKi+7VzMla9RRI3qNEjvqeAMeX2ldKkkqepdzXpPqSfjujdf+Q52xJSPXUo9iWH+RjAWydUuKhKUjhk57a+0YpHo7OBaDOT1xKtUxqiWjpqHHIJ0xHTqJ0jYyrTKUpSJSUtLCEgjUbTAHMpS3fXjFHyVOGzziD+fNu3Y7dcVMzEHwqKThIoSKM7U0plAbNyXOTRd35fqUAoRtKIYkZDex1OdcoyU+eS5Ih09KgogJdjuJPbxgOZMIpvjJeTp4uNR6HzbQCPyiSxKZYO7a7dPEiLS55oMiaVK2kuE1AI2CQ28PHL1mJ+jyiCkqUE4iGfol3AyjZ7osn4KWYoueswoYpcKGobBHuV2KJky3+zl/wCKYLwxDdqRzUv/AK5f+Aghao5Nv9jym7YwiGGH4o4REZJCnBHXhsdhTCJhQ0iOiMYcI4YUcJgUYQEcUgQgY7ijLQVojHnOHAQlGEkwzDYloiPm4IhpEY1g5lQhKOkTw0iBYcrA50klJBAIIIrXMYT1UeKO3XKlQKRLSnEaqS5WOI9Y50OdeuNOlFIYZMVXLia6PJbVdE1LuhYH8Ch3OIBXY1bvER67MsgMAz7kSp3Qk9jHvFYqvlR8osuU8rwlJ6t1PEQdZ+UFol5TVjhiJHcpxG1tHJeWRRLdvyr4xT2nkePRPePPvh/v45D/AGRfZXTL/mWlLTCFGXtCgTnsqy6wewwDagczqG7RSm+gHfB83k9MlHEA7cKbi/AgkZ6wLaZJd1OwFAeHo95+O+KRkvAVjei25M2tIkzpZO2XIDaFASGPX7xA07JTZ4Ve4xTJnFBC0llAv4V6xWL+8CA+iikvQ1JScjvf3QH2TnCpX7Kida1JUpiQXY1zZvPZEM69FqO0xyzAPHXqiS1rAWt26aoAWoGHTOmCLy4paDiKjLbCAEqCXd8y/v48BD76lyxLdOB3Tlg3l+j2Rnwrq7hHcXV3CMOoPKxihX/UKEo1hQSlHuV3A81Lr+7l/wCAgowLd84GVKA1ly/8BBZTHDNSs8h9nI5HAY68RbANJhAw+EUwADcUcKoRTHUy41mEI7HcMdCYJjjQ1oe0caMzEeGHAQ8JjkKazkPAjgEPh0gWRERxokUI5AaNZxobhiSE0KzWRc3HDKidKYdhhAWBKkxAuzDdFkUxEpEI0MmVarJuLQDabtxZpCusPF3MRA6hAU2iqZkbZyVSXYBOeSSQH1Z4Gvu4VTCkp0QBWnv7+3hGzUmGzJLxVfImiqk+zzKfcE0ei/aIhFyzPV8Y9LmWYHOB5lhTuii+VIsuU87NyzPVPYxhC6JnqHujfKu5McNkEP8A5Uiq5DzqZZFAkNkTHI0NtkfWLy6aveYUdX2G+xljdN+zgQy8kBtlJ0A1EWiuU9o9cexL/DChReXRyTWyJXKOe/THsI/DC/WOf649hH4YUKOOkTo6nlHP9cewj8MdVyjn+uPYR+GFCjUjUcHKOf649hH4Yd+sk/1x7CPwwoUBJGoX6yT/AFx7CPwwhyltHrj2EfhhQoakakL9ZJ/rj2Efhhh5Rz/XHsI/DChQGg0hw5ST/XHsI/DHf1kn+uPYR+GFChWkBoQ5ST/XHsI/DDDyltHrj2EfhhQookqDSEeUlo9cewj8ML9ZLR649hH4YUKM0jUhfrLaPXHsI/DC/WS0euPYR+GFChWkCkd/WW0euPYR+GO/rLaPXHsI/DChQjSNSOfrJaPXHsI/DDTykn+uPYR+GFCjUjJIYvlFP9cewj8MQKv+d6/9qPlChQMV6HSOfp6d6/8Aaj5Rz9PTvX/tR8o7CjYx9DIab9nev/an5RGb8nesPZR8oUKDivQUNVfc71v7U/KGm+pvrD2U/KFCg4r0UiU1pt6ytRJzUdBv6oUKFF6Q5//Z"/>
          <p:cNvSpPr>
            <a:spLocks noChangeAspect="1" noChangeArrowheads="1"/>
          </p:cNvSpPr>
          <p:nvPr/>
        </p:nvSpPr>
        <p:spPr bwMode="auto">
          <a:xfrm>
            <a:off x="63500" y="-157163"/>
            <a:ext cx="304800" cy="304801"/>
          </a:xfrm>
          <a:prstGeom prst="rect">
            <a:avLst/>
          </a:prstGeom>
          <a:noFill/>
          <a:ln w="9525">
            <a:noFill/>
            <a:miter lim="800000"/>
            <a:headEnd/>
            <a:tailEnd/>
          </a:ln>
        </p:spPr>
        <p:txBody>
          <a:bodyPr/>
          <a:lstStyle/>
          <a:p>
            <a:endParaRPr lang="tr-TR">
              <a:latin typeface="Lucida Sans Unicode" pitchFamily="34" charset="0"/>
            </a:endParaRPr>
          </a:p>
        </p:txBody>
      </p:sp>
      <p:pic>
        <p:nvPicPr>
          <p:cNvPr id="45062" name="Picture 8" descr="http://t0.gstatic.com/images?q=tbn:ANd9GcQGk5I8-4al03qMGCflFAY_vmufguPGQNWZKTR9qUFviY_yDJEw_A"/>
          <p:cNvPicPr>
            <a:picLocks noChangeAspect="1" noChangeArrowheads="1"/>
          </p:cNvPicPr>
          <p:nvPr/>
        </p:nvPicPr>
        <p:blipFill>
          <a:blip r:embed="rId6" cstate="print"/>
          <a:srcRect/>
          <a:stretch>
            <a:fillRect/>
          </a:stretch>
        </p:blipFill>
        <p:spPr bwMode="auto">
          <a:xfrm>
            <a:off x="5929313" y="4071938"/>
            <a:ext cx="3071812" cy="2571750"/>
          </a:xfrm>
          <a:prstGeom prst="rect">
            <a:avLst/>
          </a:prstGeom>
          <a:noFill/>
          <a:ln w="9525">
            <a:noFill/>
            <a:miter lim="800000"/>
            <a:headEnd/>
            <a:tailEnd/>
          </a:ln>
        </p:spPr>
      </p:pic>
      <p:pic>
        <p:nvPicPr>
          <p:cNvPr id="45063" name="Picture 10" descr="http://t3.gstatic.com/images?q=tbn:ANd9GcRAw7FThkDsnU4TmL5rDXNDvbUqAqMdE5jYGumrqjWdMoqKQbDk"/>
          <p:cNvPicPr>
            <a:picLocks noChangeAspect="1" noChangeArrowheads="1"/>
          </p:cNvPicPr>
          <p:nvPr/>
        </p:nvPicPr>
        <p:blipFill>
          <a:blip r:embed="rId7" cstate="print"/>
          <a:srcRect/>
          <a:stretch>
            <a:fillRect/>
          </a:stretch>
        </p:blipFill>
        <p:spPr bwMode="auto">
          <a:xfrm>
            <a:off x="2786063" y="1571625"/>
            <a:ext cx="3143250" cy="2562225"/>
          </a:xfrm>
          <a:prstGeom prst="rect">
            <a:avLst/>
          </a:prstGeom>
          <a:noFill/>
          <a:ln w="9525">
            <a:noFill/>
            <a:miter lim="800000"/>
            <a:headEnd/>
            <a:tailEnd/>
          </a:ln>
        </p:spPr>
      </p:pic>
      <p:sp>
        <p:nvSpPr>
          <p:cNvPr id="8" name="7 Dikdörtgen"/>
          <p:cNvSpPr/>
          <p:nvPr/>
        </p:nvSpPr>
        <p:spPr>
          <a:xfrm>
            <a:off x="1428750" y="2857500"/>
            <a:ext cx="1143000" cy="35718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r>
              <a:rPr lang="tr-TR" sz="1050" dirty="0"/>
              <a:t>Kağıt endüstrisi</a:t>
            </a:r>
          </a:p>
        </p:txBody>
      </p:sp>
      <p:sp>
        <p:nvSpPr>
          <p:cNvPr id="9" name="8 Dikdörtgen"/>
          <p:cNvSpPr/>
          <p:nvPr/>
        </p:nvSpPr>
        <p:spPr>
          <a:xfrm>
            <a:off x="5072063" y="3786188"/>
            <a:ext cx="857250" cy="357187"/>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r>
              <a:rPr lang="tr-TR" sz="1100" dirty="0"/>
              <a:t>otomotiv</a:t>
            </a:r>
          </a:p>
        </p:txBody>
      </p:sp>
      <p:sp>
        <p:nvSpPr>
          <p:cNvPr id="10" name="9 Dikdörtgen"/>
          <p:cNvSpPr/>
          <p:nvPr/>
        </p:nvSpPr>
        <p:spPr>
          <a:xfrm>
            <a:off x="7858125" y="3500438"/>
            <a:ext cx="928688" cy="28575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r>
              <a:rPr lang="tr-TR" sz="1200" dirty="0"/>
              <a:t>inşaat</a:t>
            </a:r>
          </a:p>
        </p:txBody>
      </p:sp>
      <p:sp>
        <p:nvSpPr>
          <p:cNvPr id="11" name="10 Dikdörtgen"/>
          <p:cNvSpPr/>
          <p:nvPr/>
        </p:nvSpPr>
        <p:spPr>
          <a:xfrm>
            <a:off x="6000750" y="6215063"/>
            <a:ext cx="1428750" cy="21431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r>
              <a:rPr lang="tr-TR" sz="1100" dirty="0"/>
              <a:t>Tekstil-dokuma</a:t>
            </a:r>
          </a:p>
        </p:txBody>
      </p:sp>
      <p:sp>
        <p:nvSpPr>
          <p:cNvPr id="12" name="11 Dikdörtgen"/>
          <p:cNvSpPr/>
          <p:nvPr/>
        </p:nvSpPr>
        <p:spPr>
          <a:xfrm>
            <a:off x="357188" y="6643688"/>
            <a:ext cx="1071562" cy="21431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r>
              <a:rPr lang="tr-TR" sz="1200" dirty="0"/>
              <a:t>Demir-çelik</a:t>
            </a:r>
          </a:p>
        </p:txBody>
      </p:sp>
      <p:sp>
        <p:nvSpPr>
          <p:cNvPr id="13" name="12 Dikdörtgen"/>
          <p:cNvSpPr/>
          <p:nvPr/>
        </p:nvSpPr>
        <p:spPr>
          <a:xfrm>
            <a:off x="3500438" y="642938"/>
            <a:ext cx="1785937" cy="642937"/>
          </a:xfrm>
          <a:prstGeom prst="rect">
            <a:avLst/>
          </a:prstGeom>
        </p:spPr>
        <p:style>
          <a:lnRef idx="1">
            <a:schemeClr val="dk1"/>
          </a:lnRef>
          <a:fillRef idx="3">
            <a:schemeClr val="dk1"/>
          </a:fillRef>
          <a:effectRef idx="2">
            <a:schemeClr val="dk1"/>
          </a:effectRef>
          <a:fontRef idx="minor">
            <a:schemeClr val="lt1"/>
          </a:fontRef>
        </p:style>
        <p:txBody>
          <a:bodyPr anchor="ctr"/>
          <a:lstStyle/>
          <a:p>
            <a:pPr algn="ctr" fontAlgn="auto">
              <a:spcBef>
                <a:spcPts val="0"/>
              </a:spcBef>
              <a:spcAft>
                <a:spcPts val="0"/>
              </a:spcAft>
              <a:defRPr/>
            </a:pPr>
            <a:r>
              <a:rPr lang="tr-TR" sz="2400" b="1" dirty="0"/>
              <a:t>GÜRÜLTÜ</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5 Dikdörtgen"/>
          <p:cNvSpPr>
            <a:spLocks noChangeArrowheads="1"/>
          </p:cNvSpPr>
          <p:nvPr/>
        </p:nvSpPr>
        <p:spPr bwMode="auto">
          <a:xfrm>
            <a:off x="3857625" y="4786313"/>
            <a:ext cx="4857750" cy="1016000"/>
          </a:xfrm>
          <a:prstGeom prst="rect">
            <a:avLst/>
          </a:prstGeom>
          <a:noFill/>
          <a:ln w="9525">
            <a:noFill/>
            <a:miter lim="800000"/>
            <a:headEnd/>
            <a:tailEnd/>
          </a:ln>
        </p:spPr>
        <p:txBody>
          <a:bodyPr>
            <a:spAutoFit/>
          </a:bodyPr>
          <a:lstStyle/>
          <a:p>
            <a:pPr algn="just"/>
            <a:endParaRPr lang="tr-TR" sz="2000" b="1">
              <a:latin typeface="Calibri" pitchFamily="34" charset="0"/>
            </a:endParaRPr>
          </a:p>
          <a:p>
            <a:pPr algn="just"/>
            <a:endParaRPr lang="tr-TR" sz="2000" b="1">
              <a:latin typeface="Calibri" pitchFamily="34" charset="0"/>
            </a:endParaRPr>
          </a:p>
          <a:p>
            <a:pPr algn="just"/>
            <a:r>
              <a:rPr lang="tr-TR" sz="2000" b="1">
                <a:latin typeface="Calibri" pitchFamily="34" charset="0"/>
              </a:rPr>
              <a:t>	</a:t>
            </a:r>
            <a:endParaRPr lang="tr-TR">
              <a:latin typeface="Lucida Sans Unicode" pitchFamily="34" charset="0"/>
            </a:endParaRPr>
          </a:p>
        </p:txBody>
      </p:sp>
      <p:sp>
        <p:nvSpPr>
          <p:cNvPr id="46083" name="6 Dikdörtgen"/>
          <p:cNvSpPr>
            <a:spLocks noChangeArrowheads="1"/>
          </p:cNvSpPr>
          <p:nvPr/>
        </p:nvSpPr>
        <p:spPr bwMode="auto">
          <a:xfrm>
            <a:off x="1500188" y="4214813"/>
            <a:ext cx="4572000" cy="369887"/>
          </a:xfrm>
          <a:prstGeom prst="rect">
            <a:avLst/>
          </a:prstGeom>
          <a:noFill/>
          <a:ln w="9525">
            <a:noFill/>
            <a:miter lim="800000"/>
            <a:headEnd/>
            <a:tailEnd/>
          </a:ln>
        </p:spPr>
        <p:txBody>
          <a:bodyPr>
            <a:spAutoFit/>
          </a:bodyPr>
          <a:lstStyle/>
          <a:p>
            <a:endParaRPr lang="tr-TR">
              <a:latin typeface="Lucida Sans Unicode" pitchFamily="34" charset="0"/>
            </a:endParaRPr>
          </a:p>
        </p:txBody>
      </p:sp>
      <p:sp>
        <p:nvSpPr>
          <p:cNvPr id="46084" name="8 Dikdörtgen"/>
          <p:cNvSpPr>
            <a:spLocks noChangeArrowheads="1"/>
          </p:cNvSpPr>
          <p:nvPr/>
        </p:nvSpPr>
        <p:spPr bwMode="auto">
          <a:xfrm>
            <a:off x="3643313" y="1285875"/>
            <a:ext cx="4929187" cy="1662113"/>
          </a:xfrm>
          <a:prstGeom prst="rect">
            <a:avLst/>
          </a:prstGeom>
          <a:noFill/>
          <a:ln w="9525">
            <a:noFill/>
            <a:miter lim="800000"/>
            <a:headEnd/>
            <a:tailEnd/>
          </a:ln>
        </p:spPr>
        <p:txBody>
          <a:bodyPr>
            <a:spAutoFit/>
          </a:bodyPr>
          <a:lstStyle/>
          <a:p>
            <a:pPr algn="just"/>
            <a:r>
              <a:rPr lang="tr-TR" sz="2800" b="1">
                <a:solidFill>
                  <a:schemeClr val="accent2"/>
                </a:solidFill>
                <a:latin typeface="Calibri" pitchFamily="34" charset="0"/>
              </a:rPr>
              <a:t>    </a:t>
            </a:r>
            <a:r>
              <a:rPr lang="tr-TR" sz="2800">
                <a:latin typeface="Calibri" pitchFamily="34" charset="0"/>
              </a:rPr>
              <a:t>8 saatlik çalışma süresi için </a:t>
            </a:r>
            <a:r>
              <a:rPr lang="tr-TR" sz="2800" b="1">
                <a:solidFill>
                  <a:srgbClr val="FF0000"/>
                </a:solidFill>
                <a:latin typeface="Calibri" pitchFamily="34" charset="0"/>
              </a:rPr>
              <a:t>kabul edilebilir gürültü düzeyi 85 dB</a:t>
            </a:r>
            <a:r>
              <a:rPr lang="tr-TR" sz="2800">
                <a:solidFill>
                  <a:srgbClr val="FF0000"/>
                </a:solidFill>
                <a:latin typeface="Calibri" pitchFamily="34" charset="0"/>
              </a:rPr>
              <a:t> </a:t>
            </a:r>
            <a:r>
              <a:rPr lang="tr-TR" sz="2800">
                <a:latin typeface="Calibri" pitchFamily="34" charset="0"/>
              </a:rPr>
              <a:t>dir.</a:t>
            </a:r>
          </a:p>
          <a:p>
            <a:endParaRPr lang="tr-TR">
              <a:latin typeface="Lucida Sans Unicode" pitchFamily="34" charset="0"/>
            </a:endParaRPr>
          </a:p>
        </p:txBody>
      </p:sp>
      <p:pic>
        <p:nvPicPr>
          <p:cNvPr id="46085" name="9 Resim"/>
          <p:cNvPicPr>
            <a:picLocks noChangeAspect="1" noChangeArrowheads="1"/>
          </p:cNvPicPr>
          <p:nvPr/>
        </p:nvPicPr>
        <p:blipFill>
          <a:blip r:embed="rId3" cstate="print"/>
          <a:srcRect/>
          <a:stretch>
            <a:fillRect/>
          </a:stretch>
        </p:blipFill>
        <p:spPr bwMode="auto">
          <a:xfrm>
            <a:off x="6500813" y="3571875"/>
            <a:ext cx="2643187" cy="3286125"/>
          </a:xfrm>
          <a:prstGeom prst="rect">
            <a:avLst/>
          </a:prstGeom>
          <a:noFill/>
          <a:ln w="9525">
            <a:noFill/>
            <a:miter lim="800000"/>
            <a:headEnd/>
            <a:tailEnd/>
          </a:ln>
        </p:spPr>
      </p:pic>
      <p:pic>
        <p:nvPicPr>
          <p:cNvPr id="46086" name="10 Resim"/>
          <p:cNvPicPr>
            <a:picLocks noChangeAspect="1" noChangeArrowheads="1"/>
          </p:cNvPicPr>
          <p:nvPr/>
        </p:nvPicPr>
        <p:blipFill>
          <a:blip r:embed="rId4" cstate="print"/>
          <a:srcRect/>
          <a:stretch>
            <a:fillRect/>
          </a:stretch>
        </p:blipFill>
        <p:spPr bwMode="auto">
          <a:xfrm>
            <a:off x="357188" y="214313"/>
            <a:ext cx="2714625" cy="3214687"/>
          </a:xfrm>
          <a:prstGeom prst="rect">
            <a:avLst/>
          </a:prstGeom>
          <a:noFill/>
          <a:ln w="9525">
            <a:noFill/>
            <a:miter lim="800000"/>
            <a:headEnd/>
            <a:tailEnd/>
          </a:ln>
        </p:spPr>
      </p:pic>
      <p:sp>
        <p:nvSpPr>
          <p:cNvPr id="46087" name="7 Dikdörtgen"/>
          <p:cNvSpPr>
            <a:spLocks noChangeArrowheads="1"/>
          </p:cNvSpPr>
          <p:nvPr/>
        </p:nvSpPr>
        <p:spPr bwMode="auto">
          <a:xfrm>
            <a:off x="357188" y="3929063"/>
            <a:ext cx="5786437" cy="1384300"/>
          </a:xfrm>
          <a:prstGeom prst="rect">
            <a:avLst/>
          </a:prstGeom>
          <a:noFill/>
          <a:ln w="9525">
            <a:noFill/>
            <a:miter lim="800000"/>
            <a:headEnd/>
            <a:tailEnd/>
          </a:ln>
        </p:spPr>
        <p:txBody>
          <a:bodyPr>
            <a:spAutoFit/>
          </a:bodyPr>
          <a:lstStyle/>
          <a:p>
            <a:pPr algn="just"/>
            <a:r>
              <a:rPr lang="tr-TR" sz="2000" b="1">
                <a:latin typeface="Calibri" pitchFamily="34" charset="0"/>
              </a:rPr>
              <a:t>   </a:t>
            </a:r>
            <a:r>
              <a:rPr lang="tr-TR" sz="2800" b="1">
                <a:latin typeface="Calibri" pitchFamily="34" charset="0"/>
              </a:rPr>
              <a:t>Gürültü seviyesi 70 db </a:t>
            </a:r>
            <a:r>
              <a:rPr lang="tr-TR" sz="2800">
                <a:latin typeface="Calibri" pitchFamily="34" charset="0"/>
              </a:rPr>
              <a:t>üzeri ise; fiziksel, ruhsal, zihinsel tepki başlar. Yavaş yavaş işitme kaybı gelişir. </a:t>
            </a:r>
            <a:endParaRPr lang="tr-TR" sz="2000">
              <a:latin typeface="Calibri" pitchFamily="34"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Başlık"/>
          <p:cNvSpPr>
            <a:spLocks noGrp="1"/>
          </p:cNvSpPr>
          <p:nvPr>
            <p:ph type="title"/>
          </p:nvPr>
        </p:nvSpPr>
        <p:spPr/>
        <p:txBody>
          <a:bodyPr/>
          <a:lstStyle/>
          <a:p>
            <a:pPr fontAlgn="auto">
              <a:spcAft>
                <a:spcPts val="0"/>
              </a:spcAft>
              <a:defRPr/>
            </a:pPr>
            <a:r>
              <a:rPr lang="tr-TR" sz="4000" dirty="0" smtClean="0">
                <a:latin typeface="Calibri" pitchFamily="34" charset="0"/>
              </a:rPr>
              <a:t>Titreşim-</a:t>
            </a:r>
            <a:r>
              <a:rPr lang="tr-TR" sz="4000" dirty="0" err="1" smtClean="0">
                <a:latin typeface="Calibri" pitchFamily="34" charset="0"/>
              </a:rPr>
              <a:t>Reynoud</a:t>
            </a:r>
            <a:r>
              <a:rPr lang="tr-TR" sz="4000" dirty="0" smtClean="0">
                <a:latin typeface="Calibri" pitchFamily="34" charset="0"/>
              </a:rPr>
              <a:t> Hastalığ</a:t>
            </a:r>
            <a:r>
              <a:rPr lang="tr-TR" dirty="0" smtClean="0"/>
              <a:t>ı</a:t>
            </a:r>
            <a:endParaRPr lang="tr-TR" dirty="0"/>
          </a:p>
        </p:txBody>
      </p:sp>
      <p:pic>
        <p:nvPicPr>
          <p:cNvPr id="47107" name="3 İçerik Yer Tutucusu"/>
          <p:cNvPicPr>
            <a:picLocks noGrp="1"/>
          </p:cNvPicPr>
          <p:nvPr>
            <p:ph idx="1"/>
          </p:nvPr>
        </p:nvPicPr>
        <p:blipFill>
          <a:blip r:embed="rId2" cstate="print"/>
          <a:srcRect/>
          <a:stretch>
            <a:fillRect/>
          </a:stretch>
        </p:blipFill>
        <p:spPr>
          <a:xfrm>
            <a:off x="285750" y="1357313"/>
            <a:ext cx="4500563" cy="3714750"/>
          </a:xfrm>
        </p:spPr>
      </p:pic>
      <p:pic>
        <p:nvPicPr>
          <p:cNvPr id="47108" name="4 Resim"/>
          <p:cNvPicPr>
            <a:picLocks noChangeAspect="1" noChangeArrowheads="1"/>
          </p:cNvPicPr>
          <p:nvPr/>
        </p:nvPicPr>
        <p:blipFill>
          <a:blip r:embed="rId3" cstate="print"/>
          <a:srcRect/>
          <a:stretch>
            <a:fillRect/>
          </a:stretch>
        </p:blipFill>
        <p:spPr bwMode="auto">
          <a:xfrm>
            <a:off x="4786313" y="1357313"/>
            <a:ext cx="4357687" cy="3071812"/>
          </a:xfrm>
          <a:prstGeom prst="rect">
            <a:avLst/>
          </a:prstGeom>
          <a:noFill/>
          <a:ln w="9525">
            <a:noFill/>
            <a:miter lim="800000"/>
            <a:headEnd/>
            <a:tailEnd/>
          </a:ln>
        </p:spPr>
      </p:pic>
      <p:sp>
        <p:nvSpPr>
          <p:cNvPr id="47109" name="6 Dikdörtgen"/>
          <p:cNvSpPr>
            <a:spLocks noChangeArrowheads="1"/>
          </p:cNvSpPr>
          <p:nvPr/>
        </p:nvSpPr>
        <p:spPr bwMode="auto">
          <a:xfrm rot="10800000" flipV="1">
            <a:off x="214313" y="5143500"/>
            <a:ext cx="8715375" cy="1200150"/>
          </a:xfrm>
          <a:prstGeom prst="rect">
            <a:avLst/>
          </a:prstGeom>
          <a:noFill/>
          <a:ln w="9525">
            <a:noFill/>
            <a:miter lim="800000"/>
            <a:headEnd/>
            <a:tailEnd/>
          </a:ln>
        </p:spPr>
        <p:txBody>
          <a:bodyPr>
            <a:spAutoFit/>
          </a:bodyPr>
          <a:lstStyle/>
          <a:p>
            <a:pPr indent="449263"/>
            <a:r>
              <a:rPr lang="tr-TR" sz="2400" b="1">
                <a:solidFill>
                  <a:srgbClr val="000000"/>
                </a:solidFill>
                <a:latin typeface="Calibri" pitchFamily="34" charset="0"/>
                <a:ea typeface="Calibri" pitchFamily="34" charset="0"/>
                <a:cs typeface="TimesNewRomanPSMT"/>
              </a:rPr>
              <a:t>                   • 1 Hz - </a:t>
            </a:r>
            <a:r>
              <a:rPr lang="tr-TR" sz="2400" b="1">
                <a:solidFill>
                  <a:srgbClr val="000000"/>
                </a:solidFill>
                <a:latin typeface="Calibri" pitchFamily="34" charset="0"/>
                <a:ea typeface="Calibri" pitchFamily="34" charset="0"/>
                <a:cs typeface="ArialMT"/>
              </a:rPr>
              <a:t>Kemik ve eklem zararları</a:t>
            </a:r>
            <a:endParaRPr lang="tr-TR" sz="2400" b="1">
              <a:solidFill>
                <a:srgbClr val="000000"/>
              </a:solidFill>
              <a:latin typeface="Calibri" pitchFamily="34" charset="0"/>
            </a:endParaRPr>
          </a:p>
          <a:p>
            <a:pPr indent="449263" eaLnBrk="0" hangingPunct="0"/>
            <a:r>
              <a:rPr lang="tr-TR" sz="2400" b="1">
                <a:solidFill>
                  <a:srgbClr val="000000"/>
                </a:solidFill>
                <a:latin typeface="Calibri" pitchFamily="34" charset="0"/>
                <a:ea typeface="Calibri" pitchFamily="34" charset="0"/>
                <a:cs typeface="Calibri" pitchFamily="34" charset="0"/>
              </a:rPr>
              <a:t>                   • 10 Hz - Sinir, dolaşım ve hareket sistemi zararları</a:t>
            </a:r>
            <a:endParaRPr lang="tr-TR" sz="2400" b="1">
              <a:solidFill>
                <a:srgbClr val="000000"/>
              </a:solidFill>
              <a:latin typeface="Calibri" pitchFamily="34" charset="0"/>
            </a:endParaRPr>
          </a:p>
          <a:p>
            <a:pPr indent="449263" eaLnBrk="0" hangingPunct="0"/>
            <a:r>
              <a:rPr lang="tr-TR" sz="2400" b="1">
                <a:solidFill>
                  <a:srgbClr val="000000"/>
                </a:solidFill>
                <a:latin typeface="Calibri" pitchFamily="34" charset="0"/>
                <a:ea typeface="Calibri" pitchFamily="34" charset="0"/>
                <a:cs typeface="Calibri" pitchFamily="34" charset="0"/>
              </a:rPr>
              <a:t>                   • 500 Hz- Dolaşım ve sinir sistemi zararları</a:t>
            </a:r>
            <a:endParaRPr lang="tr-TR" b="1">
              <a:latin typeface="Calibri" pitchFamily="34"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rg_hi" descr="http://t0.gstatic.com/images?q=tbn:ANd9GcTPoSHH_EhxlIRkFzLKuCgvWD7wAj_tj0kczL8sDLeL52c5B-km">
            <a:hlinkClick r:id="rId2"/>
          </p:cNvPr>
          <p:cNvPicPr>
            <a:picLocks noChangeAspect="1" noChangeArrowheads="1"/>
          </p:cNvPicPr>
          <p:nvPr/>
        </p:nvPicPr>
        <p:blipFill>
          <a:blip r:embed="rId3" cstate="print"/>
          <a:srcRect/>
          <a:stretch>
            <a:fillRect/>
          </a:stretch>
        </p:blipFill>
        <p:spPr bwMode="auto">
          <a:xfrm>
            <a:off x="714375" y="214313"/>
            <a:ext cx="2628900" cy="3000375"/>
          </a:xfrm>
          <a:prstGeom prst="rect">
            <a:avLst/>
          </a:prstGeom>
          <a:noFill/>
          <a:ln w="9525">
            <a:noFill/>
            <a:miter lim="800000"/>
            <a:headEnd/>
            <a:tailEnd/>
          </a:ln>
        </p:spPr>
      </p:pic>
      <p:pic>
        <p:nvPicPr>
          <p:cNvPr id="48131" name="rg_hi" descr="http://t0.gstatic.com/images?q=tbn:ANd9GcT1xNOgyOiJNHoe9pW5QiqN1lURrce8kPCZ611hU54hf_t1ALa98g">
            <a:hlinkClick r:id="rId4"/>
          </p:cNvPr>
          <p:cNvPicPr>
            <a:picLocks noChangeAspect="1" noChangeArrowheads="1"/>
          </p:cNvPicPr>
          <p:nvPr/>
        </p:nvPicPr>
        <p:blipFill>
          <a:blip r:embed="rId5" cstate="print"/>
          <a:srcRect/>
          <a:stretch>
            <a:fillRect/>
          </a:stretch>
        </p:blipFill>
        <p:spPr bwMode="auto">
          <a:xfrm>
            <a:off x="5572125" y="214313"/>
            <a:ext cx="2928938" cy="3000375"/>
          </a:xfrm>
          <a:prstGeom prst="rect">
            <a:avLst/>
          </a:prstGeom>
          <a:noFill/>
          <a:ln w="9525">
            <a:noFill/>
            <a:miter lim="800000"/>
            <a:headEnd/>
            <a:tailEnd/>
          </a:ln>
        </p:spPr>
      </p:pic>
      <p:sp>
        <p:nvSpPr>
          <p:cNvPr id="48132" name="6 Metin kutusu"/>
          <p:cNvSpPr txBox="1">
            <a:spLocks noChangeArrowheads="1"/>
          </p:cNvSpPr>
          <p:nvPr/>
        </p:nvSpPr>
        <p:spPr bwMode="auto">
          <a:xfrm>
            <a:off x="3286125" y="3286125"/>
            <a:ext cx="3286125" cy="523875"/>
          </a:xfrm>
          <a:prstGeom prst="rect">
            <a:avLst/>
          </a:prstGeom>
          <a:noFill/>
          <a:ln w="9525">
            <a:noFill/>
            <a:miter lim="800000"/>
            <a:headEnd/>
            <a:tailEnd/>
          </a:ln>
        </p:spPr>
        <p:txBody>
          <a:bodyPr>
            <a:spAutoFit/>
          </a:bodyPr>
          <a:lstStyle/>
          <a:p>
            <a:r>
              <a:rPr lang="tr-TR" sz="2800" b="1">
                <a:latin typeface="Calibri" pitchFamily="34" charset="0"/>
              </a:rPr>
              <a:t>Sıcakta çalışma</a:t>
            </a:r>
          </a:p>
        </p:txBody>
      </p:sp>
      <p:pic>
        <p:nvPicPr>
          <p:cNvPr id="48133" name="Picture 2" descr="http://t1.gstatic.com/images?q=tbn:ANd9GcSGVf0Hmysm6jZiwY_2L_Li01LnywQeK6bieUZZ-ai_J3bM-qrCMQ"/>
          <p:cNvPicPr>
            <a:picLocks noChangeAspect="1" noChangeArrowheads="1"/>
          </p:cNvPicPr>
          <p:nvPr/>
        </p:nvPicPr>
        <p:blipFill>
          <a:blip r:embed="rId6" cstate="print"/>
          <a:srcRect/>
          <a:stretch>
            <a:fillRect/>
          </a:stretch>
        </p:blipFill>
        <p:spPr bwMode="auto">
          <a:xfrm>
            <a:off x="2286000" y="3929063"/>
            <a:ext cx="4857750" cy="2357437"/>
          </a:xfrm>
          <a:prstGeom prst="rect">
            <a:avLst/>
          </a:prstGeom>
          <a:noFill/>
          <a:ln w="9525">
            <a:noFill/>
            <a:miter lim="800000"/>
            <a:headEnd/>
            <a:tailEnd/>
          </a:ln>
        </p:spPr>
      </p:pic>
      <p:sp>
        <p:nvSpPr>
          <p:cNvPr id="10" name="9 Dikdörtgen"/>
          <p:cNvSpPr/>
          <p:nvPr/>
        </p:nvSpPr>
        <p:spPr>
          <a:xfrm>
            <a:off x="5929313" y="6000750"/>
            <a:ext cx="1214437" cy="285750"/>
          </a:xfrm>
          <a:prstGeom prst="rect">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tr-TR" sz="1400" dirty="0"/>
              <a:t>haddehane</a:t>
            </a:r>
          </a:p>
        </p:txBody>
      </p:sp>
      <p:sp>
        <p:nvSpPr>
          <p:cNvPr id="11" name="10 Dikdörtgen"/>
          <p:cNvSpPr/>
          <p:nvPr/>
        </p:nvSpPr>
        <p:spPr>
          <a:xfrm>
            <a:off x="7429500" y="2928938"/>
            <a:ext cx="1071563" cy="285750"/>
          </a:xfrm>
          <a:prstGeom prst="rect">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tr-TR" sz="1200" dirty="0"/>
              <a:t>Yol işçileri</a:t>
            </a:r>
          </a:p>
        </p:txBody>
      </p:sp>
      <p:sp>
        <p:nvSpPr>
          <p:cNvPr id="12" name="11 Dikdörtgen"/>
          <p:cNvSpPr/>
          <p:nvPr/>
        </p:nvSpPr>
        <p:spPr>
          <a:xfrm>
            <a:off x="2571750" y="2857500"/>
            <a:ext cx="785813" cy="357188"/>
          </a:xfrm>
          <a:prstGeom prst="rect">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tr-TR" sz="1400" dirty="0"/>
              <a:t>fırınlar</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1"/>
          <p:cNvPicPr>
            <a:picLocks noChangeAspect="1"/>
          </p:cNvPicPr>
          <p:nvPr/>
        </p:nvPicPr>
        <p:blipFill>
          <a:blip r:embed="rId2" cstate="print"/>
          <a:srcRect/>
          <a:stretch>
            <a:fillRect/>
          </a:stretch>
        </p:blipFill>
        <p:spPr bwMode="auto">
          <a:xfrm>
            <a:off x="4786313" y="500063"/>
            <a:ext cx="3968750" cy="2643187"/>
          </a:xfrm>
          <a:prstGeom prst="rect">
            <a:avLst/>
          </a:prstGeom>
          <a:noFill/>
          <a:ln w="9525">
            <a:noFill/>
            <a:miter lim="800000"/>
            <a:headEnd/>
            <a:tailEnd/>
          </a:ln>
        </p:spPr>
      </p:pic>
      <p:pic>
        <p:nvPicPr>
          <p:cNvPr id="49155" name="Picture 2" descr="http://t3.gstatic.com/images?q=tbn:ANd9GcTDjTu6zmvKCGDqQiqXa9maRYa5ron15v8QfGeJJX7l3cYfF5mPaA"/>
          <p:cNvPicPr>
            <a:picLocks noChangeAspect="1" noChangeArrowheads="1"/>
          </p:cNvPicPr>
          <p:nvPr/>
        </p:nvPicPr>
        <p:blipFill>
          <a:blip r:embed="rId3" cstate="print"/>
          <a:srcRect/>
          <a:stretch>
            <a:fillRect/>
          </a:stretch>
        </p:blipFill>
        <p:spPr bwMode="auto">
          <a:xfrm>
            <a:off x="571500" y="428625"/>
            <a:ext cx="3786188" cy="2714625"/>
          </a:xfrm>
          <a:prstGeom prst="rect">
            <a:avLst/>
          </a:prstGeom>
          <a:noFill/>
          <a:ln w="9525">
            <a:noFill/>
            <a:miter lim="800000"/>
            <a:headEnd/>
            <a:tailEnd/>
          </a:ln>
        </p:spPr>
      </p:pic>
      <p:sp>
        <p:nvSpPr>
          <p:cNvPr id="4" name="3 Dikdörtgen"/>
          <p:cNvSpPr/>
          <p:nvPr/>
        </p:nvSpPr>
        <p:spPr>
          <a:xfrm>
            <a:off x="571500" y="3500438"/>
            <a:ext cx="3714750" cy="16430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fontAlgn="auto">
              <a:spcBef>
                <a:spcPts val="0"/>
              </a:spcBef>
              <a:spcAft>
                <a:spcPts val="0"/>
              </a:spcAft>
              <a:defRPr/>
            </a:pPr>
            <a:r>
              <a:rPr lang="tr-TR" sz="2400" dirty="0">
                <a:latin typeface="Calibri" pitchFamily="34" charset="0"/>
                <a:ea typeface="ＭＳ Ｐゴシック" pitchFamily="34" charset="-128"/>
                <a:cs typeface="Calibri" pitchFamily="34" charset="0"/>
              </a:rPr>
              <a:t>          25 </a:t>
            </a:r>
            <a:r>
              <a:rPr lang="tr-TR" sz="2400" dirty="0" err="1">
                <a:latin typeface="Calibri" pitchFamily="34" charset="0"/>
                <a:ea typeface="ＭＳ Ｐゴシック" pitchFamily="34" charset="-128"/>
                <a:cs typeface="Calibri" pitchFamily="34" charset="0"/>
              </a:rPr>
              <a:t>kg’yi</a:t>
            </a:r>
            <a:r>
              <a:rPr lang="tr-TR" sz="2400" dirty="0">
                <a:latin typeface="Calibri" pitchFamily="34" charset="0"/>
                <a:ea typeface="ＭＳ Ｐゴシック" pitchFamily="34" charset="-128"/>
                <a:cs typeface="Calibri" pitchFamily="34" charset="0"/>
              </a:rPr>
              <a:t> aşan yükleri itmek, taşımak ve kaldırmak için ekipman kullanılmalıdır.</a:t>
            </a:r>
          </a:p>
        </p:txBody>
      </p:sp>
      <p:sp>
        <p:nvSpPr>
          <p:cNvPr id="5" name="4 Dikdörtgen"/>
          <p:cNvSpPr/>
          <p:nvPr/>
        </p:nvSpPr>
        <p:spPr>
          <a:xfrm>
            <a:off x="4857750" y="3571875"/>
            <a:ext cx="3857625" cy="16430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fontAlgn="auto">
              <a:spcBef>
                <a:spcPts val="0"/>
              </a:spcBef>
              <a:spcAft>
                <a:spcPts val="0"/>
              </a:spcAft>
              <a:defRPr/>
            </a:pPr>
            <a:r>
              <a:rPr lang="tr-TR" dirty="0">
                <a:latin typeface="Calibri" pitchFamily="34" charset="0"/>
                <a:ea typeface="ＭＳ Ｐゴシック" pitchFamily="34" charset="-128"/>
                <a:cs typeface="Calibri" pitchFamily="34" charset="0"/>
              </a:rPr>
              <a:t>    </a:t>
            </a:r>
            <a:r>
              <a:rPr lang="tr-TR" sz="2400" dirty="0">
                <a:latin typeface="Calibri" pitchFamily="34" charset="0"/>
                <a:ea typeface="ＭＳ Ｐゴシック" pitchFamily="34" charset="-128"/>
                <a:cs typeface="Calibri" pitchFamily="34" charset="0"/>
              </a:rPr>
              <a:t>Elle taşınan yüklerde vücut dik olmalı, yük vücuda yakın tutulmalı ve belli aralıklarla dinlenme yapılmalıdır</a:t>
            </a:r>
            <a:r>
              <a:rPr lang="tr-TR" dirty="0">
                <a:latin typeface="Arial" pitchFamily="34" charset="0"/>
                <a:ea typeface="ＭＳ Ｐゴシック" pitchFamily="34" charset="-128"/>
              </a:rPr>
              <a:t>.</a:t>
            </a:r>
            <a:endParaRPr lang="tr-TR"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http://www.fizik-tedavi.org/icerikresimleri/sirtagkor/ergowork.gif"/>
          <p:cNvPicPr>
            <a:picLocks noChangeAspect="1" noChangeArrowheads="1"/>
          </p:cNvPicPr>
          <p:nvPr/>
        </p:nvPicPr>
        <p:blipFill>
          <a:blip r:embed="rId2" cstate="print"/>
          <a:srcRect/>
          <a:stretch>
            <a:fillRect/>
          </a:stretch>
        </p:blipFill>
        <p:spPr bwMode="auto">
          <a:xfrm>
            <a:off x="428625" y="714375"/>
            <a:ext cx="8072438" cy="5572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4" descr="ergonomics_safety5"/>
          <p:cNvPicPr>
            <a:picLocks noChangeAspect="1" noChangeArrowheads="1"/>
          </p:cNvPicPr>
          <p:nvPr/>
        </p:nvPicPr>
        <p:blipFill>
          <a:blip r:embed="rId3" cstate="print"/>
          <a:srcRect/>
          <a:stretch>
            <a:fillRect/>
          </a:stretch>
        </p:blipFill>
        <p:spPr bwMode="auto">
          <a:xfrm>
            <a:off x="357188" y="428625"/>
            <a:ext cx="1889125" cy="2519363"/>
          </a:xfrm>
          <a:prstGeom prst="rect">
            <a:avLst/>
          </a:prstGeom>
          <a:noFill/>
          <a:ln w="9525">
            <a:noFill/>
            <a:miter lim="800000"/>
            <a:headEnd/>
            <a:tailEnd/>
          </a:ln>
        </p:spPr>
      </p:pic>
      <p:pic>
        <p:nvPicPr>
          <p:cNvPr id="51203" name="Picture 5" descr="ergonomics_safety7"/>
          <p:cNvPicPr>
            <a:picLocks noChangeAspect="1" noChangeArrowheads="1"/>
          </p:cNvPicPr>
          <p:nvPr/>
        </p:nvPicPr>
        <p:blipFill>
          <a:blip r:embed="rId4" cstate="print"/>
          <a:srcRect/>
          <a:stretch>
            <a:fillRect/>
          </a:stretch>
        </p:blipFill>
        <p:spPr bwMode="auto">
          <a:xfrm>
            <a:off x="2571750" y="357188"/>
            <a:ext cx="2000250" cy="2667000"/>
          </a:xfrm>
          <a:prstGeom prst="rect">
            <a:avLst/>
          </a:prstGeom>
          <a:noFill/>
          <a:ln w="9525">
            <a:noFill/>
            <a:miter lim="800000"/>
            <a:headEnd/>
            <a:tailEnd/>
          </a:ln>
        </p:spPr>
      </p:pic>
      <p:sp>
        <p:nvSpPr>
          <p:cNvPr id="6" name="5 Dikdörtgen"/>
          <p:cNvSpPr/>
          <p:nvPr/>
        </p:nvSpPr>
        <p:spPr>
          <a:xfrm>
            <a:off x="142875" y="3857625"/>
            <a:ext cx="4357688" cy="1143000"/>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tr-TR" dirty="0">
                <a:latin typeface="Arial" pitchFamily="34" charset="0"/>
                <a:ea typeface="ＭＳ Ｐゴシック" pitchFamily="34" charset="-128"/>
              </a:rPr>
              <a:t>   </a:t>
            </a:r>
            <a:r>
              <a:rPr lang="tr-TR" sz="1600" dirty="0">
                <a:latin typeface="Arial" pitchFamily="34" charset="0"/>
                <a:ea typeface="ＭＳ Ｐゴシック" pitchFamily="34" charset="-128"/>
              </a:rPr>
              <a:t>Doğal bir vücut pozisyonunda, uzanmadan, eğilmeden ve çömelmeden çalışılmalıdır.</a:t>
            </a:r>
          </a:p>
        </p:txBody>
      </p:sp>
      <p:sp>
        <p:nvSpPr>
          <p:cNvPr id="51205" name="6 Dikdörtgen"/>
          <p:cNvSpPr>
            <a:spLocks noChangeArrowheads="1"/>
          </p:cNvSpPr>
          <p:nvPr/>
        </p:nvSpPr>
        <p:spPr bwMode="auto">
          <a:xfrm>
            <a:off x="285750" y="3429000"/>
            <a:ext cx="8358188" cy="430213"/>
          </a:xfrm>
          <a:prstGeom prst="rect">
            <a:avLst/>
          </a:prstGeom>
          <a:noFill/>
          <a:ln w="9525">
            <a:noFill/>
            <a:miter lim="800000"/>
            <a:headEnd/>
            <a:tailEnd/>
          </a:ln>
        </p:spPr>
        <p:txBody>
          <a:bodyPr>
            <a:spAutoFit/>
          </a:bodyPr>
          <a:lstStyle/>
          <a:p>
            <a:pPr marL="857250" lvl="1" indent="-457200">
              <a:spcBef>
                <a:spcPts val="500"/>
              </a:spcBef>
            </a:pPr>
            <a:r>
              <a:rPr lang="tr-TR" sz="2200">
                <a:ea typeface="ＭＳ Ｐゴシック" pitchFamily="34" charset="-128"/>
              </a:rPr>
              <a:t>         </a:t>
            </a:r>
          </a:p>
        </p:txBody>
      </p:sp>
      <p:sp>
        <p:nvSpPr>
          <p:cNvPr id="8" name="7 Dikdörtgen"/>
          <p:cNvSpPr/>
          <p:nvPr/>
        </p:nvSpPr>
        <p:spPr>
          <a:xfrm>
            <a:off x="4643438" y="1357313"/>
            <a:ext cx="4357687" cy="1214437"/>
          </a:xfrm>
          <a:prstGeom prst="rect">
            <a:avLst/>
          </a:prstGeom>
        </p:spPr>
        <p:style>
          <a:lnRef idx="2">
            <a:schemeClr val="dk1"/>
          </a:lnRef>
          <a:fillRef idx="1">
            <a:schemeClr val="lt1"/>
          </a:fillRef>
          <a:effectRef idx="0">
            <a:schemeClr val="dk1"/>
          </a:effectRef>
          <a:fontRef idx="minor">
            <a:schemeClr val="dk1"/>
          </a:fontRef>
        </p:style>
        <p:txBody>
          <a:bodyPr anchor="ctr"/>
          <a:lstStyle/>
          <a:p>
            <a:pPr marL="0" lvl="1" algn="ctr" fontAlgn="auto">
              <a:spcBef>
                <a:spcPts val="0"/>
              </a:spcBef>
              <a:spcAft>
                <a:spcPts val="0"/>
              </a:spcAft>
              <a:defRPr/>
            </a:pPr>
            <a:r>
              <a:rPr lang="tr-TR" sz="2200" dirty="0">
                <a:latin typeface="Arial" pitchFamily="34" charset="0"/>
                <a:ea typeface="ＭＳ Ｐゴシック" pitchFamily="34" charset="-128"/>
              </a:rPr>
              <a:t>    </a:t>
            </a:r>
            <a:r>
              <a:rPr lang="en-US" dirty="0">
                <a:latin typeface="Arial" pitchFamily="34" charset="0"/>
                <a:ea typeface="ＭＳ Ｐゴシック" pitchFamily="34" charset="-128"/>
              </a:rPr>
              <a:t>E</a:t>
            </a:r>
            <a:r>
              <a:rPr lang="tr-TR" dirty="0" err="1">
                <a:latin typeface="Arial" pitchFamily="34" charset="0"/>
                <a:ea typeface="ＭＳ Ｐゴシック" pitchFamily="34" charset="-128"/>
              </a:rPr>
              <a:t>lle</a:t>
            </a:r>
            <a:r>
              <a:rPr lang="tr-TR" dirty="0">
                <a:latin typeface="Arial" pitchFamily="34" charset="0"/>
                <a:ea typeface="ＭＳ Ｐゴシック" pitchFamily="34" charset="-128"/>
              </a:rPr>
              <a:t> vidalama, makineye malzeme besleme, paketleme, seri üretimde tekrarlayan iş kaynaklı kas incitme risk vardır</a:t>
            </a:r>
          </a:p>
          <a:p>
            <a:pPr algn="ctr" fontAlgn="auto">
              <a:spcBef>
                <a:spcPts val="0"/>
              </a:spcBef>
              <a:spcAft>
                <a:spcPts val="0"/>
              </a:spcAft>
              <a:defRPr/>
            </a:pPr>
            <a:endParaRPr lang="tr-TR" sz="1400" dirty="0"/>
          </a:p>
        </p:txBody>
      </p:sp>
      <p:sp>
        <p:nvSpPr>
          <p:cNvPr id="51207" name="AutoShape 2" descr="data:image/jpeg;base64,/9j/4AAQSkZJRgABAQAAAQABAAD/2wCEAAkGBhQQERUSEBMWERIWFh4XGBcXFxUXFxQVFBkXFhQaGxcYGyYeFxkkGhgYHy8hJCcrLiwuGyAxNTIqNScrLCkBCQoKDgwOGg8PGiolHCQsKSkpLywsKSwsLCksLyopNCw1LCksLCwtLSwsLSwpLCwsLCkpLCwsLCwsKSksKSkpLP/AABEIAMIBAwMBIgACEQEDEQH/xAAcAAEAAgMBAQEAAAAAAAAAAAAABQYDBAcCAQj/xABFEAACAQMCAwUEBgcFBwUAAAABAgMABBESIQUGMRMiQVFhBzJxgRQjQlKRoTNicoKSsdEVQ5OywTRTY3ODorMkJTXC8P/EABoBAQADAQEBAAAAAAAAAAAAAAABAgMEBQb/xAAsEQACAgEDAgQFBQEAAAAAAAAAAQIRAxIhMQRBEyJRYTJxgaHhkbHB8PEj/9oADAMBAAIRAxEAPwDuNKUoBSlKAUpSgFKUoBSlKAUpSgFKUoBSlKAUpSgFKUoBSlKAUpSgFKUoBSlKAUpSgFKUoBSlKAUpSgFKUoBSlKAUpSgFKUoBSlKAUzVf41zYsTmC3X6TcjqgOEiz0M0m4jH6uCx8F8arnALgy8VQy3H0iZIZ+0CnEUJzbYRIwSFwGOSSXPiegE0RfY6HURzbJItnM0TFWVMkghWCAgylWOyto1YPgcVUucPaYVWWPhuJGjB7S4xqiiKjdU8Jpf8AtXxPhXOOMc+3txbSQS3AdHITvxwqTpw/6RCmOgB7pznHjUNbWWirdI6LyFxRHu+ztpS0ZhZ5FLSEZ1RiNgJDnXu4bHhjVvpro1fnzkAE8St+wOPrQNumkRyNL6bpt8QPEV2274i2vTGQR6b5PjWWB3E6+uwrBk03fy/QlqV5jJwM7HG/x8a9VqcYpSlAR3G+Pw2cYknYgE6VCqWZ2wThVUZJwCfQAk194Lx2K8j7SBiwB0sCCrIwAJVlYZBwQfUEEZBrnntX5hTtooIxmWDMjuQxRFkXToIUdSMMTkaQB1ycTnspjBt5pCcytMRJthRoROzC+JHZspJO+WI8BTRk+KvL6+5VZMbei/N6exd6UpQsKUpQClKUApSlAKUpQClKUApSlAKUpQClKUApSlAKpvOHHHWVoO2FpAkKSyyg4kYSvIiojHaP9Ge8AWOoBcHerlXK+ceNJbccR2ia4ZbZTHEoBLSAzhDk7IBrY6z7u9SiGbkPD1W3Mk5/szhybnJKXE+epJ96IMfjK+fsHrTL+ISzSywq9naNHojhUGOSWPTECH07xxsYlOB3myc4zWxzBfz3Gq4uHWWdATFGoJhtv+Wh/SyY+2cnyAFaPLt3LLqLsxXbDaRpydWvJ2BAwDnwrRRbVspdLYw8B4gZsqyRrGifZHZrGAcEbkgADJxjPnWDiUZlSZLWMLHDGZJGwF0KAWGcDeRwMKn2RknfOJKRpLuUW1rjJwzPjCoudpWA6j7idWO58MWrjPAxZ8Lkit4mdGVld8gEF1btJpCd26DIA8QBgdIm0+AvYq3KAaO/hKszEl1OdPuGKQt0Ub7Df+tdd4ZZl2DdFU/iRviuYckWDtfQ6kZCYpGXWrJkgRqdmAPR2NdL5uma04dcPAxSRY+64xkMSFzuCM71z4doGWCefJHVnbct+eSwSSBQSxAA6k7AfOq/dc/2SEqk30hx9i3V7hs+R7IEL8yKpVylj2mmV34hOD7jNLeyA/8AKXUqfwqKlk+laMx2qWcIHv3UiRKo8+yi1EfBilbaV3ZtqfZFm5d5oF60yiGWAwlQRLoDHtF1g4Rmxtjqc7+FTdch5H9osSLcSyJJPPK8baLeJmHdt4lPeY6EAbUO82djX3jXtbu9TJHbpaIuMyORcONShhhEZVzpOerfOqvYlyUVuyF56XHEr1DuzNGQo94x9lGXx944LDA8hWxyP7REspZEcmWCWTVpRS8iEKsetVTJKnRhlODsGH60BzFw8yTmeeWaWZgCWKqoMgwigLGuFwoGB6eNeLfhMyn60hFbvN2pGJJCMKQg7xYAkHA6qD3iduiWdvH4dcfk4VirNLJFu/8ANvsdv4P7QLK6bs1mEU3+6mBhlz5aXxq/dzVir863nE4I4xBIBcELjS656dcRjLgdfeKbCug+zKK5tBKLoNHA+kxRNIZGiI1a+7kiNSCvdDHGmsKO5P1Ok0r4rZAI6HevtQWFKUoBSlKAUpSgFKUoBVY5y4vLCYY4n7ESl8yAKWygUrGusFQzAs24JxG2PMWeqJ7YLlRZxxswHaXCAocZdVDN08g4Qn5Dx3rLhkSmoJyautya5L4vJcRSiRxKYpTGJMKC40I51acLqUuUOAB3egOasNcE9nPFntr6DSxEdx9XImwUnOlCAB1VmAB641DxrtXEeY7a2dI7ieOF5ASgkYJq04BwWwM7jbPjUQdopjyrLHUiRpXmOQMAVIIPQg5B+dequaClKjOZ+KG1s7i4XdooXcftKpK/LOKArXNnPTrI9rYaTMn6Wd94rbIyBj+8lxvp6DbPlXNuMXjWwzGS8krEyTyHXJIVGdyCMDyXYDHSt/h6aLWENl2fMkjZ3eRjl2JwcksT+FY7rh0cy6XRiOvqPUEYIrWKS5M27Nfgd9JPrV9DMrADYgtkZ6+fzrBx3jIX6mHDM3rkNjqd+sS4P7ZHkN9yVFtbSZ4lOAoPTBbUQrHVkknBxnNbd5yp9Gt7ZSpeea4QTOB1dkdRGuOiLqIVfQmkmr2CVl65Q5QS2Ts1JYk6pZT70snifTyA6KPztV7wyOaIwyoHiIAKnocEEfmAa2I4wowBgVRubOd5O0e0sCqum09wwDJbk/YRekk2N8HZds5O1Z8l+Cca34fwsGUi2s8jBc6I2Ydcaju2/hVS505+iu7SWGzimn1AHtdHZQgIyu3fl0ltlI7oNUMcYQN26wyzu3W4nKPM/qgZth6LjHlUsl4J0DaiNaePQqw8j7ux+HwoknwyniJ8GrwXna8jhhtQVsosBQ8USSSuW+07O2ldRPUK1YOYOHrKEacz3DawWeWSSZtGlt1A7qjVp91ayJwMoUeeUKiY0qU7z6M4zpJLY/VAzWa843HCOgUE7GU5z+zEu5Pzz6daJOvMZR8SUWp/YxcurIyuBrMQxoV9WjSAc6dXujp5DyNL21gJLMzMOrojAodIxvIcKNtjpOfjWxbcIvb3GIzHGft3GVX4pbrgn4sB8a2uTOWIrgyvd/8Aqmjl0IH/AEYwOoiHd8uuamlVFljWmnuQlzzOdP1KkrnAZAdAOMkG4caQfRADUlylywb9WmuZSE1aeziLKWK7nXKRqcYIxpbx8CMV1W04S5AAHZqNh4YHoo6VJwcKRdz3z6/0o3uapHLubuCRQW0MVvEsSPOF7q41ExSru3Vj3upJrpcPBRnLnO/QbD8etavM/LH036P9Z2YhmWUjTq1hfsjcaT67+O1TtRZNHxEAAA2Ar7SlQSKUpQClKUApSlAK0+J8ZhtU13E0cKebsqg/DJ3PoK98TtmlhkjRzE7Iyq69UYghWHqDvXBeG2oJDzp21yCUkaVnaVZULK663LbalOAAu2N6lKyG6Og8U9scCsFtIXuM577BoYu7jOGZSz9fBcetc441zN/aEtxNcFo3QKIVUaokJcGNWkOOzTbUxIDOdhjAUyd7bJLgO5jK9PsEZ22YEoc/rH5V5g4QIwAocKDqGt2ZdZ21gHuavUD4VVwk37FpvDPFTT1X9KIrlSQG7tZUZXRLhNh77GSVVJwNl3fIXrt+HTPaJcRRXlpJcAGEW9yHyusY1WxHdwc7+lc/43aIULhMzAqRIi6ZFw6liGUaycZ3PSoySeW8fR9Jd1VHwZGkmUa+zyMliVLYzt93pUtxjJRiivT9LWCUk1Sf13L9wzhtjKS3D5jA/j9EmaIg/rQg6fkyVMRXfEoP0dzFdr924i7N/wDFg2z6mOoe55jgucf2nwtZT4TW5ErD1HuTp+7mvEV9ZbGx4w8I+5dK0sSn7rPMFeM+hkq9ruiqi+zLvyzzU91LLBPb/R5olRyBIsqMspcKVYAHqjbECpXjfDBc201u2wliaMny1qVz8s5qiezriLy8Quu1CCRYVjbRq0E29zdRahqJIB2O/nXSDVWWRwjgdwzR/R5O5PGzKRnH1iEiZPiG1MPMEeRqJ5tUhYyWJUM2r3tIOO7qyMdR47VJ8d4NKL2/mgBIil7SVF94q7yP2if8RO6fUZHlnzFx36QuqGCSd+jFY8RN665CFGfLf+ukZVuUapkRy1GjPKNOqJ4tDBdlYsTqAwMZxjp0rrXs/wCZcYsbk/XquYpDsLqJftekqjAZf3hsTihC0vGXJMNqgHiTIQB6JpQfia03toiA0s1zchW1Ari3hVumQ50AH1Dmk3qdhPc63z9zclhZyuska3GnTErMudbkKraTuQudR26A1yu04tbqqQxXAyu5L6kaV23d8sAWLHJz61jtZo0y9tbwp5yBWmPzmbRGP8U1v/2ys4xJCs0YG+MTb+p0mFB8ZaqlQbsgzw2dUWJUSQDOHEgxjDbsuNQO/gDUzrFpCkeQ0iRrlmG0SqMZxuc7HA9CfDfXg4davg27S27Z37FjJGnq2NcKj51ik4TJK+sSw38SyBpEz2Rk0DCozJqTGwOMDOCPE1EYqPBlDFCDbXfk2+DcvT357Us1vA3SVgDPMp+4CMRp5Ej4DFXXgfJ9vbnMEWqXxkbMkp/fbdflgVqWfOsQIF5DPaL4sU7WP/Eh1AD1IFXjgnGbW4XNpNFMv/DdWI+IByD8aNmyRituDHq5x6Dc/jVb9kcQNtM+N2uDv447GE9fmavlafCuERWqdnbxiJMlsDPU9Tv8h6AAdBUWWo3KUpUEilKUApSlAKUpQClKUApSlAKpfMvs4inlaeAvbzPu7RPjU3TLRtlGyAM7A7VdKUBwTjqz8OuBHMBcBkDBlHZPhpFiwVJKk6tHQgb18jvljYpJrtZD0SRTEWO/QMOzfw+9Vi9uEWl4JB/uJx84mgmX/KavScGS7jJkVTG+4VlDqQfNW2NXTKNHMEmOnJAI817jHy8CG+Hd3r4jIANJAJ3+sGnJPkT3CfmTVp4l7KUGTavJb+kba4/nDJkD90iq3xDgF7CNLRLcIPtQkrJjfrDIdz491jU2RR5lj0nL5LfPH8Xj8vxqrXfDZgvZdkcnWA2V04Ytgk5yuM9CM+WanIeJoHEcbNA+d42BjYHI/unGn1yAfj57naYbDIGPmvdOcZ3UnBON+qiqTxxyVZv0/U5OnbcO6oireZ7OdP7Od7eaQHVlhJF2SnLZSRSclm2wRuTVlt/aVeWRD3ZW9gYhTpRIpUY7KRghGXO2Dj41XOJhjPC0BMk+6CEqVLRnDOSfdRVwDqzjf1rU4k8k2hZlWGDtAHYSRy4kH6NX7Nj2YLeJ6kY2rky5JLOopqvoXxxi8bbTsu/C+deHG7nuXNxELtFQiWNBGmVVTnQS4BwveYaRvvvVV4BaK1tCejhNOoHfKjs+vppzgbZ+JqLPC5CUibs9Kgd7OdaoVJxGRnJwM+Az1NTHLX6DT00ySLjyxI+PyNdWLU/jVDqo4YteDK1W/wAyQEkye5Jq64D7+AwMnvdc758tq9S32SGmgWTTkhgASMY3AYHGc9NWdjXulbHGa0sFrKSSSkmfffvspBwQrTB0XB226V9m5cEhDLIHUDZnHbPn0eUvGg/Zj2rM8YPUA/0yD/MD8KwGyUHUuVPmCQfe1Hcb+Y67A7eFQDEeAuRquHjRR4uTOR8DNiJP3Y69SPbLjIe6YA41kuvd3OlWwn8CmtGNAwUuzSOy53JZzqUZxjLeZ26ZrZKEAk6Yx1JcgeA3Krk5wQe9p2oDPNxaZtk0xDcDG56DG5HT90HapP2aWg/taR+rC0OWPU9pKgGT47Rmq1Dxi3aURCUyuc9O6gwGO5VgDuB/eb5q4+x+LNxdv5RW6D5iWQ/5hVZcForc6jSlKoaClKUBgvr6OCNpZnWKNRlmchVUepNQ/COfLG7kEUFyjyHdVOpC4HXTrA1/u5qv+0Ua7yxik3hImkCndXuIwnZAjoSqtIwHmPSoDmrBtJnc4MaGSN896OZN4WQ9Q2vSNuucVhPNpko0bQxaouVnXqVr8Pd2ijMgxIUUsPJiBqH45rYrcxFKUoBSlKAUpSgFKUoCA5v5Mh4miJM0kegkhoyobDqUkU6lIwynHTPSpu3gEaKijCqAoHkFGB+VZKUArHLAr7MAfjWSlAQnFuUoLldMiLIv3ZFDgfDO4+IrkfPfAm4XOgtnMaNEz6WJlTKSxowGvvKumTOAfCu71yv25wZW3Yf7u5T5mESD84qmyKK9FwOfXfxMyC67KNEZSwXs5NbtpLDKaiCCd8EDrivt/wAIjurVmsY1gnRGheEhUOCMNDINhqBw6OfEA5wTi0ceudV3Z3SDu3EX0dz95tH0mE/HaQfvVE828LYRTXUEj28yQvqZMfWIiswVs+II2bqu+K+X66csfV03V00+3pTXpt9D1cCUsN+lp/uUjj1hM86I/ZtII+8kLMOxOdu1f7xBJwpGenTc/eFXrW/1JLM3alde+C79mTsw72xz597w6m+y+zJ4owbWZow2HKSqJYyxGSdYw6k+pNU+5s5IZpo5lVXWWBsIxZcHs8EEgHcReI2r6bHGSXmdvueVJp8cFz4Fwr6UwXtEjGAcsRk58FXOWNWd/Z4uNpjn1AxVFtf0afsr/IVujik6ppinkjGQdmONvTwrV3VorBRbSk69zf4ryxNb7ka1818vUVCynCk+h/lUgL4SMjXTTy6GzkS6SR4qAAAoJxnBHSsPMMkR7R4MhCjHSRgqcH5Ui2+UWyRhGtMr9dqKnxXiDwWrtE2l8xjOx6dic4Jwcb76TjzHRqHc3jynMjs+OmSSB8B0A+FXPmtsWjD/AIybZ/U8s/q+Xz8KpUMDOdKKXPkoJP5VWREeCX5P2udXTSjHrjwA8x5+fyPQ9c9mErRrdOpxmcJ8eyhiX+ZNc05d5auUYvhYgyFCz74DYycAgZ26EirpwaS4swy280E6s5kZZUaJi741FZEJAGw2KnFSkQ3udXh4399fmP6H+tb0N8j9GGfI7H865tHzpo/2q1mh/XQC4j+OY++B8Uqx8u8Stbw/VXEUmPsK47T5oe8vzFQ0Smy3Ur4qgDA2Ar7VSxyr238xBVislUa2xOz470So2I+zP2XZgw1DoAfOuUXXGbiQqHnmlKEOuXzoYHuMAcBmBG2cmpj2hca+l8UnkVtUa/Ux4ORpgIBIPiC5kPzquKcMx8gPy1GvSwYIPGnJb3/FlHJ3R+jvZxzd/adksz4EyExygbDWoB1AeAZSrY8MkeFWmuVewC3ItrlvsmVFHxSFNX+YV1WvOap0XFKUqAKUpQClKUApSlAKUpQClKUAqC5u5Rj4lEscrvEUfWrx6dQJVo2HeUggq7DpU7SgOW+1Dhot4+HxID2EZdADv9YsP1ROep0LJv5mqPxSdmgmDEsOyfYkkZ0HGx9a6v7WbXVw8y+MEsc37ocJJ/2O1cqmj7jr6afxdV/1r0+khCeOWpJtcbHndVKUckWm6Z3ngVx2lrBJ96FG/iRT/rXMeckQ8VkwAQ1tE37yPMhII8cEDIqwcp8RaXh1nk7C3jXHmUUKSfwqu82Li/gP37aRf4JI2/8Aua85I7mzWjjwAo6AYA69Nh8a9hDjODjzwcZHXet3hHGGtm1IqNnrqXP4HqK27LmCG2laUQsVmJ7ZNnwxJYOjbbZJBU+mDnOZlJx37F8WNZLjfm7e5DVr8Q/RSY+43+U10LiXK8NyhktWXV+qQVP4eNc/4zblY5EbKtgqfAjO2x+dWuzKqIocEQf7YXuRqzs4RAcHfsRpGwzvqbbNS9rZwgaLfQp+4y6W+SkD8cH41CyQ3C+5KJgPCUAN/iKN/mppLxgbCeNoVGN2GuIYP3kyDtt3gPzNByTM1q43kJA/i/DGw+eKxCQdEXfzPePyHQV8tb4kjsZMp4b9ouMZzuTgZ2wCPj0FbC34JKvH8WjOCcHB7pwevhk1JBvygJCHUnIGuRhlmDJglSAe6uNXgeg861L7hsUkcbTIlxIxLZKqCEJJVlK7xjGDuds9dq8Q2yMfq3yfuHuN8wRnHyrxLBJ0K6R6bL8Sf9Sa8/H0mSE9XiNq2/n7X6L2N5ZIOPw7/wB7GK649LYRNJbXlwmkbROy3EbEnAVe23/hYeldCm5env7RVlvpkWWNWcRJChIZQSurTnSc/Mbedc04jZrImnJLjvK6nSUce6VPifjt8av3D/aJDDaxr2M7OkSrjQAGdEA0hi2OoxmuxopF7HKvaByrDwudYo5ZJDoBAZV92QSjYooHvRqMZ8artrw+SXIRS332HRcjZcnYHHmfXyqf4i78Q0MZZZbksWkLljHbpl9EWkqNUi6sDA8zsDvLNwK0jRQyNG421xu3aMf1sbMx8sH5V04s7073z+CMirjk6B7F4gnD2XGHW5lDjyYMMb+Pd01fa5d7JLuRJ7i11FoAgnXWE7QPNIwYs64BzpJ8cedXjiXEtXcQ7eJ8/h6VzPdlr2JS4n0KW64qOj45v3l29Dv+fWoqvcURYhV6mlFbLNHIGAIOQa9VrcPtjGmG65z8M1s1UuKUpQClKUApSlAKUpQClKUBCc7IG4deBlLD6NLsOp+rbp61w9tZh1IjSMVRsAqoOCrNhsnOSNsA/Kv0URVUm9lnDWJP0bQSc/VyTRgZ8lRwB8AK1x5ZY00u5lkxRnV9io+y+2naJsMr2uwjRXZ3gcE9oja0UqN84OcH0NWbnfkqS6EEloUWSDX3ZC6iUShMjtE3U5QeBHyqf5e5ZgsEaO2VlV31tqd3JYhVzqck9FFStZ2aUcLvLiW1bReRPbsdh2uAjnf3J1+qbJxsdJA8K2lnB26E9M7Z97GPA5Ck7eG9dmnt1kUo6h0YYKsAQR5EHYiqVxb2UQNk2TtZsc5QDtLds9cwscKD+oVqykVcSrQXDRnUjFG81JB/KsPG715VLSHU3dGcAE95Rvjr1r5xPg15ZZNxCTGN+2g1TReJJZP0sXXyIGMA1overLHlCrqWXvIwZffT5g9dvSrWmVpo91q3l+sSksQPDf72MhdtyTkbAE79KWMc143Z2idoRsznPYxkjDKzjPatv7qeQq/8tezZYCJZPrZwP0sgA0DyijG0Q/P1qGwkUfg/Isly4mdWsY85GnuXEgxtkDuxr494FvQVKXHJ91CSYJUul+7L9VJvucOmUJ+Krmupw8GQe9lvyH4Ctz6OuMaRjywMVWy9HBp7jsFK3cT252x2iDsyRtlZATGT8x0FbttdOEDI5YE4UH6xSNyOo1dB4Y+A6DsFxwVGBA7ueo6g/EGqhxX2WQMS0SGBj1a3PZ5/aiIMbfwmp1EaSqC9Q6WljAz0KEb580OPy1V6+jCU/VyBj91sqwH7OMgfIVg5i4Bc2UbSO6XEKDS3d7GYK7KmMYKNuR92os8ajkcCXMWG04lGlQynEihs6C3hsSenTG9rK0SNzMY2MaDLjqT4Z8yPd+A3PoKjb29jtl7SVssRt94+YVfAf/iai77mhYkVIsSSaRk9VU4Gokj3mz1H4mtaSImSaECS5uu0C50jeNTGxyc/Vrsw6Y3ptu26FPsjp/JXBpoGluJ8RtMiIIl7xRELMNT9CxL7gbDHU1Z6q1vzJed5pLNXTV0gmBkTIDYKyBVkOGG6kfCpGw5ttpXEZk7CU/3dwDA+fTtMBv3SayjkjLhl5QkuUTFb/CbYlw+O6PHzPStuy4WqjL4Y/kP61IgVZsJClKVUsKUpQClKUApSlAKUpQClKUApSlAKUpQClKUAqt8a9ndjdv2ktuocnLMhaMyAHOH0Eax8aslKAwWVhHAgjhRY0UYCooUAeQArPSlAKUpQClKUBUvaov8A7Vcf9P8A80VQvIdhHJZXBk3H0ucFSAyt3hsVOxqb9qn/AMVcf9P/AM0VQvs2tjLDMv2ReTE/Nh+dSiGV/m/keOee1RFWBBFJgINAYRPEdA07IMysdQUn/Tcs7BbVdCwmJepKjWGPmzjLE+rgVbecoQstkwGB2kkfyeF3/nEK068rrW3PS+Du6dVG+5ocHlDCQqQw1jcEEe4niK27q0SVdEqLIh+y6hh+BGK8S2SMdRGG+8pKt/EpBP41r3byQozhxIFGdLjf5OmPzU/GuVNdjZmsOCC1Be0uZrEDwR9UOf8AkS6k+SgGrDyRzFczySw3XZvoRXWREaNmDM69+MswU909D8hVafLNqc6mHTwC/sr9n+fmTUhypeGO6nIAP1MQ3/buDXT0vUSnk0XsY5sSjDV3Oi0qKTjg+0p+Rz/Ot61uxIMrn5ivWo4bM9KUqCRSlKAUpSgFKUoBSlKAUpSgFKUoBSlKAUpSgFKUoBSlKAUpSgNDjvBY7y3kt5tWiQYJU4YYIZSD4EEA/KsXLnLsdjD2MRdgWZ2ZyC7u5yzEgAZ+AHSpSlAVnn1CIYZcEiK4R2wrNpQh43YhQTgCQknwFRFvcrIoeNldD0ZSGU/MbVfag+J8nW8zGRQbeY9ZYTodj+uMFZf31auXP0/i7p7m2PLo2IKtPjH6B/gB+LAVuXXBby3+yt5H96PEcwHrEx0P8VZfRaiOIcUjeKRQ2l1K6kcGORB2ibtG4DKPUjFebPDOD3R1xyRlwYncAEkgAbknYADcknwFbnLEDEyTkFUkCKgOzMsfaHWR9kMZNgd8DO2a+8C5Ze90zSLpttjGrbduRuHZevZ+Kqfe6nbAN5g4Og97Ln8B+FdfQ9L4f/SfJh1ObX5I8EbY2JkPko6n/QetT8cYUAAYAoiADAGB6V6r0mzkSoUpSoJFKUoBSlKAUpSgFKUoBSlKAUpSgFKUoBSlKAUpSgFKUoBSlKAUpSgFKUoBWlxLgkFyFFxDHNpOV1oraSDnbI26Vu0oBSlKAUpSgFKUoBSlKAUpSgFKUoBSlKAUpSgFKUoBSlKAUpSgFKUoBSlKAUpSgFKUoBSlKAUpSgFKUoBSlKAUpSgP/9k="/>
          <p:cNvSpPr>
            <a:spLocks noChangeAspect="1" noChangeArrowheads="1"/>
          </p:cNvSpPr>
          <p:nvPr/>
        </p:nvSpPr>
        <p:spPr bwMode="auto">
          <a:xfrm>
            <a:off x="63500" y="-157163"/>
            <a:ext cx="304800" cy="304801"/>
          </a:xfrm>
          <a:prstGeom prst="rect">
            <a:avLst/>
          </a:prstGeom>
          <a:noFill/>
          <a:ln w="9525">
            <a:noFill/>
            <a:miter lim="800000"/>
            <a:headEnd/>
            <a:tailEnd/>
          </a:ln>
        </p:spPr>
        <p:txBody>
          <a:bodyPr/>
          <a:lstStyle/>
          <a:p>
            <a:endParaRPr lang="tr-TR">
              <a:latin typeface="Lucida Sans Unicode" pitchFamily="34" charset="0"/>
            </a:endParaRPr>
          </a:p>
        </p:txBody>
      </p:sp>
      <p:sp>
        <p:nvSpPr>
          <p:cNvPr id="51208" name="AutoShape 4" descr="data:image/jpeg;base64,/9j/4AAQSkZJRgABAQAAAQABAAD/2wCEAAkGBhQQERUSEBMWERIWFh4XGBcXFxUXFxQVFBkXFhQaGxcYGyYeFxkkGhgYHy8hJCcrLiwuGyAxNTIqNScrLCkBCQoKDgwOGg8PGiolHCQsKSkpLywsKSwsLCksLyopNCw1LCksLCwtLSwsLSwpLCwsLCkpLCwsLCwsKSksKSkpLP/AABEIAMIBAwMBIgACEQEDEQH/xAAcAAEAAgMBAQEAAAAAAAAAAAAABQYDBAcCAQj/xABFEAACAQMCAwUEBgcFBwUAAAABAgMABBESIQUGMRMiQVFhBzJxgRQjQlKRoTNicoKSsdEVQ5OywTRTY3ODorMkJTXC8P/EABoBAQADAQEBAAAAAAAAAAAAAAABAgMEBQb/xAAsEQACAgEDAgQFBQEAAAAAAAAAAQIRAxIhMQRBEyJRYTJxgaHhkbHB8PEj/9oADAMBAAIRAxEAPwDuNKUoBSlKAUpSgFKUoBSlKAUpSgFKUoBSlKAUpSgFKUoBSlKAUpSgFKUoBSlKAUpSgFKUoBSlKAUpSgFKUoBSlKAUpSgFKUoBSlKAUzVf41zYsTmC3X6TcjqgOEiz0M0m4jH6uCx8F8arnALgy8VQy3H0iZIZ+0CnEUJzbYRIwSFwGOSSXPiegE0RfY6HURzbJItnM0TFWVMkghWCAgylWOyto1YPgcVUucPaYVWWPhuJGjB7S4xqiiKjdU8Jpf8AtXxPhXOOMc+3txbSQS3AdHITvxwqTpw/6RCmOgB7pznHjUNbWWirdI6LyFxRHu+ztpS0ZhZ5FLSEZ1RiNgJDnXu4bHhjVvpro1fnzkAE8St+wOPrQNumkRyNL6bpt8QPEV2274i2vTGQR6b5PjWWB3E6+uwrBk03fy/QlqV5jJwM7HG/x8a9VqcYpSlAR3G+Pw2cYknYgE6VCqWZ2wThVUZJwCfQAk194Lx2K8j7SBiwB0sCCrIwAJVlYZBwQfUEEZBrnntX5hTtooIxmWDMjuQxRFkXToIUdSMMTkaQB1ycTnspjBt5pCcytMRJthRoROzC+JHZspJO+WI8BTRk+KvL6+5VZMbei/N6exd6UpQsKUpQClKUApSlAKUpQClKUApSlAKUpQClKUApSlAKpvOHHHWVoO2FpAkKSyyg4kYSvIiojHaP9Ge8AWOoBcHerlXK+ceNJbccR2ia4ZbZTHEoBLSAzhDk7IBrY6z7u9SiGbkPD1W3Mk5/szhybnJKXE+epJ96IMfjK+fsHrTL+ISzSywq9naNHojhUGOSWPTECH07xxsYlOB3myc4zWxzBfz3Gq4uHWWdATFGoJhtv+Wh/SyY+2cnyAFaPLt3LLqLsxXbDaRpydWvJ2BAwDnwrRRbVspdLYw8B4gZsqyRrGifZHZrGAcEbkgADJxjPnWDiUZlSZLWMLHDGZJGwF0KAWGcDeRwMKn2RknfOJKRpLuUW1rjJwzPjCoudpWA6j7idWO58MWrjPAxZ8Lkit4mdGVld8gEF1btJpCd26DIA8QBgdIm0+AvYq3KAaO/hKszEl1OdPuGKQt0Ub7Df+tdd4ZZl2DdFU/iRviuYckWDtfQ6kZCYpGXWrJkgRqdmAPR2NdL5uma04dcPAxSRY+64xkMSFzuCM71z4doGWCefJHVnbct+eSwSSBQSxAA6k7AfOq/dc/2SEqk30hx9i3V7hs+R7IEL8yKpVylj2mmV34hOD7jNLeyA/8AKXUqfwqKlk+laMx2qWcIHv3UiRKo8+yi1EfBilbaV3ZtqfZFm5d5oF60yiGWAwlQRLoDHtF1g4Rmxtjqc7+FTdch5H9osSLcSyJJPPK8baLeJmHdt4lPeY6EAbUO82djX3jXtbu9TJHbpaIuMyORcONShhhEZVzpOerfOqvYlyUVuyF56XHEr1DuzNGQo94x9lGXx944LDA8hWxyP7REspZEcmWCWTVpRS8iEKsetVTJKnRhlODsGH60BzFw8yTmeeWaWZgCWKqoMgwigLGuFwoGB6eNeLfhMyn60hFbvN2pGJJCMKQg7xYAkHA6qD3iduiWdvH4dcfk4VirNLJFu/8ANvsdv4P7QLK6bs1mEU3+6mBhlz5aXxq/dzVir863nE4I4xBIBcELjS656dcRjLgdfeKbCug+zKK5tBKLoNHA+kxRNIZGiI1a+7kiNSCvdDHGmsKO5P1Ok0r4rZAI6HevtQWFKUoBSlKAUpSgFKUoBVY5y4vLCYY4n7ESl8yAKWygUrGusFQzAs24JxG2PMWeqJ7YLlRZxxswHaXCAocZdVDN08g4Qn5Dx3rLhkSmoJyautya5L4vJcRSiRxKYpTGJMKC40I51acLqUuUOAB3egOasNcE9nPFntr6DSxEdx9XImwUnOlCAB1VmAB641DxrtXEeY7a2dI7ieOF5ASgkYJq04BwWwM7jbPjUQdopjyrLHUiRpXmOQMAVIIPQg5B+dequaClKjOZ+KG1s7i4XdooXcftKpK/LOKArXNnPTrI9rYaTMn6Wd94rbIyBj+8lxvp6DbPlXNuMXjWwzGS8krEyTyHXJIVGdyCMDyXYDHSt/h6aLWENl2fMkjZ3eRjl2JwcksT+FY7rh0cy6XRiOvqPUEYIrWKS5M27Nfgd9JPrV9DMrADYgtkZ6+fzrBx3jIX6mHDM3rkNjqd+sS4P7ZHkN9yVFtbSZ4lOAoPTBbUQrHVkknBxnNbd5yp9Gt7ZSpeea4QTOB1dkdRGuOiLqIVfQmkmr2CVl65Q5QS2Ts1JYk6pZT70snifTyA6KPztV7wyOaIwyoHiIAKnocEEfmAa2I4wowBgVRubOd5O0e0sCqum09wwDJbk/YRekk2N8HZds5O1Z8l+Cca34fwsGUi2s8jBc6I2Ydcaju2/hVS505+iu7SWGzimn1AHtdHZQgIyu3fl0ltlI7oNUMcYQN26wyzu3W4nKPM/qgZth6LjHlUsl4J0DaiNaePQqw8j7ux+HwoknwyniJ8GrwXna8jhhtQVsosBQ8USSSuW+07O2ldRPUK1YOYOHrKEacz3DawWeWSSZtGlt1A7qjVp91ayJwMoUeeUKiY0qU7z6M4zpJLY/VAzWa843HCOgUE7GU5z+zEu5Pzz6daJOvMZR8SUWp/YxcurIyuBrMQxoV9WjSAc6dXujp5DyNL21gJLMzMOrojAodIxvIcKNtjpOfjWxbcIvb3GIzHGft3GVX4pbrgn4sB8a2uTOWIrgyvd/8Aqmjl0IH/AEYwOoiHd8uuamlVFljWmnuQlzzOdP1KkrnAZAdAOMkG4caQfRADUlylywb9WmuZSE1aeziLKWK7nXKRqcYIxpbx8CMV1W04S5AAHZqNh4YHoo6VJwcKRdz3z6/0o3uapHLubuCRQW0MVvEsSPOF7q41ExSru3Vj3upJrpcPBRnLnO/QbD8etavM/LH036P9Z2YhmWUjTq1hfsjcaT67+O1TtRZNHxEAAA2Ar7SlQSKUpQClKUApSlAK0+J8ZhtU13E0cKebsqg/DJ3PoK98TtmlhkjRzE7Iyq69UYghWHqDvXBeG2oJDzp21yCUkaVnaVZULK663LbalOAAu2N6lKyG6Og8U9scCsFtIXuM577BoYu7jOGZSz9fBcetc441zN/aEtxNcFo3QKIVUaokJcGNWkOOzTbUxIDOdhjAUyd7bJLgO5jK9PsEZ22YEoc/rH5V5g4QIwAocKDqGt2ZdZ21gHuavUD4VVwk37FpvDPFTT1X9KIrlSQG7tZUZXRLhNh77GSVVJwNl3fIXrt+HTPaJcRRXlpJcAGEW9yHyusY1WxHdwc7+lc/43aIULhMzAqRIi6ZFw6liGUaycZ3PSoySeW8fR9Jd1VHwZGkmUa+zyMliVLYzt93pUtxjJRiivT9LWCUk1Sf13L9wzhtjKS3D5jA/j9EmaIg/rQg6fkyVMRXfEoP0dzFdr924i7N/wDFg2z6mOoe55jgucf2nwtZT4TW5ErD1HuTp+7mvEV9ZbGx4w8I+5dK0sSn7rPMFeM+hkq9ruiqi+zLvyzzU91LLBPb/R5olRyBIsqMspcKVYAHqjbECpXjfDBc201u2wliaMny1qVz8s5qiezriLy8Quu1CCRYVjbRq0E29zdRahqJIB2O/nXSDVWWRwjgdwzR/R5O5PGzKRnH1iEiZPiG1MPMEeRqJ5tUhYyWJUM2r3tIOO7qyMdR47VJ8d4NKL2/mgBIil7SVF94q7yP2if8RO6fUZHlnzFx36QuqGCSd+jFY8RN665CFGfLf+ukZVuUapkRy1GjPKNOqJ4tDBdlYsTqAwMZxjp0rrXs/wCZcYsbk/XquYpDsLqJftekqjAZf3hsTihC0vGXJMNqgHiTIQB6JpQfia03toiA0s1zchW1Ari3hVumQ50AH1Dmk3qdhPc63z9zclhZyuska3GnTErMudbkKraTuQudR26A1yu04tbqqQxXAyu5L6kaV23d8sAWLHJz61jtZo0y9tbwp5yBWmPzmbRGP8U1v/2ys4xJCs0YG+MTb+p0mFB8ZaqlQbsgzw2dUWJUSQDOHEgxjDbsuNQO/gDUzrFpCkeQ0iRrlmG0SqMZxuc7HA9CfDfXg4davg27S27Z37FjJGnq2NcKj51ik4TJK+sSw38SyBpEz2Rk0DCozJqTGwOMDOCPE1EYqPBlDFCDbXfk2+DcvT357Us1vA3SVgDPMp+4CMRp5Ej4DFXXgfJ9vbnMEWqXxkbMkp/fbdflgVqWfOsQIF5DPaL4sU7WP/Eh1AD1IFXjgnGbW4XNpNFMv/DdWI+IByD8aNmyRituDHq5x6Dc/jVb9kcQNtM+N2uDv447GE9fmavlafCuERWqdnbxiJMlsDPU9Tv8h6AAdBUWWo3KUpUEilKUApSlAKUpQClKUApSlAKpfMvs4inlaeAvbzPu7RPjU3TLRtlGyAM7A7VdKUBwTjqz8OuBHMBcBkDBlHZPhpFiwVJKk6tHQgb18jvljYpJrtZD0SRTEWO/QMOzfw+9Vi9uEWl4JB/uJx84mgmX/KavScGS7jJkVTG+4VlDqQfNW2NXTKNHMEmOnJAI817jHy8CG+Hd3r4jIANJAJ3+sGnJPkT3CfmTVp4l7KUGTavJb+kba4/nDJkD90iq3xDgF7CNLRLcIPtQkrJjfrDIdz491jU2RR5lj0nL5LfPH8Xj8vxqrXfDZgvZdkcnWA2V04Ytgk5yuM9CM+WanIeJoHEcbNA+d42BjYHI/unGn1yAfj57naYbDIGPmvdOcZ3UnBON+qiqTxxyVZv0/U5OnbcO6oireZ7OdP7Od7eaQHVlhJF2SnLZSRSclm2wRuTVlt/aVeWRD3ZW9gYhTpRIpUY7KRghGXO2Dj41XOJhjPC0BMk+6CEqVLRnDOSfdRVwDqzjf1rU4k8k2hZlWGDtAHYSRy4kH6NX7Nj2YLeJ6kY2rky5JLOopqvoXxxi8bbTsu/C+deHG7nuXNxELtFQiWNBGmVVTnQS4BwveYaRvvvVV4BaK1tCejhNOoHfKjs+vppzgbZ+JqLPC5CUibs9Kgd7OdaoVJxGRnJwM+Az1NTHLX6DT00ySLjyxI+PyNdWLU/jVDqo4YteDK1W/wAyQEkye5Jq64D7+AwMnvdc758tq9S32SGmgWTTkhgASMY3AYHGc9NWdjXulbHGa0sFrKSSSkmfffvspBwQrTB0XB226V9m5cEhDLIHUDZnHbPn0eUvGg/Zj2rM8YPUA/0yD/MD8KwGyUHUuVPmCQfe1Hcb+Y67A7eFQDEeAuRquHjRR4uTOR8DNiJP3Y69SPbLjIe6YA41kuvd3OlWwn8CmtGNAwUuzSOy53JZzqUZxjLeZ26ZrZKEAk6Yx1JcgeA3Krk5wQe9p2oDPNxaZtk0xDcDG56DG5HT90HapP2aWg/taR+rC0OWPU9pKgGT47Rmq1Dxi3aURCUyuc9O6gwGO5VgDuB/eb5q4+x+LNxdv5RW6D5iWQ/5hVZcForc6jSlKoaClKUBgvr6OCNpZnWKNRlmchVUepNQ/COfLG7kEUFyjyHdVOpC4HXTrA1/u5qv+0Ua7yxik3hImkCndXuIwnZAjoSqtIwHmPSoDmrBtJnc4MaGSN896OZN4WQ9Q2vSNuucVhPNpko0bQxaouVnXqVr8Pd2ijMgxIUUsPJiBqH45rYrcxFKUoBSlKAUpSgFKUoCA5v5Mh4miJM0kegkhoyobDqUkU6lIwynHTPSpu3gEaKijCqAoHkFGB+VZKUArHLAr7MAfjWSlAQnFuUoLldMiLIv3ZFDgfDO4+IrkfPfAm4XOgtnMaNEz6WJlTKSxowGvvKumTOAfCu71yv25wZW3Yf7u5T5mESD84qmyKK9FwOfXfxMyC67KNEZSwXs5NbtpLDKaiCCd8EDrivt/wAIjurVmsY1gnRGheEhUOCMNDINhqBw6OfEA5wTi0ceudV3Z3SDu3EX0dz95tH0mE/HaQfvVE828LYRTXUEj28yQvqZMfWIiswVs+II2bqu+K+X66csfV03V00+3pTXpt9D1cCUsN+lp/uUjj1hM86I/ZtII+8kLMOxOdu1f7xBJwpGenTc/eFXrW/1JLM3alde+C79mTsw72xz597w6m+y+zJ4owbWZow2HKSqJYyxGSdYw6k+pNU+5s5IZpo5lVXWWBsIxZcHs8EEgHcReI2r6bHGSXmdvueVJp8cFz4Fwr6UwXtEjGAcsRk58FXOWNWd/Z4uNpjn1AxVFtf0afsr/IVujik6ppinkjGQdmONvTwrV3VorBRbSk69zf4ryxNb7ka1818vUVCynCk+h/lUgL4SMjXTTy6GzkS6SR4qAAAoJxnBHSsPMMkR7R4MhCjHSRgqcH5Ui2+UWyRhGtMr9dqKnxXiDwWrtE2l8xjOx6dic4Jwcb76TjzHRqHc3jynMjs+OmSSB8B0A+FXPmtsWjD/AIybZ/U8s/q+Xz8KpUMDOdKKXPkoJP5VWREeCX5P2udXTSjHrjwA8x5+fyPQ9c9mErRrdOpxmcJ8eyhiX+ZNc05d5auUYvhYgyFCz74DYycAgZ26EirpwaS4swy280E6s5kZZUaJi741FZEJAGw2KnFSkQ3udXh4399fmP6H+tb0N8j9GGfI7H865tHzpo/2q1mh/XQC4j+OY++B8Uqx8u8Stbw/VXEUmPsK47T5oe8vzFQ0Smy3Ur4qgDA2Ar7VSxyr238xBVislUa2xOz470So2I+zP2XZgw1DoAfOuUXXGbiQqHnmlKEOuXzoYHuMAcBmBG2cmpj2hca+l8UnkVtUa/Ux4ORpgIBIPiC5kPzquKcMx8gPy1GvSwYIPGnJb3/FlHJ3R+jvZxzd/adksz4EyExygbDWoB1AeAZSrY8MkeFWmuVewC3ItrlvsmVFHxSFNX+YV1WvOap0XFKUqAKUpQClKUApSlAKUpQClKUAqC5u5Rj4lEscrvEUfWrx6dQJVo2HeUggq7DpU7SgOW+1Dhot4+HxID2EZdADv9YsP1ROep0LJv5mqPxSdmgmDEsOyfYkkZ0HGx9a6v7WbXVw8y+MEsc37ocJJ/2O1cqmj7jr6afxdV/1r0+khCeOWpJtcbHndVKUckWm6Z3ngVx2lrBJ96FG/iRT/rXMeckQ8VkwAQ1tE37yPMhII8cEDIqwcp8RaXh1nk7C3jXHmUUKSfwqu82Li/gP37aRf4JI2/8Aua85I7mzWjjwAo6AYA69Nh8a9hDjODjzwcZHXet3hHGGtm1IqNnrqXP4HqK27LmCG2laUQsVmJ7ZNnwxJYOjbbZJBU+mDnOZlJx37F8WNZLjfm7e5DVr8Q/RSY+43+U10LiXK8NyhktWXV+qQVP4eNc/4zblY5EbKtgqfAjO2x+dWuzKqIocEQf7YXuRqzs4RAcHfsRpGwzvqbbNS9rZwgaLfQp+4y6W+SkD8cH41CyQ3C+5KJgPCUAN/iKN/mppLxgbCeNoVGN2GuIYP3kyDtt3gPzNByTM1q43kJA/i/DGw+eKxCQdEXfzPePyHQV8tb4kjsZMp4b9ouMZzuTgZ2wCPj0FbC34JKvH8WjOCcHB7pwevhk1JBvygJCHUnIGuRhlmDJglSAe6uNXgeg861L7hsUkcbTIlxIxLZKqCEJJVlK7xjGDuds9dq8Q2yMfq3yfuHuN8wRnHyrxLBJ0K6R6bL8Sf9Sa8/H0mSE9XiNq2/n7X6L2N5ZIOPw7/wB7GK649LYRNJbXlwmkbROy3EbEnAVe23/hYeldCm5env7RVlvpkWWNWcRJChIZQSurTnSc/Mbedc04jZrImnJLjvK6nSUce6VPifjt8av3D/aJDDaxr2M7OkSrjQAGdEA0hi2OoxmuxopF7HKvaByrDwudYo5ZJDoBAZV92QSjYooHvRqMZ8artrw+SXIRS332HRcjZcnYHHmfXyqf4i78Q0MZZZbksWkLljHbpl9EWkqNUi6sDA8zsDvLNwK0jRQyNG421xu3aMf1sbMx8sH5V04s7073z+CMirjk6B7F4gnD2XGHW5lDjyYMMb+Pd01fa5d7JLuRJ7i11FoAgnXWE7QPNIwYs64BzpJ8cedXjiXEtXcQ7eJ8/h6VzPdlr2JS4n0KW64qOj45v3l29Dv+fWoqvcURYhV6mlFbLNHIGAIOQa9VrcPtjGmG65z8M1s1UuKUpQClKUApSlAKUpQClKUBCc7IG4deBlLD6NLsOp+rbp61w9tZh1IjSMVRsAqoOCrNhsnOSNsA/Kv0URVUm9lnDWJP0bQSc/VyTRgZ8lRwB8AK1x5ZY00u5lkxRnV9io+y+2naJsMr2uwjRXZ3gcE9oja0UqN84OcH0NWbnfkqS6EEloUWSDX3ZC6iUShMjtE3U5QeBHyqf5e5ZgsEaO2VlV31tqd3JYhVzqck9FFStZ2aUcLvLiW1bReRPbsdh2uAjnf3J1+qbJxsdJA8K2lnB26E9M7Z97GPA5Ck7eG9dmnt1kUo6h0YYKsAQR5EHYiqVxb2UQNk2TtZsc5QDtLds9cwscKD+oVqykVcSrQXDRnUjFG81JB/KsPG715VLSHU3dGcAE95Rvjr1r5xPg15ZZNxCTGN+2g1TReJJZP0sXXyIGMA1overLHlCrqWXvIwZffT5g9dvSrWmVpo91q3l+sSksQPDf72MhdtyTkbAE79KWMc143Z2idoRsznPYxkjDKzjPatv7qeQq/8tezZYCJZPrZwP0sgA0DyijG0Q/P1qGwkUfg/Isly4mdWsY85GnuXEgxtkDuxr494FvQVKXHJ91CSYJUul+7L9VJvucOmUJ+Krmupw8GQe9lvyH4Ctz6OuMaRjywMVWy9HBp7jsFK3cT252x2iDsyRtlZATGT8x0FbttdOEDI5YE4UH6xSNyOo1dB4Y+A6DsFxwVGBA7ueo6g/EGqhxX2WQMS0SGBj1a3PZ5/aiIMbfwmp1EaSqC9Q6WljAz0KEb580OPy1V6+jCU/VyBj91sqwH7OMgfIVg5i4Bc2UbSO6XEKDS3d7GYK7KmMYKNuR92os8ajkcCXMWG04lGlQynEihs6C3hsSenTG9rK0SNzMY2MaDLjqT4Z8yPd+A3PoKjb29jtl7SVssRt94+YVfAf/iai77mhYkVIsSSaRk9VU4Gokj3mz1H4mtaSImSaECS5uu0C50jeNTGxyc/Vrsw6Y3ptu26FPsjp/JXBpoGluJ8RtMiIIl7xRELMNT9CxL7gbDHU1Z6q1vzJed5pLNXTV0gmBkTIDYKyBVkOGG6kfCpGw5ttpXEZk7CU/3dwDA+fTtMBv3SayjkjLhl5QkuUTFb/CbYlw+O6PHzPStuy4WqjL4Y/kP61IgVZsJClKVUsKUpQClKUApSlAKUpQClKUApSlAKUpQClKUAqt8a9ndjdv2ktuocnLMhaMyAHOH0Eax8aslKAwWVhHAgjhRY0UYCooUAeQArPSlAKUpQClKUBUvaov8A7Vcf9P8A80VQvIdhHJZXBk3H0ucFSAyt3hsVOxqb9qn/AMVcf9P/AM0VQvs2tjLDMv2ReTE/Nh+dSiGV/m/keOee1RFWBBFJgINAYRPEdA07IMysdQUn/Tcs7BbVdCwmJepKjWGPmzjLE+rgVbecoQstkwGB2kkfyeF3/nEK068rrW3PS+Du6dVG+5ocHlDCQqQw1jcEEe4niK27q0SVdEqLIh+y6hh+BGK8S2SMdRGG+8pKt/EpBP41r3byQozhxIFGdLjf5OmPzU/GuVNdjZmsOCC1Be0uZrEDwR9UOf8AkS6k+SgGrDyRzFczySw3XZvoRXWREaNmDM69+MswU909D8hVafLNqc6mHTwC/sr9n+fmTUhypeGO6nIAP1MQ3/buDXT0vUSnk0XsY5sSjDV3Oi0qKTjg+0p+Rz/Ot61uxIMrn5ivWo4bM9KUqCRSlKAUpSgFKUoBSlKAUpSgFKUoBSlKAUpSgFKUoBSlKAUpSgNDjvBY7y3kt5tWiQYJU4YYIZSD4EEA/KsXLnLsdjD2MRdgWZ2ZyC7u5yzEgAZ+AHSpSlAVnn1CIYZcEiK4R2wrNpQh43YhQTgCQknwFRFvcrIoeNldD0ZSGU/MbVfag+J8nW8zGRQbeY9ZYTodj+uMFZf31auXP0/i7p7m2PLo2IKtPjH6B/gB+LAVuXXBby3+yt5H96PEcwHrEx0P8VZfRaiOIcUjeKRQ2l1K6kcGORB2ibtG4DKPUjFebPDOD3R1xyRlwYncAEkgAbknYADcknwFbnLEDEyTkFUkCKgOzMsfaHWR9kMZNgd8DO2a+8C5Ze90zSLpttjGrbduRuHZevZ+Kqfe6nbAN5g4Og97Ln8B+FdfQ9L4f/SfJh1ObX5I8EbY2JkPko6n/QetT8cYUAAYAoiADAGB6V6r0mzkSoUpSoJFKUoBSlKAUpSgFKUoBSlKAUpSgFKUoBSlKAUpSgFKUoBSlKAUpSgFKUoBWlxLgkFyFFxDHNpOV1oraSDnbI26Vu0oBSlKAUpSgFKUoBSlKAUpSgFKUoBSlKAUpSgFKUoBSlKAUpSgFKUoBSlKAUpSgFKUoBSlKAUpSgFKUoBSlKAUpSgP/9k="/>
          <p:cNvSpPr>
            <a:spLocks noChangeAspect="1" noChangeArrowheads="1"/>
          </p:cNvSpPr>
          <p:nvPr/>
        </p:nvSpPr>
        <p:spPr bwMode="auto">
          <a:xfrm>
            <a:off x="63500" y="-157163"/>
            <a:ext cx="304800" cy="304801"/>
          </a:xfrm>
          <a:prstGeom prst="rect">
            <a:avLst/>
          </a:prstGeom>
          <a:noFill/>
          <a:ln w="9525">
            <a:noFill/>
            <a:miter lim="800000"/>
            <a:headEnd/>
            <a:tailEnd/>
          </a:ln>
        </p:spPr>
        <p:txBody>
          <a:bodyPr/>
          <a:lstStyle/>
          <a:p>
            <a:endParaRPr lang="tr-TR">
              <a:latin typeface="Lucida Sans Unicode" pitchFamily="34" charset="0"/>
            </a:endParaRPr>
          </a:p>
        </p:txBody>
      </p:sp>
      <p:pic>
        <p:nvPicPr>
          <p:cNvPr id="51209" name="Picture 6" descr="http://t3.gstatic.com/images?q=tbn:ANd9GcRNXJO9Q4uTWd0T7xHC_4HMmjfbm2mwIVjpBg3FXnvF3JMa5ay8"/>
          <p:cNvPicPr>
            <a:picLocks noChangeAspect="1" noChangeArrowheads="1"/>
          </p:cNvPicPr>
          <p:nvPr/>
        </p:nvPicPr>
        <p:blipFill>
          <a:blip r:embed="rId5" cstate="print"/>
          <a:srcRect/>
          <a:stretch>
            <a:fillRect/>
          </a:stretch>
        </p:blipFill>
        <p:spPr bwMode="auto">
          <a:xfrm>
            <a:off x="4429125" y="2786063"/>
            <a:ext cx="4714875" cy="40719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1 Resim"/>
          <p:cNvPicPr>
            <a:picLocks noChangeAspect="1" noChangeArrowheads="1"/>
          </p:cNvPicPr>
          <p:nvPr/>
        </p:nvPicPr>
        <p:blipFill>
          <a:blip r:embed="rId2" cstate="print"/>
          <a:srcRect/>
          <a:stretch>
            <a:fillRect/>
          </a:stretch>
        </p:blipFill>
        <p:spPr bwMode="auto">
          <a:xfrm>
            <a:off x="3929063" y="3000375"/>
            <a:ext cx="4214812" cy="2949575"/>
          </a:xfrm>
          <a:prstGeom prst="rect">
            <a:avLst/>
          </a:prstGeom>
          <a:noFill/>
          <a:ln w="9525">
            <a:noFill/>
            <a:miter lim="800000"/>
            <a:headEnd/>
            <a:tailEnd/>
          </a:ln>
        </p:spPr>
      </p:pic>
      <p:sp>
        <p:nvSpPr>
          <p:cNvPr id="52227" name="2 Dikdörtgen"/>
          <p:cNvSpPr>
            <a:spLocks noChangeArrowheads="1"/>
          </p:cNvSpPr>
          <p:nvPr/>
        </p:nvSpPr>
        <p:spPr bwMode="auto">
          <a:xfrm>
            <a:off x="1857375" y="214313"/>
            <a:ext cx="2571750" cy="523875"/>
          </a:xfrm>
          <a:prstGeom prst="rect">
            <a:avLst/>
          </a:prstGeom>
          <a:noFill/>
          <a:ln w="9525">
            <a:noFill/>
            <a:miter lim="800000"/>
            <a:headEnd/>
            <a:tailEnd/>
          </a:ln>
        </p:spPr>
        <p:txBody>
          <a:bodyPr>
            <a:spAutoFit/>
          </a:bodyPr>
          <a:lstStyle/>
          <a:p>
            <a:r>
              <a:rPr lang="tr-TR" sz="2800" b="1">
                <a:latin typeface="Lucida Sans Unicode" pitchFamily="34" charset="0"/>
              </a:rPr>
              <a:t>PSİKOSOSYAL</a:t>
            </a:r>
          </a:p>
        </p:txBody>
      </p:sp>
      <p:pic>
        <p:nvPicPr>
          <p:cNvPr id="52228" name="Picture 2" descr="http://t1.gstatic.com/images?q=tbn:ANd9GcQb_h1kQQNLU1WAPceBiRQy2q4I_hrg0By_LFbjihvbsIF34Wd2UQ"/>
          <p:cNvPicPr>
            <a:picLocks noChangeAspect="1" noChangeArrowheads="1"/>
          </p:cNvPicPr>
          <p:nvPr/>
        </p:nvPicPr>
        <p:blipFill>
          <a:blip r:embed="rId3" cstate="print"/>
          <a:srcRect/>
          <a:stretch>
            <a:fillRect/>
          </a:stretch>
        </p:blipFill>
        <p:spPr bwMode="auto">
          <a:xfrm>
            <a:off x="428625" y="1143000"/>
            <a:ext cx="2390775" cy="1914525"/>
          </a:xfrm>
          <a:prstGeom prst="rect">
            <a:avLst/>
          </a:prstGeom>
          <a:noFill/>
          <a:ln w="9525">
            <a:noFill/>
            <a:miter lim="800000"/>
            <a:headEnd/>
            <a:tailEnd/>
          </a:ln>
        </p:spPr>
      </p:pic>
      <p:pic>
        <p:nvPicPr>
          <p:cNvPr id="52229" name="Picture 4" descr="http://t2.gstatic.com/images?q=tbn:ANd9GcTRPiqINP9_lXmKbZfOOj-SuJ52PsPQKw1MoA5SMGgBkPPZuKPvVw"/>
          <p:cNvPicPr>
            <a:picLocks noChangeAspect="1" noChangeArrowheads="1"/>
          </p:cNvPicPr>
          <p:nvPr/>
        </p:nvPicPr>
        <p:blipFill>
          <a:blip r:embed="rId4" cstate="print"/>
          <a:srcRect/>
          <a:stretch>
            <a:fillRect/>
          </a:stretch>
        </p:blipFill>
        <p:spPr bwMode="auto">
          <a:xfrm>
            <a:off x="4857750" y="642938"/>
            <a:ext cx="1571625" cy="1981200"/>
          </a:xfrm>
          <a:prstGeom prst="rect">
            <a:avLst/>
          </a:prstGeom>
          <a:noFill/>
          <a:ln w="9525">
            <a:noFill/>
            <a:miter lim="800000"/>
            <a:headEnd/>
            <a:tailEnd/>
          </a:ln>
        </p:spPr>
      </p:pic>
      <p:pic>
        <p:nvPicPr>
          <p:cNvPr id="52230" name="Picture 6" descr="http://t2.gstatic.com/images?q=tbn:ANd9GcStfoiVc55KLiw9YaI9uscxjflG4vuvyNJri_evz0FmfqW9pXBvEQ"/>
          <p:cNvPicPr>
            <a:picLocks noChangeAspect="1" noChangeArrowheads="1"/>
          </p:cNvPicPr>
          <p:nvPr/>
        </p:nvPicPr>
        <p:blipFill>
          <a:blip r:embed="rId5" cstate="print"/>
          <a:srcRect/>
          <a:stretch>
            <a:fillRect/>
          </a:stretch>
        </p:blipFill>
        <p:spPr bwMode="auto">
          <a:xfrm>
            <a:off x="571500" y="3929063"/>
            <a:ext cx="1752600" cy="13573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2 Resim"/>
          <p:cNvPicPr>
            <a:picLocks noChangeAspect="1" noChangeArrowheads="1"/>
          </p:cNvPicPr>
          <p:nvPr/>
        </p:nvPicPr>
        <p:blipFill>
          <a:blip r:embed="rId2" cstate="print"/>
          <a:srcRect/>
          <a:stretch>
            <a:fillRect/>
          </a:stretch>
        </p:blipFill>
        <p:spPr bwMode="auto">
          <a:xfrm>
            <a:off x="0" y="642938"/>
            <a:ext cx="9144000" cy="6215062"/>
          </a:xfrm>
          <a:prstGeom prst="rect">
            <a:avLst/>
          </a:prstGeom>
          <a:noFill/>
          <a:ln w="9525">
            <a:noFill/>
            <a:miter lim="800000"/>
            <a:headEnd/>
            <a:tailEnd/>
          </a:ln>
        </p:spPr>
      </p:pic>
      <p:sp>
        <p:nvSpPr>
          <p:cNvPr id="53251" name="3 Metin kutusu"/>
          <p:cNvSpPr txBox="1">
            <a:spLocks noChangeArrowheads="1"/>
          </p:cNvSpPr>
          <p:nvPr/>
        </p:nvSpPr>
        <p:spPr bwMode="auto">
          <a:xfrm>
            <a:off x="0" y="285750"/>
            <a:ext cx="9144000" cy="369888"/>
          </a:xfrm>
          <a:prstGeom prst="rect">
            <a:avLst/>
          </a:prstGeom>
          <a:noFill/>
          <a:ln w="9525">
            <a:noFill/>
            <a:miter lim="800000"/>
            <a:headEnd/>
            <a:tailEnd/>
          </a:ln>
        </p:spPr>
        <p:txBody>
          <a:bodyPr>
            <a:spAutoFit/>
          </a:bodyPr>
          <a:lstStyle/>
          <a:p>
            <a:r>
              <a:rPr lang="tr-TR" b="1">
                <a:latin typeface="Calibri" pitchFamily="34" charset="0"/>
              </a:rPr>
              <a:t>ETKENLER				MESLEK HASTALIKLARI</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3 İçerik Yer Tutucusu" descr="imagesCA6IBIDK.jpg"/>
          <p:cNvPicPr>
            <a:picLocks noGrp="1" noChangeAspect="1"/>
          </p:cNvPicPr>
          <p:nvPr>
            <p:ph idx="1"/>
          </p:nvPr>
        </p:nvPicPr>
        <p:blipFill>
          <a:blip r:embed="rId2" cstate="print"/>
          <a:srcRect/>
          <a:stretch>
            <a:fillRect/>
          </a:stretch>
        </p:blipFill>
        <p:spPr>
          <a:xfrm>
            <a:off x="7143750" y="2214563"/>
            <a:ext cx="1500188" cy="2714625"/>
          </a:xfrm>
        </p:spPr>
      </p:pic>
      <p:sp>
        <p:nvSpPr>
          <p:cNvPr id="3" name="2 Başlık"/>
          <p:cNvSpPr>
            <a:spLocks noGrp="1"/>
          </p:cNvSpPr>
          <p:nvPr>
            <p:ph type="title"/>
          </p:nvPr>
        </p:nvSpPr>
        <p:spPr>
          <a:xfrm>
            <a:off x="214282" y="1142984"/>
            <a:ext cx="6858048" cy="4357718"/>
          </a:xfrm>
        </p:spPr>
        <p:txBody>
          <a:bodyPr/>
          <a:lstStyle/>
          <a:p>
            <a:pPr algn="ctr" fontAlgn="auto">
              <a:spcAft>
                <a:spcPts val="0"/>
              </a:spcAft>
              <a:defRPr/>
            </a:pPr>
            <a:r>
              <a:rPr lang="en-US" sz="3600" dirty="0" err="1" smtClean="0">
                <a:latin typeface="Calibri" pitchFamily="34" charset="0"/>
                <a:cs typeface="Calibri" pitchFamily="34" charset="0"/>
              </a:rPr>
              <a:t>Meslek</a:t>
            </a:r>
            <a:r>
              <a:rPr lang="en-US" sz="3600" dirty="0" smtClean="0">
                <a:latin typeface="Calibri" pitchFamily="34" charset="0"/>
                <a:cs typeface="Calibri" pitchFamily="34" charset="0"/>
              </a:rPr>
              <a:t> </a:t>
            </a:r>
            <a:r>
              <a:rPr lang="en-US" sz="3600" dirty="0" err="1" smtClean="0">
                <a:latin typeface="Calibri" pitchFamily="34" charset="0"/>
                <a:cs typeface="Calibri" pitchFamily="34" charset="0"/>
              </a:rPr>
              <a:t>Hastal</a:t>
            </a:r>
            <a:r>
              <a:rPr lang="tr-TR" sz="3600" dirty="0" err="1" smtClean="0">
                <a:latin typeface="Calibri" pitchFamily="34" charset="0"/>
                <a:cs typeface="Calibri" pitchFamily="34" charset="0"/>
              </a:rPr>
              <a:t>ığı</a:t>
            </a:r>
            <a:r>
              <a:rPr lang="en-US" sz="3600" dirty="0" smtClean="0">
                <a:latin typeface="Calibri" pitchFamily="34" charset="0"/>
                <a:cs typeface="Calibri" pitchFamily="34" charset="0"/>
              </a:rPr>
              <a:t> </a:t>
            </a:r>
            <a:r>
              <a:rPr lang="en-US" sz="3600" dirty="0" err="1" smtClean="0">
                <a:latin typeface="Calibri" pitchFamily="34" charset="0"/>
                <a:cs typeface="Calibri" pitchFamily="34" charset="0"/>
              </a:rPr>
              <a:t>Önlenebilir</a:t>
            </a:r>
            <a:r>
              <a:rPr lang="en-US" sz="3600" dirty="0" smtClean="0">
                <a:latin typeface="Calibri" pitchFamily="34" charset="0"/>
                <a:cs typeface="Calibri" pitchFamily="34" charset="0"/>
              </a:rPr>
              <a:t> mi?</a:t>
            </a:r>
            <a:r>
              <a:rPr lang="tr-TR" sz="2800" dirty="0" smtClean="0">
                <a:latin typeface="Calibri" pitchFamily="34" charset="0"/>
                <a:cs typeface="Calibri" pitchFamily="34" charset="0"/>
              </a:rPr>
              <a:t/>
            </a:r>
            <a:br>
              <a:rPr lang="tr-TR" sz="2800" dirty="0" smtClean="0">
                <a:latin typeface="Calibri" pitchFamily="34" charset="0"/>
                <a:cs typeface="Calibri" pitchFamily="34" charset="0"/>
              </a:rPr>
            </a:br>
            <a:endParaRPr lang="tr-TR" sz="32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31"/>
          <p:cNvSpPr>
            <a:spLocks noGrp="1" noChangeArrowheads="1"/>
          </p:cNvSpPr>
          <p:nvPr>
            <p:ph type="title" idx="4294967295"/>
          </p:nvPr>
        </p:nvSpPr>
        <p:spPr>
          <a:xfrm>
            <a:off x="231797" y="411163"/>
            <a:ext cx="8816669" cy="647700"/>
          </a:xfrm>
        </p:spPr>
        <p:txBody>
          <a:bodyPr anchor="ctr"/>
          <a:lstStyle/>
          <a:p>
            <a:pPr>
              <a:defRPr/>
            </a:pPr>
            <a:r>
              <a:rPr lang="tr-TR" sz="3200" kern="1200" noProof="1">
                <a:solidFill>
                  <a:srgbClr val="575757"/>
                </a:solidFill>
                <a:effectLst>
                  <a:innerShdw blurRad="63500" dist="50800" dir="8100000">
                    <a:prstClr val="black">
                      <a:alpha val="50000"/>
                    </a:prstClr>
                  </a:innerShdw>
                </a:effectLst>
                <a:latin typeface="Calibri" pitchFamily="34" charset="0"/>
                <a:ea typeface="+mn-ea"/>
                <a:cs typeface="Calibri" pitchFamily="34" charset="0"/>
              </a:rPr>
              <a:t>MESLEK HASTALIKLARI</a:t>
            </a:r>
          </a:p>
        </p:txBody>
      </p:sp>
      <p:sp>
        <p:nvSpPr>
          <p:cNvPr id="37978" name="Rectangle 90"/>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grpSp>
        <p:nvGrpSpPr>
          <p:cNvPr id="2" name="Grup 1"/>
          <p:cNvGrpSpPr>
            <a:grpSpLocks/>
          </p:cNvGrpSpPr>
          <p:nvPr/>
        </p:nvGrpSpPr>
        <p:grpSpPr bwMode="auto">
          <a:xfrm>
            <a:off x="112713" y="981075"/>
            <a:ext cx="2878137" cy="5324475"/>
            <a:chOff x="112735" y="1037855"/>
            <a:chExt cx="2878902" cy="5324843"/>
          </a:xfrm>
        </p:grpSpPr>
        <p:sp>
          <p:nvSpPr>
            <p:cNvPr id="20" name="Rectangle 5"/>
            <p:cNvSpPr>
              <a:spLocks noChangeArrowheads="1"/>
            </p:cNvSpPr>
            <p:nvPr/>
          </p:nvSpPr>
          <p:spPr bwMode="gray">
            <a:xfrm>
              <a:off x="112735" y="1926916"/>
              <a:ext cx="2878902" cy="4435782"/>
            </a:xfrm>
            <a:prstGeom prst="rect">
              <a:avLst/>
            </a:prstGeom>
            <a:gradFill rotWithShape="1">
              <a:gsLst>
                <a:gs pos="0">
                  <a:srgbClr val="FFFFFF"/>
                </a:gs>
                <a:gs pos="100000">
                  <a:srgbClr val="EAEAEA"/>
                </a:gs>
              </a:gsLst>
              <a:lin ang="5400000" scaled="1"/>
            </a:gradFill>
            <a:ln w="12700">
              <a:solidFill>
                <a:srgbClr val="C0C0C0"/>
              </a:solidFill>
              <a:miter lim="800000"/>
              <a:headEnd/>
              <a:tailEnd/>
            </a:ln>
            <a:effectLst/>
          </p:spPr>
          <p:txBody>
            <a:bodyPr lIns="108000" tIns="108000" rIns="144000" bIns="72000"/>
            <a:lstStyle/>
            <a:p>
              <a:pPr marL="342900" indent="-342900" algn="ctr">
                <a:lnSpc>
                  <a:spcPct val="90000"/>
                </a:lnSpc>
                <a:spcAft>
                  <a:spcPct val="20000"/>
                </a:spcAft>
                <a:buClr>
                  <a:srgbClr val="292929"/>
                </a:buClr>
                <a:buFont typeface="Arial" charset="0"/>
                <a:buAutoNum type="arabicPeriod"/>
              </a:pPr>
              <a:endParaRPr lang="tr-TR" b="1" i="1" noProof="1">
                <a:solidFill>
                  <a:srgbClr val="000000"/>
                </a:solidFill>
                <a:latin typeface="Calibri" pitchFamily="34" charset="0"/>
              </a:endParaRPr>
            </a:p>
            <a:p>
              <a:pPr marL="342900" indent="-342900" algn="ctr">
                <a:lnSpc>
                  <a:spcPct val="90000"/>
                </a:lnSpc>
                <a:spcAft>
                  <a:spcPct val="20000"/>
                </a:spcAft>
                <a:buClr>
                  <a:srgbClr val="292929"/>
                </a:buClr>
              </a:pPr>
              <a:r>
                <a:rPr lang="tr-TR" b="1" i="1" noProof="1">
                  <a:solidFill>
                    <a:srgbClr val="000000"/>
                  </a:solidFill>
                  <a:latin typeface="Calibri" pitchFamily="34" charset="0"/>
                </a:rPr>
                <a:t>Katılımcıların;</a:t>
              </a:r>
            </a:p>
            <a:p>
              <a:pPr marL="342900" indent="-342900" algn="ctr">
                <a:lnSpc>
                  <a:spcPct val="90000"/>
                </a:lnSpc>
                <a:spcAft>
                  <a:spcPct val="20000"/>
                </a:spcAft>
                <a:buClr>
                  <a:srgbClr val="292929"/>
                </a:buClr>
              </a:pPr>
              <a:r>
                <a:rPr lang="tr-TR" b="1" i="1" noProof="1">
                  <a:solidFill>
                    <a:srgbClr val="000000"/>
                  </a:solidFill>
                  <a:latin typeface="Calibri" pitchFamily="34" charset="0"/>
                </a:rPr>
                <a:t>«Çalışma ortamından kaynaklanan nedenlerle meydana gelen özel bir hastalık grubu olan meslek hastalıkları konularında sebep-sonuç ilişkilerini bilmelerine ve kavramalarına yardımcı olmaktır...»</a:t>
              </a:r>
            </a:p>
          </p:txBody>
        </p:sp>
        <p:sp>
          <p:nvSpPr>
            <p:cNvPr id="14" name="Rectangle 11"/>
            <p:cNvSpPr>
              <a:spLocks noChangeArrowheads="1"/>
            </p:cNvSpPr>
            <p:nvPr/>
          </p:nvSpPr>
          <p:spPr bwMode="gray">
            <a:xfrm>
              <a:off x="112735" y="1037855"/>
              <a:ext cx="2843968" cy="841433"/>
            </a:xfrm>
            <a:prstGeom prst="rect">
              <a:avLst/>
            </a:prstGeom>
            <a:solidFill>
              <a:schemeClr val="hlink"/>
            </a:solidFill>
            <a:ln w="12700">
              <a:solidFill>
                <a:srgbClr val="DDDDDD"/>
              </a:solidFill>
              <a:miter lim="800000"/>
              <a:headEnd/>
              <a:tailEnd/>
            </a:ln>
            <a:effectLst>
              <a:outerShdw dist="53882" dir="2700000" algn="ctr" rotWithShape="0">
                <a:srgbClr val="808080">
                  <a:alpha val="50000"/>
                </a:srgbClr>
              </a:outerShdw>
            </a:effectLst>
          </p:spPr>
          <p:txBody>
            <a:bodyPr lIns="0" tIns="0" rIns="0" bIns="0" anchor="ctr"/>
            <a:lstStyle/>
            <a:p>
              <a:pPr algn="ctr" defTabSz="801688" eaLnBrk="0" hangingPunct="0"/>
              <a:r>
                <a:rPr lang="tr-TR" sz="2400" b="1">
                  <a:solidFill>
                    <a:srgbClr val="FFFFFF"/>
                  </a:solidFill>
                  <a:latin typeface="Calibri" pitchFamily="34" charset="0"/>
                </a:rPr>
                <a:t>Konunun </a:t>
              </a:r>
            </a:p>
            <a:p>
              <a:pPr algn="ctr" defTabSz="801688" eaLnBrk="0" hangingPunct="0"/>
              <a:r>
                <a:rPr lang="tr-TR" sz="2400" b="1">
                  <a:solidFill>
                    <a:srgbClr val="FFFFFF"/>
                  </a:solidFill>
                  <a:latin typeface="Calibri" pitchFamily="34" charset="0"/>
                </a:rPr>
                <a:t>Genel Amacı</a:t>
              </a:r>
            </a:p>
          </p:txBody>
        </p:sp>
      </p:grpSp>
      <p:grpSp>
        <p:nvGrpSpPr>
          <p:cNvPr id="3" name="Grup 2"/>
          <p:cNvGrpSpPr>
            <a:grpSpLocks/>
          </p:cNvGrpSpPr>
          <p:nvPr/>
        </p:nvGrpSpPr>
        <p:grpSpPr bwMode="auto">
          <a:xfrm>
            <a:off x="3130550" y="981075"/>
            <a:ext cx="2879725" cy="5324475"/>
            <a:chOff x="3130901" y="1037854"/>
            <a:chExt cx="2878901" cy="5324845"/>
          </a:xfrm>
        </p:grpSpPr>
        <p:sp>
          <p:nvSpPr>
            <p:cNvPr id="400393" name="Rectangle 5"/>
            <p:cNvSpPr>
              <a:spLocks noChangeArrowheads="1"/>
            </p:cNvSpPr>
            <p:nvPr/>
          </p:nvSpPr>
          <p:spPr bwMode="gray">
            <a:xfrm>
              <a:off x="3130901" y="1926657"/>
              <a:ext cx="2878901" cy="4436042"/>
            </a:xfrm>
            <a:prstGeom prst="rect">
              <a:avLst/>
            </a:prstGeom>
            <a:gradFill rotWithShape="1">
              <a:gsLst>
                <a:gs pos="0">
                  <a:srgbClr val="FFFFFF"/>
                </a:gs>
                <a:gs pos="100000">
                  <a:srgbClr val="EAEAEA"/>
                </a:gs>
              </a:gsLst>
              <a:lin ang="5400000" scaled="1"/>
            </a:gradFill>
            <a:ln w="12700">
              <a:solidFill>
                <a:srgbClr val="C0C0C0"/>
              </a:solidFill>
              <a:miter lim="800000"/>
              <a:headEnd/>
              <a:tailEnd/>
            </a:ln>
          </p:spPr>
          <p:txBody>
            <a:bodyPr lIns="108000" tIns="108000" rIns="144000" bIns="72000"/>
            <a:lstStyle/>
            <a:p>
              <a:pPr marL="215900" indent="-179388">
                <a:lnSpc>
                  <a:spcPct val="90000"/>
                </a:lnSpc>
                <a:spcBef>
                  <a:spcPts val="600"/>
                </a:spcBef>
                <a:spcAft>
                  <a:spcPct val="20000"/>
                </a:spcAft>
                <a:buClr>
                  <a:srgbClr val="292929"/>
                </a:buClr>
                <a:buFont typeface="Wingdings" pitchFamily="2" charset="2"/>
                <a:buChar char="ü"/>
              </a:pPr>
              <a:r>
                <a:rPr lang="tr-TR" sz="1400" i="1" noProof="1">
                  <a:solidFill>
                    <a:srgbClr val="000000"/>
                  </a:solidFill>
                  <a:latin typeface="Calibri" pitchFamily="34" charset="0"/>
                </a:rPr>
                <a:t>Meslek hastalığı tanımını yapar</a:t>
              </a:r>
            </a:p>
            <a:p>
              <a:pPr marL="215900" indent="-179388">
                <a:lnSpc>
                  <a:spcPct val="90000"/>
                </a:lnSpc>
                <a:spcBef>
                  <a:spcPts val="600"/>
                </a:spcBef>
                <a:spcAft>
                  <a:spcPct val="20000"/>
                </a:spcAft>
                <a:buClr>
                  <a:srgbClr val="292929"/>
                </a:buClr>
                <a:buFont typeface="Wingdings" pitchFamily="2" charset="2"/>
                <a:buChar char="ü"/>
              </a:pPr>
              <a:r>
                <a:rPr lang="tr-TR" sz="1400" i="1" noProof="1">
                  <a:solidFill>
                    <a:srgbClr val="000000"/>
                  </a:solidFill>
                  <a:latin typeface="Calibri" pitchFamily="34" charset="0"/>
                </a:rPr>
                <a:t>Meslek hastalıkları sınıflandırmasını sıralar</a:t>
              </a:r>
            </a:p>
            <a:p>
              <a:pPr marL="215900" indent="-179388">
                <a:lnSpc>
                  <a:spcPct val="90000"/>
                </a:lnSpc>
                <a:spcBef>
                  <a:spcPts val="600"/>
                </a:spcBef>
                <a:spcAft>
                  <a:spcPct val="20000"/>
                </a:spcAft>
                <a:buClr>
                  <a:srgbClr val="292929"/>
                </a:buClr>
                <a:buFont typeface="Wingdings" pitchFamily="2" charset="2"/>
                <a:buChar char="ü"/>
              </a:pPr>
              <a:r>
                <a:rPr lang="tr-TR" sz="1400" i="1" noProof="1">
                  <a:solidFill>
                    <a:srgbClr val="000000"/>
                  </a:solidFill>
                  <a:latin typeface="Calibri" pitchFamily="34" charset="0"/>
                </a:rPr>
                <a:t>Meslek hastalıkları tıbbi ve yasal tanı sürecini gösterir</a:t>
              </a:r>
            </a:p>
            <a:p>
              <a:pPr marL="215900" indent="-179388">
                <a:lnSpc>
                  <a:spcPct val="90000"/>
                </a:lnSpc>
                <a:spcBef>
                  <a:spcPts val="600"/>
                </a:spcBef>
                <a:spcAft>
                  <a:spcPct val="20000"/>
                </a:spcAft>
                <a:buClr>
                  <a:srgbClr val="292929"/>
                </a:buClr>
                <a:buFont typeface="Wingdings" pitchFamily="2" charset="2"/>
                <a:buChar char="ü"/>
              </a:pPr>
              <a:r>
                <a:rPr lang="tr-TR" sz="1400" i="1" noProof="1">
                  <a:solidFill>
                    <a:srgbClr val="000000"/>
                  </a:solidFill>
                  <a:latin typeface="Calibri" pitchFamily="34" charset="0"/>
                </a:rPr>
                <a:t>Meslek hastalıklarından korunmayı açıklar</a:t>
              </a:r>
            </a:p>
            <a:p>
              <a:pPr marL="215900" indent="-179388">
                <a:lnSpc>
                  <a:spcPct val="90000"/>
                </a:lnSpc>
                <a:spcBef>
                  <a:spcPts val="600"/>
                </a:spcBef>
                <a:spcAft>
                  <a:spcPct val="20000"/>
                </a:spcAft>
                <a:buClr>
                  <a:srgbClr val="292929"/>
                </a:buClr>
                <a:buFont typeface="Wingdings" pitchFamily="2" charset="2"/>
                <a:buChar char="ü"/>
              </a:pPr>
              <a:r>
                <a:rPr lang="tr-TR" sz="1400" i="1" noProof="1">
                  <a:solidFill>
                    <a:srgbClr val="000000"/>
                  </a:solidFill>
                  <a:latin typeface="Calibri" pitchFamily="34" charset="0"/>
                </a:rPr>
                <a:t>Türkiye'de ve dünyada meslek hastalıkları istatistiklerini karşılaştırır</a:t>
              </a:r>
            </a:p>
          </p:txBody>
        </p:sp>
        <p:sp>
          <p:nvSpPr>
            <p:cNvPr id="23" name="Rectangle 11"/>
            <p:cNvSpPr>
              <a:spLocks noChangeArrowheads="1"/>
            </p:cNvSpPr>
            <p:nvPr/>
          </p:nvSpPr>
          <p:spPr bwMode="gray">
            <a:xfrm>
              <a:off x="3130901" y="1037854"/>
              <a:ext cx="2843986" cy="841433"/>
            </a:xfrm>
            <a:prstGeom prst="rect">
              <a:avLst/>
            </a:prstGeom>
            <a:solidFill>
              <a:schemeClr val="hlink"/>
            </a:solidFill>
            <a:ln w="12700">
              <a:solidFill>
                <a:srgbClr val="DDDDDD"/>
              </a:solidFill>
              <a:miter lim="800000"/>
              <a:headEnd/>
              <a:tailEnd/>
            </a:ln>
            <a:effectLst>
              <a:outerShdw dist="53882" dir="2700000" algn="ctr" rotWithShape="0">
                <a:srgbClr val="808080">
                  <a:alpha val="50000"/>
                </a:srgbClr>
              </a:outerShdw>
            </a:effectLst>
          </p:spPr>
          <p:txBody>
            <a:bodyPr lIns="0" tIns="0" rIns="0" bIns="0" anchor="ctr"/>
            <a:lstStyle/>
            <a:p>
              <a:pPr algn="ctr" defTabSz="801688" eaLnBrk="0" hangingPunct="0"/>
              <a:r>
                <a:rPr lang="tr-TR" sz="2400" b="1">
                  <a:solidFill>
                    <a:srgbClr val="FFFFFF"/>
                  </a:solidFill>
                  <a:latin typeface="Calibri" pitchFamily="34" charset="0"/>
                </a:rPr>
                <a:t>Öğrenme </a:t>
              </a:r>
            </a:p>
            <a:p>
              <a:pPr algn="ctr" defTabSz="801688" eaLnBrk="0" hangingPunct="0"/>
              <a:r>
                <a:rPr lang="tr-TR" sz="2400" b="1">
                  <a:solidFill>
                    <a:srgbClr val="FFFFFF"/>
                  </a:solidFill>
                  <a:latin typeface="Calibri" pitchFamily="34" charset="0"/>
                </a:rPr>
                <a:t>Hedefleri</a:t>
              </a:r>
            </a:p>
          </p:txBody>
        </p:sp>
      </p:grpSp>
      <p:grpSp>
        <p:nvGrpSpPr>
          <p:cNvPr id="4" name="Grup 3"/>
          <p:cNvGrpSpPr>
            <a:grpSpLocks/>
          </p:cNvGrpSpPr>
          <p:nvPr/>
        </p:nvGrpSpPr>
        <p:grpSpPr bwMode="auto">
          <a:xfrm>
            <a:off x="6140450" y="981075"/>
            <a:ext cx="2878138" cy="5324475"/>
            <a:chOff x="6140441" y="1037853"/>
            <a:chExt cx="2878901" cy="5324846"/>
          </a:xfrm>
        </p:grpSpPr>
        <p:sp>
          <p:nvSpPr>
            <p:cNvPr id="400391" name="Rectangle 5"/>
            <p:cNvSpPr>
              <a:spLocks noChangeArrowheads="1"/>
            </p:cNvSpPr>
            <p:nvPr/>
          </p:nvSpPr>
          <p:spPr bwMode="gray">
            <a:xfrm>
              <a:off x="6140441" y="1926658"/>
              <a:ext cx="2878901" cy="4436041"/>
            </a:xfrm>
            <a:prstGeom prst="rect">
              <a:avLst/>
            </a:prstGeom>
            <a:gradFill rotWithShape="1">
              <a:gsLst>
                <a:gs pos="0">
                  <a:srgbClr val="FFFFFF"/>
                </a:gs>
                <a:gs pos="100000">
                  <a:srgbClr val="EAEAEA"/>
                </a:gs>
              </a:gsLst>
              <a:lin ang="5400000" scaled="1"/>
            </a:gradFill>
            <a:ln w="12700">
              <a:solidFill>
                <a:srgbClr val="C0C0C0"/>
              </a:solidFill>
              <a:miter lim="800000"/>
              <a:headEnd/>
              <a:tailEnd/>
            </a:ln>
          </p:spPr>
          <p:txBody>
            <a:bodyPr lIns="108000" tIns="108000" rIns="144000" bIns="72000"/>
            <a:lstStyle/>
            <a:p>
              <a:pPr marL="215900" indent="-179388">
                <a:lnSpc>
                  <a:spcPct val="90000"/>
                </a:lnSpc>
                <a:spcBef>
                  <a:spcPts val="600"/>
                </a:spcBef>
                <a:spcAft>
                  <a:spcPct val="20000"/>
                </a:spcAft>
                <a:buClr>
                  <a:srgbClr val="292929"/>
                </a:buClr>
                <a:buFont typeface="Wingdings" pitchFamily="2" charset="2"/>
                <a:buChar char="ü"/>
              </a:pPr>
              <a:r>
                <a:rPr lang="tr-TR" sz="1400" i="1" noProof="1">
                  <a:solidFill>
                    <a:srgbClr val="000000"/>
                  </a:solidFill>
                  <a:latin typeface="Calibri" pitchFamily="34" charset="0"/>
                </a:rPr>
                <a:t>Meslek hastalığı tanımı</a:t>
              </a:r>
            </a:p>
            <a:p>
              <a:pPr marL="215900" indent="-179388">
                <a:lnSpc>
                  <a:spcPct val="90000"/>
                </a:lnSpc>
                <a:spcBef>
                  <a:spcPts val="600"/>
                </a:spcBef>
                <a:spcAft>
                  <a:spcPct val="20000"/>
                </a:spcAft>
                <a:buClr>
                  <a:srgbClr val="292929"/>
                </a:buClr>
                <a:buFont typeface="Wingdings" pitchFamily="2" charset="2"/>
                <a:buChar char="ü"/>
              </a:pPr>
              <a:r>
                <a:rPr lang="tr-TR" sz="1400" i="1" noProof="1">
                  <a:solidFill>
                    <a:srgbClr val="000000"/>
                  </a:solidFill>
                  <a:latin typeface="Calibri" pitchFamily="34" charset="0"/>
                </a:rPr>
                <a:t>Meslek hastalıkları sınıflandırması</a:t>
              </a:r>
            </a:p>
            <a:p>
              <a:pPr marL="215900" indent="-179388">
                <a:lnSpc>
                  <a:spcPct val="90000"/>
                </a:lnSpc>
                <a:spcBef>
                  <a:spcPts val="600"/>
                </a:spcBef>
                <a:spcAft>
                  <a:spcPct val="20000"/>
                </a:spcAft>
                <a:buClr>
                  <a:srgbClr val="292929"/>
                </a:buClr>
                <a:buFont typeface="Wingdings" pitchFamily="2" charset="2"/>
                <a:buChar char="ü"/>
              </a:pPr>
              <a:r>
                <a:rPr lang="tr-TR" sz="1400" i="1" noProof="1">
                  <a:solidFill>
                    <a:srgbClr val="000000"/>
                  </a:solidFill>
                  <a:latin typeface="Calibri" pitchFamily="34" charset="0"/>
                </a:rPr>
                <a:t>Meslek hastalıkları tıbbi ve yasal tanı süreci</a:t>
              </a:r>
            </a:p>
            <a:p>
              <a:pPr marL="215900" indent="-179388">
                <a:lnSpc>
                  <a:spcPct val="90000"/>
                </a:lnSpc>
                <a:spcBef>
                  <a:spcPts val="600"/>
                </a:spcBef>
                <a:spcAft>
                  <a:spcPct val="20000"/>
                </a:spcAft>
                <a:buClr>
                  <a:srgbClr val="292929"/>
                </a:buClr>
                <a:buFont typeface="Wingdings" pitchFamily="2" charset="2"/>
                <a:buChar char="ü"/>
              </a:pPr>
              <a:r>
                <a:rPr lang="tr-TR" sz="1400" i="1" noProof="1">
                  <a:solidFill>
                    <a:srgbClr val="000000"/>
                  </a:solidFill>
                  <a:latin typeface="Calibri" pitchFamily="34" charset="0"/>
                </a:rPr>
                <a:t>Meslek hastalıklarından korunma</a:t>
              </a:r>
            </a:p>
            <a:p>
              <a:pPr marL="215900" indent="-179388">
                <a:lnSpc>
                  <a:spcPct val="90000"/>
                </a:lnSpc>
                <a:spcBef>
                  <a:spcPts val="600"/>
                </a:spcBef>
                <a:spcAft>
                  <a:spcPct val="20000"/>
                </a:spcAft>
                <a:buClr>
                  <a:srgbClr val="292929"/>
                </a:buClr>
                <a:buFont typeface="Wingdings" pitchFamily="2" charset="2"/>
                <a:buChar char="ü"/>
              </a:pPr>
              <a:r>
                <a:rPr lang="tr-TR" sz="1400" i="1" noProof="1">
                  <a:solidFill>
                    <a:srgbClr val="000000"/>
                  </a:solidFill>
                  <a:latin typeface="Calibri" pitchFamily="34" charset="0"/>
                </a:rPr>
                <a:t>Türkiye'de ve dünyada meslek hastalıkları istatistikleri</a:t>
              </a:r>
            </a:p>
            <a:p>
              <a:pPr marL="215900" indent="-179388">
                <a:lnSpc>
                  <a:spcPct val="90000"/>
                </a:lnSpc>
                <a:spcBef>
                  <a:spcPts val="600"/>
                </a:spcBef>
                <a:spcAft>
                  <a:spcPct val="20000"/>
                </a:spcAft>
                <a:buClr>
                  <a:srgbClr val="292929"/>
                </a:buClr>
                <a:buFont typeface="Wingdings" pitchFamily="2" charset="2"/>
                <a:buChar char="ü"/>
              </a:pPr>
              <a:r>
                <a:rPr lang="tr-TR" sz="1400" i="1" noProof="1">
                  <a:solidFill>
                    <a:srgbClr val="000000"/>
                  </a:solidFill>
                  <a:latin typeface="Calibri" pitchFamily="34" charset="0"/>
                </a:rPr>
                <a:t>İlgili mevzuat</a:t>
              </a:r>
            </a:p>
            <a:p>
              <a:pPr marL="719138" lvl="1" indent="-179388">
                <a:lnSpc>
                  <a:spcPct val="90000"/>
                </a:lnSpc>
                <a:buClr>
                  <a:srgbClr val="292929"/>
                </a:buClr>
                <a:buFont typeface="Wingdings" pitchFamily="2" charset="2"/>
                <a:buChar char="§"/>
              </a:pPr>
              <a:r>
                <a:rPr lang="tr-TR" sz="1400" i="1" noProof="1">
                  <a:solidFill>
                    <a:srgbClr val="000000"/>
                  </a:solidFill>
                  <a:latin typeface="Calibri" pitchFamily="34" charset="0"/>
                </a:rPr>
                <a:t>Meslek Hastalıkları Tespiti İşlemleri Genelgesi (2008-113)</a:t>
              </a:r>
            </a:p>
          </p:txBody>
        </p:sp>
        <p:sp>
          <p:nvSpPr>
            <p:cNvPr id="30" name="Rectangle 11"/>
            <p:cNvSpPr>
              <a:spLocks noChangeArrowheads="1"/>
            </p:cNvSpPr>
            <p:nvPr/>
          </p:nvSpPr>
          <p:spPr bwMode="gray">
            <a:xfrm>
              <a:off x="6140441" y="1037853"/>
              <a:ext cx="2843967" cy="841434"/>
            </a:xfrm>
            <a:prstGeom prst="rect">
              <a:avLst/>
            </a:prstGeom>
            <a:solidFill>
              <a:schemeClr val="hlink"/>
            </a:solidFill>
            <a:ln w="12700">
              <a:solidFill>
                <a:srgbClr val="DDDDDD"/>
              </a:solidFill>
              <a:miter lim="800000"/>
              <a:headEnd/>
              <a:tailEnd/>
            </a:ln>
            <a:effectLst>
              <a:outerShdw dist="53882" dir="2700000" algn="ctr" rotWithShape="0">
                <a:srgbClr val="808080">
                  <a:alpha val="50000"/>
                </a:srgbClr>
              </a:outerShdw>
            </a:effectLst>
          </p:spPr>
          <p:txBody>
            <a:bodyPr lIns="0" tIns="0" rIns="0" bIns="0" anchor="ctr"/>
            <a:lstStyle/>
            <a:p>
              <a:pPr algn="ctr" defTabSz="801688" eaLnBrk="0" hangingPunct="0"/>
              <a:r>
                <a:rPr lang="tr-TR" sz="2400" b="1">
                  <a:solidFill>
                    <a:srgbClr val="FFFFFF"/>
                  </a:solidFill>
                  <a:latin typeface="Calibri" pitchFamily="34" charset="0"/>
                </a:rPr>
                <a:t>Konunun </a:t>
              </a:r>
            </a:p>
            <a:p>
              <a:pPr algn="ctr" defTabSz="801688" eaLnBrk="0" hangingPunct="0"/>
              <a:r>
                <a:rPr lang="tr-TR" sz="2400" b="1">
                  <a:solidFill>
                    <a:srgbClr val="FFFFFF"/>
                  </a:solidFill>
                  <a:latin typeface="Calibri" pitchFamily="34" charset="0"/>
                </a:rPr>
                <a:t>Alt Başlıkları</a:t>
              </a: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37978"/>
                                        </p:tgtEl>
                                      </p:cBhvr>
                                    </p:animEffect>
                                    <p:animScale>
                                      <p:cBhvr>
                                        <p:cTn id="7" dur="250" autoRev="1" fill="hold"/>
                                        <p:tgtEl>
                                          <p:spTgt spid="3797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78"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2714612" y="428604"/>
            <a:ext cx="6215106" cy="1714512"/>
          </a:xfrm>
        </p:spPr>
        <p:txBody>
          <a:bodyPr>
            <a:normAutofit/>
          </a:bodyPr>
          <a:lstStyle/>
          <a:p>
            <a:pPr algn="l" fontAlgn="auto">
              <a:spcAft>
                <a:spcPts val="0"/>
              </a:spcAft>
              <a:defRPr/>
            </a:pPr>
            <a:r>
              <a:rPr lang="tr-TR" sz="2800" b="1" dirty="0" smtClean="0">
                <a:solidFill>
                  <a:schemeClr val="tx1"/>
                </a:solidFill>
                <a:latin typeface="Calibri" pitchFamily="34" charset="0"/>
                <a:cs typeface="Calibri" pitchFamily="34" charset="0"/>
              </a:rPr>
              <a:t/>
            </a:r>
            <a:br>
              <a:rPr lang="tr-TR" sz="2800" b="1" dirty="0" smtClean="0">
                <a:solidFill>
                  <a:schemeClr val="tx1"/>
                </a:solidFill>
                <a:latin typeface="Calibri" pitchFamily="34" charset="0"/>
                <a:cs typeface="Calibri" pitchFamily="34" charset="0"/>
              </a:rPr>
            </a:br>
            <a:r>
              <a:rPr lang="en-US" sz="3600" b="1" dirty="0" err="1" smtClean="0">
                <a:solidFill>
                  <a:schemeClr val="tx1"/>
                </a:solidFill>
                <a:latin typeface="Calibri" pitchFamily="34" charset="0"/>
                <a:cs typeface="Calibri" pitchFamily="34" charset="0"/>
              </a:rPr>
              <a:t>Meslek</a:t>
            </a:r>
            <a:r>
              <a:rPr lang="en-US" sz="3600" b="1" dirty="0" smtClean="0">
                <a:solidFill>
                  <a:schemeClr val="tx1"/>
                </a:solidFill>
                <a:latin typeface="Calibri" pitchFamily="34" charset="0"/>
                <a:cs typeface="Calibri" pitchFamily="34" charset="0"/>
              </a:rPr>
              <a:t> </a:t>
            </a:r>
            <a:r>
              <a:rPr lang="en-US" sz="3600" b="1" dirty="0" err="1" smtClean="0">
                <a:solidFill>
                  <a:schemeClr val="tx1"/>
                </a:solidFill>
                <a:latin typeface="Calibri" pitchFamily="34" charset="0"/>
                <a:cs typeface="Calibri" pitchFamily="34" charset="0"/>
              </a:rPr>
              <a:t>Hastalıklarından</a:t>
            </a:r>
            <a:r>
              <a:rPr lang="en-US" sz="3600" b="1" dirty="0" smtClean="0">
                <a:solidFill>
                  <a:schemeClr val="tx1"/>
                </a:solidFill>
                <a:latin typeface="Calibri" pitchFamily="34" charset="0"/>
                <a:cs typeface="Calibri" pitchFamily="34" charset="0"/>
              </a:rPr>
              <a:t> </a:t>
            </a:r>
            <a:r>
              <a:rPr lang="en-US" sz="3600" b="1" dirty="0" err="1" smtClean="0">
                <a:solidFill>
                  <a:schemeClr val="tx1"/>
                </a:solidFill>
                <a:latin typeface="Calibri" pitchFamily="34" charset="0"/>
                <a:cs typeface="Calibri" pitchFamily="34" charset="0"/>
              </a:rPr>
              <a:t>Korunma</a:t>
            </a:r>
            <a:r>
              <a:rPr lang="en-US" sz="3600" b="1" dirty="0" smtClean="0">
                <a:solidFill>
                  <a:schemeClr val="tx1"/>
                </a:solidFill>
                <a:latin typeface="Calibri" pitchFamily="34" charset="0"/>
                <a:cs typeface="Calibri" pitchFamily="34" charset="0"/>
              </a:rPr>
              <a:t> </a:t>
            </a:r>
            <a:r>
              <a:rPr lang="en-US" sz="3600" b="1" dirty="0" err="1" smtClean="0">
                <a:solidFill>
                  <a:schemeClr val="tx1"/>
                </a:solidFill>
                <a:latin typeface="Calibri" pitchFamily="34" charset="0"/>
                <a:cs typeface="Calibri" pitchFamily="34" charset="0"/>
              </a:rPr>
              <a:t>İlkeleri</a:t>
            </a:r>
            <a:r>
              <a:rPr lang="en-US" sz="3600" b="1" dirty="0" smtClean="0">
                <a:solidFill>
                  <a:schemeClr val="tx1"/>
                </a:solidFill>
                <a:latin typeface="Calibri" pitchFamily="34" charset="0"/>
                <a:cs typeface="Calibri" pitchFamily="34" charset="0"/>
              </a:rPr>
              <a:t>:</a:t>
            </a:r>
            <a:endParaRPr lang="tr-TR" sz="3600" b="1" dirty="0">
              <a:solidFill>
                <a:schemeClr val="tx1"/>
              </a:solidFill>
              <a:latin typeface="Calibri" pitchFamily="34" charset="0"/>
              <a:cs typeface="Calibri" pitchFamily="34" charset="0"/>
            </a:endParaRPr>
          </a:p>
        </p:txBody>
      </p:sp>
      <p:sp>
        <p:nvSpPr>
          <p:cNvPr id="55299" name="3 Metin Yer Tutucusu"/>
          <p:cNvSpPr>
            <a:spLocks noGrp="1"/>
          </p:cNvSpPr>
          <p:nvPr>
            <p:ph type="body" idx="2"/>
          </p:nvPr>
        </p:nvSpPr>
        <p:spPr>
          <a:xfrm>
            <a:off x="457200" y="2286000"/>
            <a:ext cx="7758113" cy="3840163"/>
          </a:xfrm>
        </p:spPr>
        <p:txBody>
          <a:bodyPr/>
          <a:lstStyle/>
          <a:p>
            <a:pPr marL="850900" lvl="1" indent="-514350">
              <a:buFont typeface="News Gothic MT"/>
              <a:buAutoNum type="arabicPeriod"/>
            </a:pPr>
            <a:r>
              <a:rPr lang="tr-TR" sz="2800" smtClean="0"/>
              <a:t>	</a:t>
            </a:r>
            <a:r>
              <a:rPr lang="en-US" sz="2600" smtClean="0">
                <a:latin typeface="Calibri" pitchFamily="34" charset="0"/>
                <a:ea typeface="Calibri" pitchFamily="34" charset="0"/>
                <a:cs typeface="Calibri" pitchFamily="34" charset="0"/>
              </a:rPr>
              <a:t>Tıbbi korunma önlemleri, </a:t>
            </a:r>
            <a:endParaRPr lang="tr-TR" sz="2600" smtClean="0">
              <a:latin typeface="Calibri" pitchFamily="34" charset="0"/>
              <a:ea typeface="Calibri" pitchFamily="34" charset="0"/>
              <a:cs typeface="Calibri" pitchFamily="34" charset="0"/>
            </a:endParaRPr>
          </a:p>
          <a:p>
            <a:pPr marL="850900" lvl="1" indent="-514350">
              <a:buFont typeface="News Gothic MT"/>
              <a:buAutoNum type="arabicPeriod"/>
            </a:pPr>
            <a:endParaRPr lang="en-US" sz="2600" smtClean="0">
              <a:latin typeface="Calibri" pitchFamily="34" charset="0"/>
              <a:ea typeface="Calibri" pitchFamily="34" charset="0"/>
              <a:cs typeface="Calibri" pitchFamily="34" charset="0"/>
            </a:endParaRPr>
          </a:p>
          <a:p>
            <a:pPr marL="850900" lvl="1" indent="-514350">
              <a:buFont typeface="News Gothic MT"/>
              <a:buAutoNum type="arabicPeriod"/>
            </a:pPr>
            <a:r>
              <a:rPr lang="en-US" sz="2600" smtClean="0">
                <a:latin typeface="Calibri" pitchFamily="34" charset="0"/>
                <a:ea typeface="Calibri" pitchFamily="34" charset="0"/>
                <a:cs typeface="Calibri" pitchFamily="34" charset="0"/>
              </a:rPr>
              <a:t>İşyerindeki çalışma çevresine ait korunma    önlemleri, </a:t>
            </a:r>
            <a:endParaRPr lang="tr-TR" sz="2600" smtClean="0">
              <a:latin typeface="Calibri" pitchFamily="34" charset="0"/>
              <a:ea typeface="Calibri" pitchFamily="34" charset="0"/>
              <a:cs typeface="Calibri" pitchFamily="34" charset="0"/>
            </a:endParaRPr>
          </a:p>
          <a:p>
            <a:pPr marL="850900" lvl="1" indent="-514350">
              <a:buFont typeface="News Gothic MT"/>
              <a:buAutoNum type="arabicPeriod"/>
            </a:pPr>
            <a:endParaRPr lang="tr-TR" sz="2600" smtClean="0">
              <a:latin typeface="Calibri" pitchFamily="34" charset="0"/>
              <a:ea typeface="Calibri" pitchFamily="34" charset="0"/>
              <a:cs typeface="Calibri" pitchFamily="34" charset="0"/>
            </a:endParaRPr>
          </a:p>
          <a:p>
            <a:pPr marL="850900" lvl="1" indent="-514350">
              <a:buFont typeface="News Gothic MT"/>
              <a:buAutoNum type="arabicPeriod"/>
            </a:pPr>
            <a:r>
              <a:rPr lang="en-US" sz="2600" smtClean="0">
                <a:latin typeface="Calibri" pitchFamily="34" charset="0"/>
                <a:ea typeface="Calibri" pitchFamily="34" charset="0"/>
                <a:cs typeface="Calibri" pitchFamily="34" charset="0"/>
              </a:rPr>
              <a:t>İşçiye ait korunma önlemleri.</a:t>
            </a:r>
          </a:p>
          <a:p>
            <a:endParaRPr lang="tr-TR" sz="2800" smtClean="0"/>
          </a:p>
        </p:txBody>
      </p:sp>
      <p:pic>
        <p:nvPicPr>
          <p:cNvPr id="55300" name="4 İçerik Yer Tutucusu" descr="imagesCA63K5LT.jpg"/>
          <p:cNvPicPr>
            <a:picLocks noGrp="1" noChangeAspect="1"/>
          </p:cNvPicPr>
          <p:nvPr>
            <p:ph sz="half" idx="1"/>
          </p:nvPr>
        </p:nvPicPr>
        <p:blipFill>
          <a:blip r:embed="rId2" cstate="print"/>
          <a:srcRect/>
          <a:stretch>
            <a:fillRect/>
          </a:stretch>
        </p:blipFill>
        <p:spPr>
          <a:xfrm>
            <a:off x="285750" y="285750"/>
            <a:ext cx="2262188" cy="1928813"/>
          </a:xfrm>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85750" y="1071563"/>
            <a:ext cx="8401050" cy="4935537"/>
          </a:xfrm>
        </p:spPr>
        <p:txBody>
          <a:bodyPr>
            <a:normAutofit/>
          </a:bodyPr>
          <a:lstStyle/>
          <a:p>
            <a:pPr algn="just">
              <a:buFont typeface="Wingdings 3" pitchFamily="18" charset="2"/>
              <a:buNone/>
            </a:pPr>
            <a:r>
              <a:rPr lang="tr-TR" sz="2400" b="1" smtClean="0"/>
              <a:t>		</a:t>
            </a:r>
          </a:p>
          <a:p>
            <a:pPr algn="just">
              <a:buFont typeface="Wingdings 3" pitchFamily="18" charset="2"/>
              <a:buNone/>
            </a:pPr>
            <a:endParaRPr lang="tr-TR" sz="3600" b="1" smtClean="0">
              <a:latin typeface="Calibri" pitchFamily="34" charset="0"/>
              <a:ea typeface="Calibri" pitchFamily="34" charset="0"/>
              <a:cs typeface="Calibri" pitchFamily="34" charset="0"/>
            </a:endParaRPr>
          </a:p>
          <a:p>
            <a:pPr algn="just">
              <a:buFont typeface="Wingdings 3" pitchFamily="18" charset="2"/>
              <a:buNone/>
            </a:pPr>
            <a:r>
              <a:rPr lang="tr-TR" sz="3600" b="1" smtClean="0">
                <a:latin typeface="Calibri" pitchFamily="34" charset="0"/>
                <a:ea typeface="Calibri" pitchFamily="34" charset="0"/>
                <a:cs typeface="Calibri" pitchFamily="34" charset="0"/>
              </a:rPr>
              <a:t>		        </a:t>
            </a:r>
            <a:r>
              <a:rPr lang="tr-TR" sz="3600" smtClean="0">
                <a:latin typeface="Calibri" pitchFamily="34" charset="0"/>
                <a:ea typeface="Calibri" pitchFamily="34" charset="0"/>
                <a:cs typeface="Calibri" pitchFamily="34" charset="0"/>
              </a:rPr>
              <a:t>1-</a:t>
            </a:r>
            <a:r>
              <a:rPr lang="en-US" sz="3600" smtClean="0">
                <a:latin typeface="Calibri" pitchFamily="34" charset="0"/>
                <a:ea typeface="Calibri" pitchFamily="34" charset="0"/>
                <a:cs typeface="Calibri" pitchFamily="34" charset="0"/>
              </a:rPr>
              <a:t>İşe </a:t>
            </a:r>
            <a:r>
              <a:rPr lang="tr-TR" sz="3600" smtClean="0">
                <a:latin typeface="Calibri" pitchFamily="34" charset="0"/>
                <a:ea typeface="Calibri" pitchFamily="34" charset="0"/>
                <a:cs typeface="Calibri" pitchFamily="34" charset="0"/>
              </a:rPr>
              <a:t>g</a:t>
            </a:r>
            <a:r>
              <a:rPr lang="en-US" sz="3600" smtClean="0">
                <a:latin typeface="Calibri" pitchFamily="34" charset="0"/>
                <a:ea typeface="Calibri" pitchFamily="34" charset="0"/>
                <a:cs typeface="Calibri" pitchFamily="34" charset="0"/>
              </a:rPr>
              <a:t>iriş </a:t>
            </a:r>
            <a:r>
              <a:rPr lang="tr-TR" sz="3600" smtClean="0">
                <a:latin typeface="Calibri" pitchFamily="34" charset="0"/>
                <a:ea typeface="Calibri" pitchFamily="34" charset="0"/>
                <a:cs typeface="Calibri" pitchFamily="34" charset="0"/>
              </a:rPr>
              <a:t>muayeneleri</a:t>
            </a:r>
          </a:p>
          <a:p>
            <a:pPr algn="just">
              <a:buFont typeface="Wingdings 3" pitchFamily="18" charset="2"/>
              <a:buNone/>
            </a:pPr>
            <a:endParaRPr lang="tr-TR" sz="3600" smtClean="0">
              <a:latin typeface="Calibri" pitchFamily="34" charset="0"/>
              <a:ea typeface="Calibri" pitchFamily="34" charset="0"/>
              <a:cs typeface="Calibri" pitchFamily="34" charset="0"/>
            </a:endParaRPr>
          </a:p>
          <a:p>
            <a:pPr algn="just">
              <a:buFont typeface="Wingdings 3" pitchFamily="18" charset="2"/>
              <a:buNone/>
            </a:pPr>
            <a:r>
              <a:rPr lang="tr-TR" sz="4000" smtClean="0">
                <a:latin typeface="Calibri" pitchFamily="34" charset="0"/>
                <a:ea typeface="Calibri" pitchFamily="34" charset="0"/>
                <a:cs typeface="Calibri" pitchFamily="34" charset="0"/>
              </a:rPr>
              <a:t>		      </a:t>
            </a:r>
            <a:r>
              <a:rPr lang="tr-TR" sz="3600" smtClean="0">
                <a:latin typeface="Calibri" pitchFamily="34" charset="0"/>
                <a:ea typeface="Calibri" pitchFamily="34" charset="0"/>
                <a:cs typeface="Calibri" pitchFamily="34" charset="0"/>
              </a:rPr>
              <a:t>2-</a:t>
            </a:r>
            <a:r>
              <a:rPr lang="en-US" sz="3600" smtClean="0">
                <a:latin typeface="Calibri" pitchFamily="34" charset="0"/>
                <a:ea typeface="Calibri" pitchFamily="34" charset="0"/>
                <a:cs typeface="Calibri" pitchFamily="34" charset="0"/>
              </a:rPr>
              <a:t>Periyodik </a:t>
            </a:r>
            <a:r>
              <a:rPr lang="tr-TR" sz="3600" smtClean="0">
                <a:latin typeface="Calibri" pitchFamily="34" charset="0"/>
                <a:ea typeface="Calibri" pitchFamily="34" charset="0"/>
                <a:cs typeface="Calibri" pitchFamily="34" charset="0"/>
              </a:rPr>
              <a:t>t</a:t>
            </a:r>
            <a:r>
              <a:rPr lang="en-US" sz="3600" smtClean="0">
                <a:latin typeface="Calibri" pitchFamily="34" charset="0"/>
                <a:ea typeface="Calibri" pitchFamily="34" charset="0"/>
                <a:cs typeface="Calibri" pitchFamily="34" charset="0"/>
              </a:rPr>
              <a:t>ıbbi </a:t>
            </a:r>
            <a:r>
              <a:rPr lang="tr-TR" sz="3600" smtClean="0">
                <a:latin typeface="Calibri" pitchFamily="34" charset="0"/>
                <a:ea typeface="Calibri" pitchFamily="34" charset="0"/>
                <a:cs typeface="Calibri" pitchFamily="34" charset="0"/>
              </a:rPr>
              <a:t>k</a:t>
            </a:r>
            <a:r>
              <a:rPr lang="en-US" sz="3600" smtClean="0">
                <a:latin typeface="Calibri" pitchFamily="34" charset="0"/>
                <a:ea typeface="Calibri" pitchFamily="34" charset="0"/>
                <a:cs typeface="Calibri" pitchFamily="34" charset="0"/>
              </a:rPr>
              <a:t>ontroller</a:t>
            </a:r>
            <a:endParaRPr lang="tr-TR" sz="3600" smtClean="0">
              <a:latin typeface="Calibri" pitchFamily="34" charset="0"/>
              <a:ea typeface="Calibri" pitchFamily="34" charset="0"/>
              <a:cs typeface="Calibri" pitchFamily="34" charset="0"/>
            </a:endParaRPr>
          </a:p>
          <a:p>
            <a:pPr algn="just">
              <a:buFont typeface="Wingdings 3" pitchFamily="18" charset="2"/>
              <a:buNone/>
            </a:pPr>
            <a:endParaRPr lang="tr-TR" sz="3600" smtClean="0">
              <a:latin typeface="Calibri" pitchFamily="34" charset="0"/>
              <a:ea typeface="Calibri" pitchFamily="34" charset="0"/>
              <a:cs typeface="Calibri" pitchFamily="34" charset="0"/>
            </a:endParaRPr>
          </a:p>
          <a:p>
            <a:pPr algn="just">
              <a:buFont typeface="Wingdings 3" pitchFamily="18" charset="2"/>
              <a:buNone/>
            </a:pPr>
            <a:r>
              <a:rPr lang="tr-TR" sz="3600" smtClean="0">
                <a:latin typeface="Calibri" pitchFamily="34" charset="0"/>
                <a:ea typeface="Calibri" pitchFamily="34" charset="0"/>
                <a:cs typeface="Calibri" pitchFamily="34" charset="0"/>
              </a:rPr>
              <a:t>		       3- Çalışanların eğitimi</a:t>
            </a:r>
          </a:p>
          <a:p>
            <a:pPr algn="just">
              <a:buFont typeface="Wingdings 3" pitchFamily="18" charset="2"/>
              <a:buNone/>
            </a:pPr>
            <a:endParaRPr lang="tr-TR" sz="4000" smtClean="0">
              <a:latin typeface="Calibri" pitchFamily="34" charset="0"/>
              <a:ea typeface="Calibri" pitchFamily="34" charset="0"/>
              <a:cs typeface="Calibri" pitchFamily="34" charset="0"/>
            </a:endParaRPr>
          </a:p>
        </p:txBody>
      </p:sp>
      <p:sp>
        <p:nvSpPr>
          <p:cNvPr id="2" name="1 Başlık"/>
          <p:cNvSpPr>
            <a:spLocks noGrp="1"/>
          </p:cNvSpPr>
          <p:nvPr>
            <p:ph type="title"/>
          </p:nvPr>
        </p:nvSpPr>
        <p:spPr>
          <a:xfrm>
            <a:off x="2071670" y="274638"/>
            <a:ext cx="6615130" cy="1143000"/>
          </a:xfrm>
        </p:spPr>
        <p:txBody>
          <a:bodyPr/>
          <a:lstStyle/>
          <a:p>
            <a:pPr fontAlgn="auto">
              <a:spcAft>
                <a:spcPts val="0"/>
              </a:spcAft>
              <a:defRPr/>
            </a:pPr>
            <a:r>
              <a:rPr lang="en-US" sz="3600" dirty="0" smtClean="0">
                <a:latin typeface="Calibri" pitchFamily="34" charset="0"/>
                <a:cs typeface="Calibri" pitchFamily="34" charset="0"/>
              </a:rPr>
              <a:t>1. </a:t>
            </a:r>
            <a:r>
              <a:rPr lang="en-US" sz="3600" dirty="0" err="1" smtClean="0">
                <a:latin typeface="Calibri" pitchFamily="34" charset="0"/>
                <a:cs typeface="Calibri" pitchFamily="34" charset="0"/>
              </a:rPr>
              <a:t>Tıbbi</a:t>
            </a:r>
            <a:r>
              <a:rPr lang="en-US" sz="3600" dirty="0" smtClean="0">
                <a:latin typeface="Calibri" pitchFamily="34" charset="0"/>
                <a:cs typeface="Calibri" pitchFamily="34" charset="0"/>
              </a:rPr>
              <a:t> </a:t>
            </a:r>
            <a:r>
              <a:rPr lang="en-US" sz="3600" dirty="0" err="1" smtClean="0">
                <a:latin typeface="Calibri" pitchFamily="34" charset="0"/>
                <a:cs typeface="Calibri" pitchFamily="34" charset="0"/>
              </a:rPr>
              <a:t>Korunma</a:t>
            </a:r>
            <a:r>
              <a:rPr lang="en-US" sz="3600" dirty="0" smtClean="0">
                <a:latin typeface="Calibri" pitchFamily="34" charset="0"/>
                <a:cs typeface="Calibri" pitchFamily="34" charset="0"/>
              </a:rPr>
              <a:t> </a:t>
            </a:r>
            <a:r>
              <a:rPr lang="en-US" sz="3600" dirty="0" err="1" smtClean="0">
                <a:latin typeface="Calibri" pitchFamily="34" charset="0"/>
                <a:cs typeface="Calibri" pitchFamily="34" charset="0"/>
              </a:rPr>
              <a:t>Önlemleri</a:t>
            </a:r>
            <a:endParaRPr lang="tr-TR" sz="3600" dirty="0">
              <a:latin typeface="Calibri" pitchFamily="34" charset="0"/>
              <a:cs typeface="Calibri" pitchFamily="34" charset="0"/>
            </a:endParaRPr>
          </a:p>
        </p:txBody>
      </p:sp>
      <p:pic>
        <p:nvPicPr>
          <p:cNvPr id="56324" name="6 İçerik Yer Tutucusu" descr="images[2].jpg"/>
          <p:cNvPicPr>
            <a:picLocks noChangeAspect="1"/>
          </p:cNvPicPr>
          <p:nvPr/>
        </p:nvPicPr>
        <p:blipFill>
          <a:blip r:embed="rId2" cstate="print"/>
          <a:srcRect/>
          <a:stretch>
            <a:fillRect/>
          </a:stretch>
        </p:blipFill>
        <p:spPr bwMode="auto">
          <a:xfrm>
            <a:off x="6215063" y="4500563"/>
            <a:ext cx="2714625" cy="2143125"/>
          </a:xfrm>
          <a:prstGeom prst="rect">
            <a:avLst/>
          </a:prstGeom>
          <a:noFill/>
          <a:ln w="9525">
            <a:noFill/>
            <a:miter lim="800000"/>
            <a:headEnd/>
            <a:tailEnd/>
          </a:ln>
        </p:spPr>
      </p:pic>
      <p:pic>
        <p:nvPicPr>
          <p:cNvPr id="56325" name="Picture 2" descr="http://t2.gstatic.com/images?q=tbn:ANd9GcR7O5uiNppOYRhRgxMlxwcf-0JMZ6IUDTvLItH1XkjsPKNANVoO"/>
          <p:cNvPicPr>
            <a:picLocks noChangeAspect="1" noChangeArrowheads="1"/>
          </p:cNvPicPr>
          <p:nvPr/>
        </p:nvPicPr>
        <p:blipFill>
          <a:blip r:embed="rId3" cstate="print"/>
          <a:srcRect/>
          <a:stretch>
            <a:fillRect/>
          </a:stretch>
        </p:blipFill>
        <p:spPr bwMode="auto">
          <a:xfrm>
            <a:off x="0" y="0"/>
            <a:ext cx="2076450" cy="25574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481138"/>
            <a:ext cx="8686800" cy="5162550"/>
          </a:xfrm>
        </p:spPr>
        <p:txBody>
          <a:bodyPr>
            <a:normAutofit/>
          </a:bodyPr>
          <a:lstStyle/>
          <a:p>
            <a:pPr algn="just">
              <a:buFont typeface="Wingdings 3" pitchFamily="18" charset="2"/>
              <a:buNone/>
            </a:pPr>
            <a:r>
              <a:rPr lang="tr-TR" sz="2800" dirty="0" smtClean="0">
                <a:latin typeface="Calibri" pitchFamily="34" charset="0"/>
                <a:ea typeface="Calibri" pitchFamily="34" charset="0"/>
                <a:cs typeface="Calibri" pitchFamily="34" charset="0"/>
              </a:rPr>
              <a:t>a- K</a:t>
            </a:r>
            <a:r>
              <a:rPr lang="en-US" sz="2800" dirty="0" err="1" smtClean="0">
                <a:latin typeface="Calibri" pitchFamily="34" charset="0"/>
                <a:ea typeface="Calibri" pitchFamily="34" charset="0"/>
                <a:cs typeface="Calibri" pitchFamily="34" charset="0"/>
              </a:rPr>
              <a:t>ullanılan</a:t>
            </a:r>
            <a:r>
              <a:rPr lang="en-US" sz="2800" dirty="0" smtClean="0">
                <a:latin typeface="Calibri" pitchFamily="34" charset="0"/>
                <a:ea typeface="Calibri" pitchFamily="34" charset="0"/>
                <a:cs typeface="Calibri" pitchFamily="34" charset="0"/>
              </a:rPr>
              <a:t> </a:t>
            </a:r>
            <a:r>
              <a:rPr lang="en-US" sz="2800" dirty="0" err="1" smtClean="0">
                <a:latin typeface="Calibri" pitchFamily="34" charset="0"/>
                <a:ea typeface="Calibri" pitchFamily="34" charset="0"/>
                <a:cs typeface="Calibri" pitchFamily="34" charset="0"/>
              </a:rPr>
              <a:t>zararlı</a:t>
            </a:r>
            <a:r>
              <a:rPr lang="en-US" sz="2800" dirty="0" smtClean="0">
                <a:latin typeface="Calibri" pitchFamily="34" charset="0"/>
                <a:ea typeface="Calibri" pitchFamily="34" charset="0"/>
                <a:cs typeface="Calibri" pitchFamily="34" charset="0"/>
              </a:rPr>
              <a:t> </a:t>
            </a:r>
            <a:r>
              <a:rPr lang="en-US" sz="2800" dirty="0" err="1" smtClean="0">
                <a:latin typeface="Calibri" pitchFamily="34" charset="0"/>
                <a:ea typeface="Calibri" pitchFamily="34" charset="0"/>
                <a:cs typeface="Calibri" pitchFamily="34" charset="0"/>
              </a:rPr>
              <a:t>maddenin</a:t>
            </a:r>
            <a:r>
              <a:rPr lang="en-US" sz="2800" dirty="0" smtClean="0">
                <a:latin typeface="Calibri" pitchFamily="34" charset="0"/>
                <a:ea typeface="Calibri" pitchFamily="34" charset="0"/>
                <a:cs typeface="Calibri" pitchFamily="34" charset="0"/>
              </a:rPr>
              <a:t> </a:t>
            </a:r>
            <a:r>
              <a:rPr lang="en-US" sz="2800" dirty="0" err="1" smtClean="0">
                <a:latin typeface="Calibri" pitchFamily="34" charset="0"/>
                <a:ea typeface="Calibri" pitchFamily="34" charset="0"/>
                <a:cs typeface="Calibri" pitchFamily="34" charset="0"/>
              </a:rPr>
              <a:t>değiştirilmesi</a:t>
            </a:r>
            <a:endParaRPr lang="en-US" sz="2800" dirty="0" smtClean="0">
              <a:latin typeface="Calibri" pitchFamily="34" charset="0"/>
              <a:ea typeface="Calibri" pitchFamily="34" charset="0"/>
              <a:cs typeface="Calibri" pitchFamily="34" charset="0"/>
            </a:endParaRPr>
          </a:p>
          <a:p>
            <a:pPr algn="just">
              <a:buFont typeface="Wingdings 3" pitchFamily="18" charset="2"/>
              <a:buNone/>
            </a:pPr>
            <a:r>
              <a:rPr lang="tr-TR" sz="2800" dirty="0" smtClean="0">
                <a:latin typeface="Calibri" pitchFamily="34" charset="0"/>
                <a:ea typeface="Calibri" pitchFamily="34" charset="0"/>
                <a:cs typeface="Calibri" pitchFamily="34" charset="0"/>
              </a:rPr>
              <a:t>b- K</a:t>
            </a:r>
            <a:r>
              <a:rPr lang="en-US" sz="2800" dirty="0" err="1" smtClean="0">
                <a:latin typeface="Calibri" pitchFamily="34" charset="0"/>
                <a:ea typeface="Calibri" pitchFamily="34" charset="0"/>
                <a:cs typeface="Calibri" pitchFamily="34" charset="0"/>
              </a:rPr>
              <a:t>apalı</a:t>
            </a:r>
            <a:r>
              <a:rPr lang="en-US" sz="2800" dirty="0" smtClean="0">
                <a:latin typeface="Calibri" pitchFamily="34" charset="0"/>
                <a:ea typeface="Calibri" pitchFamily="34" charset="0"/>
                <a:cs typeface="Calibri" pitchFamily="34" charset="0"/>
              </a:rPr>
              <a:t> </a:t>
            </a:r>
            <a:r>
              <a:rPr lang="en-US" sz="2800" dirty="0" err="1" smtClean="0">
                <a:latin typeface="Calibri" pitchFamily="34" charset="0"/>
                <a:ea typeface="Calibri" pitchFamily="34" charset="0"/>
                <a:cs typeface="Calibri" pitchFamily="34" charset="0"/>
              </a:rPr>
              <a:t>çalışma</a:t>
            </a:r>
            <a:r>
              <a:rPr lang="en-US" sz="2800" dirty="0" smtClean="0">
                <a:latin typeface="Calibri" pitchFamily="34" charset="0"/>
                <a:ea typeface="Calibri" pitchFamily="34" charset="0"/>
                <a:cs typeface="Calibri" pitchFamily="34" charset="0"/>
              </a:rPr>
              <a:t> </a:t>
            </a:r>
            <a:r>
              <a:rPr lang="en-US" sz="2800" dirty="0" err="1" smtClean="0">
                <a:latin typeface="Calibri" pitchFamily="34" charset="0"/>
                <a:ea typeface="Calibri" pitchFamily="34" charset="0"/>
                <a:cs typeface="Calibri" pitchFamily="34" charset="0"/>
              </a:rPr>
              <a:t>yöntemi</a:t>
            </a:r>
            <a:endParaRPr lang="tr-TR" sz="2800" dirty="0" smtClean="0">
              <a:latin typeface="Calibri" pitchFamily="34" charset="0"/>
              <a:ea typeface="Calibri" pitchFamily="34" charset="0"/>
              <a:cs typeface="Calibri" pitchFamily="34" charset="0"/>
            </a:endParaRPr>
          </a:p>
          <a:p>
            <a:pPr algn="just">
              <a:buFont typeface="Wingdings 3" pitchFamily="18" charset="2"/>
              <a:buNone/>
            </a:pPr>
            <a:r>
              <a:rPr lang="tr-TR" sz="2800" dirty="0" smtClean="0">
                <a:latin typeface="Calibri" pitchFamily="34" charset="0"/>
                <a:ea typeface="Calibri" pitchFamily="34" charset="0"/>
                <a:cs typeface="Calibri" pitchFamily="34" charset="0"/>
              </a:rPr>
              <a:t>c- A</a:t>
            </a:r>
            <a:r>
              <a:rPr lang="en-US" sz="2800" dirty="0" err="1" smtClean="0">
                <a:latin typeface="Calibri" pitchFamily="34" charset="0"/>
                <a:ea typeface="Calibri" pitchFamily="34" charset="0"/>
                <a:cs typeface="Calibri" pitchFamily="34" charset="0"/>
              </a:rPr>
              <a:t>yırma</a:t>
            </a:r>
            <a:endParaRPr lang="en-US" sz="2800" dirty="0" smtClean="0">
              <a:latin typeface="Calibri" pitchFamily="34" charset="0"/>
              <a:ea typeface="Calibri" pitchFamily="34" charset="0"/>
              <a:cs typeface="Calibri" pitchFamily="34" charset="0"/>
            </a:endParaRPr>
          </a:p>
          <a:p>
            <a:pPr algn="just">
              <a:buFont typeface="Wingdings 3" pitchFamily="18" charset="2"/>
              <a:buNone/>
            </a:pPr>
            <a:r>
              <a:rPr lang="tr-TR" sz="2800" dirty="0" smtClean="0">
                <a:latin typeface="Calibri" pitchFamily="34" charset="0"/>
                <a:ea typeface="Calibri" pitchFamily="34" charset="0"/>
                <a:cs typeface="Calibri" pitchFamily="34" charset="0"/>
              </a:rPr>
              <a:t>d- N</a:t>
            </a:r>
            <a:r>
              <a:rPr lang="en-US" sz="2800" dirty="0" err="1" smtClean="0">
                <a:latin typeface="Calibri" pitchFamily="34" charset="0"/>
                <a:ea typeface="Calibri" pitchFamily="34" charset="0"/>
                <a:cs typeface="Calibri" pitchFamily="34" charset="0"/>
              </a:rPr>
              <a:t>emli</a:t>
            </a:r>
            <a:r>
              <a:rPr lang="en-US" sz="2800" dirty="0" smtClean="0">
                <a:latin typeface="Calibri" pitchFamily="34" charset="0"/>
                <a:ea typeface="Calibri" pitchFamily="34" charset="0"/>
                <a:cs typeface="Calibri" pitchFamily="34" charset="0"/>
              </a:rPr>
              <a:t> (</a:t>
            </a:r>
            <a:r>
              <a:rPr lang="en-US" sz="2800" dirty="0" err="1" smtClean="0">
                <a:latin typeface="Calibri" pitchFamily="34" charset="0"/>
                <a:ea typeface="Calibri" pitchFamily="34" charset="0"/>
                <a:cs typeface="Calibri" pitchFamily="34" charset="0"/>
              </a:rPr>
              <a:t>ıslak</a:t>
            </a:r>
            <a:r>
              <a:rPr lang="en-US" sz="2800" dirty="0" smtClean="0">
                <a:latin typeface="Calibri" pitchFamily="34" charset="0"/>
                <a:ea typeface="Calibri" pitchFamily="34" charset="0"/>
                <a:cs typeface="Calibri" pitchFamily="34" charset="0"/>
              </a:rPr>
              <a:t>) </a:t>
            </a:r>
            <a:r>
              <a:rPr lang="en-US" sz="2800" dirty="0" err="1" smtClean="0">
                <a:latin typeface="Calibri" pitchFamily="34" charset="0"/>
                <a:ea typeface="Calibri" pitchFamily="34" charset="0"/>
                <a:cs typeface="Calibri" pitchFamily="34" charset="0"/>
              </a:rPr>
              <a:t>çalışma</a:t>
            </a:r>
            <a:r>
              <a:rPr lang="en-US" sz="2800" dirty="0" smtClean="0">
                <a:latin typeface="Calibri" pitchFamily="34" charset="0"/>
                <a:ea typeface="Calibri" pitchFamily="34" charset="0"/>
                <a:cs typeface="Calibri" pitchFamily="34" charset="0"/>
              </a:rPr>
              <a:t> </a:t>
            </a:r>
            <a:r>
              <a:rPr lang="en-US" sz="2800" dirty="0" err="1" smtClean="0">
                <a:latin typeface="Calibri" pitchFamily="34" charset="0"/>
                <a:ea typeface="Calibri" pitchFamily="34" charset="0"/>
                <a:cs typeface="Calibri" pitchFamily="34" charset="0"/>
              </a:rPr>
              <a:t>yöntemi</a:t>
            </a:r>
            <a:endParaRPr lang="tr-TR" sz="2800" dirty="0" smtClean="0">
              <a:latin typeface="Calibri" pitchFamily="34" charset="0"/>
              <a:ea typeface="Calibri" pitchFamily="34" charset="0"/>
              <a:cs typeface="Calibri" pitchFamily="34" charset="0"/>
            </a:endParaRPr>
          </a:p>
          <a:p>
            <a:pPr algn="just">
              <a:buFont typeface="Wingdings 3" pitchFamily="18" charset="2"/>
              <a:buNone/>
            </a:pPr>
            <a:r>
              <a:rPr lang="tr-TR" sz="2800" dirty="0" smtClean="0">
                <a:latin typeface="Calibri" pitchFamily="34" charset="0"/>
                <a:ea typeface="Calibri" pitchFamily="34" charset="0"/>
                <a:cs typeface="Calibri" pitchFamily="34" charset="0"/>
              </a:rPr>
              <a:t>e</a:t>
            </a:r>
            <a:r>
              <a:rPr lang="tr-TR" sz="2800" dirty="0" smtClean="0">
                <a:solidFill>
                  <a:srgbClr val="1FAECD"/>
                </a:solidFill>
                <a:latin typeface="Calibri" pitchFamily="34" charset="0"/>
                <a:ea typeface="Calibri" pitchFamily="34" charset="0"/>
                <a:cs typeface="Calibri" pitchFamily="34" charset="0"/>
              </a:rPr>
              <a:t>- </a:t>
            </a:r>
            <a:r>
              <a:rPr lang="tr-TR" sz="2800" dirty="0" smtClean="0">
                <a:latin typeface="Calibri" pitchFamily="34" charset="0"/>
                <a:ea typeface="Calibri" pitchFamily="34" charset="0"/>
                <a:cs typeface="Calibri" pitchFamily="34" charset="0"/>
              </a:rPr>
              <a:t>S</a:t>
            </a:r>
            <a:r>
              <a:rPr lang="en-US" sz="2800" dirty="0" err="1" smtClean="0">
                <a:latin typeface="Calibri" pitchFamily="34" charset="0"/>
                <a:ea typeface="Calibri" pitchFamily="34" charset="0"/>
                <a:cs typeface="Calibri" pitchFamily="34" charset="0"/>
              </a:rPr>
              <a:t>ürekli</a:t>
            </a:r>
            <a:r>
              <a:rPr lang="en-US" sz="2800" dirty="0" smtClean="0">
                <a:latin typeface="Calibri" pitchFamily="34" charset="0"/>
                <a:ea typeface="Calibri" pitchFamily="34" charset="0"/>
                <a:cs typeface="Calibri" pitchFamily="34" charset="0"/>
              </a:rPr>
              <a:t> </a:t>
            </a:r>
            <a:r>
              <a:rPr lang="en-US" sz="2800" dirty="0" err="1" smtClean="0">
                <a:latin typeface="Calibri" pitchFamily="34" charset="0"/>
                <a:ea typeface="Calibri" pitchFamily="34" charset="0"/>
                <a:cs typeface="Calibri" pitchFamily="34" charset="0"/>
              </a:rPr>
              <a:t>temizlik</a:t>
            </a:r>
            <a:r>
              <a:rPr lang="en-US" sz="2800" dirty="0" smtClean="0">
                <a:latin typeface="Calibri" pitchFamily="34" charset="0"/>
                <a:ea typeface="Calibri" pitchFamily="34" charset="0"/>
                <a:cs typeface="Calibri" pitchFamily="34" charset="0"/>
              </a:rPr>
              <a:t> </a:t>
            </a:r>
            <a:r>
              <a:rPr lang="en-US" sz="2800" dirty="0" err="1" smtClean="0">
                <a:latin typeface="Calibri" pitchFamily="34" charset="0"/>
                <a:ea typeface="Calibri" pitchFamily="34" charset="0"/>
                <a:cs typeface="Calibri" pitchFamily="34" charset="0"/>
              </a:rPr>
              <a:t>ve</a:t>
            </a:r>
            <a:r>
              <a:rPr lang="en-US" sz="2800" dirty="0" smtClean="0">
                <a:latin typeface="Calibri" pitchFamily="34" charset="0"/>
                <a:ea typeface="Calibri" pitchFamily="34" charset="0"/>
                <a:cs typeface="Calibri" pitchFamily="34" charset="0"/>
              </a:rPr>
              <a:t> </a:t>
            </a:r>
            <a:r>
              <a:rPr lang="en-US" sz="2800" dirty="0" err="1" smtClean="0">
                <a:latin typeface="Calibri" pitchFamily="34" charset="0"/>
                <a:ea typeface="Calibri" pitchFamily="34" charset="0"/>
                <a:cs typeface="Calibri" pitchFamily="34" charset="0"/>
              </a:rPr>
              <a:t>bakım</a:t>
            </a:r>
            <a:endParaRPr lang="tr-TR" sz="2800" dirty="0" smtClean="0">
              <a:latin typeface="Calibri" pitchFamily="34" charset="0"/>
              <a:ea typeface="Calibri" pitchFamily="34" charset="0"/>
              <a:cs typeface="Calibri" pitchFamily="34" charset="0"/>
            </a:endParaRPr>
          </a:p>
          <a:p>
            <a:pPr algn="just">
              <a:buFont typeface="Wingdings 3" pitchFamily="18" charset="2"/>
              <a:buNone/>
            </a:pPr>
            <a:r>
              <a:rPr lang="tr-TR" sz="2800" dirty="0" smtClean="0">
                <a:latin typeface="Calibri" pitchFamily="34" charset="0"/>
                <a:ea typeface="Calibri" pitchFamily="34" charset="0"/>
                <a:cs typeface="Calibri" pitchFamily="34" charset="0"/>
              </a:rPr>
              <a:t>f- Hijyen kurallarına uyulması</a:t>
            </a:r>
          </a:p>
          <a:p>
            <a:pPr algn="just">
              <a:buFont typeface="Wingdings 3" pitchFamily="18" charset="2"/>
              <a:buNone/>
            </a:pPr>
            <a:r>
              <a:rPr lang="tr-TR" sz="2800" dirty="0" smtClean="0">
                <a:latin typeface="Calibri" pitchFamily="34" charset="0"/>
                <a:ea typeface="Calibri" pitchFamily="34" charset="0"/>
                <a:cs typeface="Calibri" pitchFamily="34" charset="0"/>
              </a:rPr>
              <a:t>g- H</a:t>
            </a:r>
            <a:r>
              <a:rPr lang="en-US" sz="2800" dirty="0" err="1" smtClean="0">
                <a:latin typeface="Calibri" pitchFamily="34" charset="0"/>
                <a:ea typeface="Calibri" pitchFamily="34" charset="0"/>
                <a:cs typeface="Calibri" pitchFamily="34" charset="0"/>
              </a:rPr>
              <a:t>avalandırma</a:t>
            </a:r>
            <a:endParaRPr lang="tr-TR" sz="2800" i="1" dirty="0" smtClean="0">
              <a:latin typeface="Calibri" pitchFamily="34" charset="0"/>
              <a:ea typeface="Calibri" pitchFamily="34" charset="0"/>
              <a:cs typeface="Calibri" pitchFamily="34" charset="0"/>
            </a:endParaRPr>
          </a:p>
          <a:p>
            <a:pPr algn="just">
              <a:buFont typeface="Wingdings 3" pitchFamily="18" charset="2"/>
              <a:buNone/>
            </a:pPr>
            <a:r>
              <a:rPr lang="tr-TR" sz="2800" i="1" dirty="0" smtClean="0">
                <a:latin typeface="Calibri" pitchFamily="34" charset="0"/>
                <a:ea typeface="Calibri" pitchFamily="34" charset="0"/>
                <a:cs typeface="Calibri" pitchFamily="34" charset="0"/>
              </a:rPr>
              <a:t>h- İ</a:t>
            </a:r>
            <a:r>
              <a:rPr lang="en-US" sz="2800" i="1" dirty="0" err="1" smtClean="0">
                <a:latin typeface="Calibri" pitchFamily="34" charset="0"/>
                <a:ea typeface="Calibri" pitchFamily="34" charset="0"/>
                <a:cs typeface="Calibri" pitchFamily="34" charset="0"/>
              </a:rPr>
              <a:t>şyeri</a:t>
            </a:r>
            <a:r>
              <a:rPr lang="en-US" sz="2800" i="1" dirty="0" smtClean="0">
                <a:latin typeface="Calibri" pitchFamily="34" charset="0"/>
                <a:ea typeface="Calibri" pitchFamily="34" charset="0"/>
                <a:cs typeface="Calibri" pitchFamily="34" charset="0"/>
              </a:rPr>
              <a:t> </a:t>
            </a:r>
            <a:r>
              <a:rPr lang="en-US" sz="2800" i="1" dirty="0" err="1" smtClean="0">
                <a:latin typeface="Calibri" pitchFamily="34" charset="0"/>
                <a:ea typeface="Calibri" pitchFamily="34" charset="0"/>
                <a:cs typeface="Calibri" pitchFamily="34" charset="0"/>
              </a:rPr>
              <a:t>üretim</a:t>
            </a:r>
            <a:r>
              <a:rPr lang="en-US" sz="2800" i="1" dirty="0" smtClean="0">
                <a:latin typeface="Calibri" pitchFamily="34" charset="0"/>
                <a:ea typeface="Calibri" pitchFamily="34" charset="0"/>
                <a:cs typeface="Calibri" pitchFamily="34" charset="0"/>
              </a:rPr>
              <a:t> </a:t>
            </a:r>
            <a:r>
              <a:rPr lang="en-US" sz="2800" i="1" dirty="0" err="1" smtClean="0">
                <a:latin typeface="Calibri" pitchFamily="34" charset="0"/>
                <a:ea typeface="Calibri" pitchFamily="34" charset="0"/>
                <a:cs typeface="Calibri" pitchFamily="34" charset="0"/>
              </a:rPr>
              <a:t>ve</a:t>
            </a:r>
            <a:r>
              <a:rPr lang="en-US" sz="2800" i="1" dirty="0" smtClean="0">
                <a:latin typeface="Calibri" pitchFamily="34" charset="0"/>
                <a:ea typeface="Calibri" pitchFamily="34" charset="0"/>
                <a:cs typeface="Calibri" pitchFamily="34" charset="0"/>
              </a:rPr>
              <a:t> </a:t>
            </a:r>
            <a:r>
              <a:rPr lang="en-US" sz="2800" i="1" dirty="0" err="1" smtClean="0">
                <a:latin typeface="Calibri" pitchFamily="34" charset="0"/>
                <a:ea typeface="Calibri" pitchFamily="34" charset="0"/>
                <a:cs typeface="Calibri" pitchFamily="34" charset="0"/>
              </a:rPr>
              <a:t>planlaması</a:t>
            </a:r>
            <a:endParaRPr lang="tr-TR" sz="2800" i="1" dirty="0" smtClean="0">
              <a:latin typeface="Calibri" pitchFamily="34" charset="0"/>
              <a:ea typeface="Calibri" pitchFamily="34" charset="0"/>
              <a:cs typeface="Calibri" pitchFamily="34" charset="0"/>
            </a:endParaRPr>
          </a:p>
          <a:p>
            <a:pPr algn="r">
              <a:buFont typeface="Wingdings 3" pitchFamily="18" charset="2"/>
              <a:buNone/>
            </a:pPr>
            <a:r>
              <a:rPr lang="tr-TR" sz="2800" dirty="0" smtClean="0">
                <a:latin typeface="Calibri" pitchFamily="34" charset="0"/>
                <a:ea typeface="Calibri" pitchFamily="34" charset="0"/>
                <a:cs typeface="Calibri" pitchFamily="34" charset="0"/>
              </a:rPr>
              <a:t>         i-İ</a:t>
            </a:r>
            <a:r>
              <a:rPr lang="en-US" sz="2800" dirty="0" err="1" smtClean="0">
                <a:latin typeface="Calibri" pitchFamily="34" charset="0"/>
                <a:ea typeface="Calibri" pitchFamily="34" charset="0"/>
                <a:cs typeface="Calibri" pitchFamily="34" charset="0"/>
              </a:rPr>
              <a:t>şyeri</a:t>
            </a:r>
            <a:r>
              <a:rPr lang="en-US" sz="2800" dirty="0" smtClean="0">
                <a:latin typeface="Calibri" pitchFamily="34" charset="0"/>
                <a:ea typeface="Calibri" pitchFamily="34" charset="0"/>
                <a:cs typeface="Calibri" pitchFamily="34" charset="0"/>
              </a:rPr>
              <a:t> </a:t>
            </a:r>
            <a:r>
              <a:rPr lang="en-US" sz="2800" dirty="0" err="1" smtClean="0">
                <a:latin typeface="Calibri" pitchFamily="34" charset="0"/>
                <a:ea typeface="Calibri" pitchFamily="34" charset="0"/>
                <a:cs typeface="Calibri" pitchFamily="34" charset="0"/>
              </a:rPr>
              <a:t>ortamında</a:t>
            </a:r>
            <a:r>
              <a:rPr lang="en-US" sz="2800" dirty="0" smtClean="0">
                <a:latin typeface="Calibri" pitchFamily="34" charset="0"/>
                <a:ea typeface="Calibri" pitchFamily="34" charset="0"/>
                <a:cs typeface="Calibri" pitchFamily="34" charset="0"/>
              </a:rPr>
              <a:t> </a:t>
            </a:r>
            <a:r>
              <a:rPr lang="en-US" sz="2800" dirty="0" err="1" smtClean="0">
                <a:latin typeface="Calibri" pitchFamily="34" charset="0"/>
                <a:ea typeface="Calibri" pitchFamily="34" charset="0"/>
                <a:cs typeface="Calibri" pitchFamily="34" charset="0"/>
              </a:rPr>
              <a:t>zaman</a:t>
            </a:r>
            <a:r>
              <a:rPr lang="en-US" sz="2800" dirty="0" smtClean="0">
                <a:latin typeface="Calibri" pitchFamily="34" charset="0"/>
                <a:ea typeface="Calibri" pitchFamily="34" charset="0"/>
                <a:cs typeface="Calibri" pitchFamily="34" charset="0"/>
              </a:rPr>
              <a:t> </a:t>
            </a:r>
            <a:r>
              <a:rPr lang="en-US" sz="2800" dirty="0" err="1" smtClean="0">
                <a:latin typeface="Calibri" pitchFamily="34" charset="0"/>
                <a:ea typeface="Calibri" pitchFamily="34" charset="0"/>
                <a:cs typeface="Calibri" pitchFamily="34" charset="0"/>
              </a:rPr>
              <a:t>zaman</a:t>
            </a:r>
            <a:r>
              <a:rPr lang="en-US" sz="2800" dirty="0" smtClean="0">
                <a:latin typeface="Calibri" pitchFamily="34" charset="0"/>
                <a:ea typeface="Calibri" pitchFamily="34" charset="0"/>
                <a:cs typeface="Calibri" pitchFamily="34" charset="0"/>
              </a:rPr>
              <a:t> </a:t>
            </a:r>
            <a:r>
              <a:rPr lang="en-US" sz="2800" dirty="0" err="1" smtClean="0">
                <a:latin typeface="Calibri" pitchFamily="34" charset="0"/>
                <a:ea typeface="Calibri" pitchFamily="34" charset="0"/>
                <a:cs typeface="Calibri" pitchFamily="34" charset="0"/>
              </a:rPr>
              <a:t>analizler</a:t>
            </a:r>
            <a:r>
              <a:rPr lang="en-US" sz="2800" dirty="0" smtClean="0">
                <a:latin typeface="Calibri" pitchFamily="34" charset="0"/>
                <a:ea typeface="Calibri" pitchFamily="34" charset="0"/>
                <a:cs typeface="Calibri" pitchFamily="34" charset="0"/>
              </a:rPr>
              <a:t> </a:t>
            </a:r>
            <a:r>
              <a:rPr lang="tr-TR" sz="2800" dirty="0" smtClean="0">
                <a:latin typeface="Calibri" pitchFamily="34" charset="0"/>
                <a:ea typeface="Calibri" pitchFamily="34" charset="0"/>
                <a:cs typeface="Calibri" pitchFamily="34" charset="0"/>
              </a:rPr>
              <a:t>                                 </a:t>
            </a:r>
            <a:r>
              <a:rPr lang="en-US" sz="2800" dirty="0" err="1" smtClean="0">
                <a:latin typeface="Calibri" pitchFamily="34" charset="0"/>
                <a:ea typeface="Calibri" pitchFamily="34" charset="0"/>
                <a:cs typeface="Calibri" pitchFamily="34" charset="0"/>
              </a:rPr>
              <a:t>yapmak</a:t>
            </a:r>
            <a:endParaRPr lang="tr-TR" sz="2800" dirty="0" smtClean="0">
              <a:latin typeface="Calibri" pitchFamily="34" charset="0"/>
              <a:ea typeface="Calibri" pitchFamily="34" charset="0"/>
              <a:cs typeface="Calibri" pitchFamily="34" charset="0"/>
            </a:endParaRPr>
          </a:p>
        </p:txBody>
      </p:sp>
      <p:sp>
        <p:nvSpPr>
          <p:cNvPr id="2" name="1 Başlık"/>
          <p:cNvSpPr>
            <a:spLocks noGrp="1"/>
          </p:cNvSpPr>
          <p:nvPr>
            <p:ph type="title"/>
          </p:nvPr>
        </p:nvSpPr>
        <p:spPr>
          <a:xfrm>
            <a:off x="0" y="214290"/>
            <a:ext cx="8586758" cy="1143000"/>
          </a:xfrm>
        </p:spPr>
        <p:txBody>
          <a:bodyPr>
            <a:normAutofit fontScale="90000"/>
          </a:bodyPr>
          <a:lstStyle/>
          <a:p>
            <a:pPr algn="r" fontAlgn="auto">
              <a:spcAft>
                <a:spcPts val="0"/>
              </a:spcAft>
              <a:defRPr/>
            </a:pPr>
            <a:r>
              <a:rPr lang="tr-TR" sz="4000" dirty="0" smtClean="0">
                <a:latin typeface="Calibri" pitchFamily="34" charset="0"/>
                <a:cs typeface="Calibri" pitchFamily="34" charset="0"/>
              </a:rPr>
              <a:t/>
            </a:r>
            <a:br>
              <a:rPr lang="tr-TR" sz="4000" dirty="0" smtClean="0">
                <a:latin typeface="Calibri" pitchFamily="34" charset="0"/>
                <a:cs typeface="Calibri" pitchFamily="34" charset="0"/>
              </a:rPr>
            </a:br>
            <a:r>
              <a:rPr lang="en-US" sz="3600" dirty="0" smtClean="0">
                <a:latin typeface="Calibri" pitchFamily="34" charset="0"/>
                <a:cs typeface="Calibri" pitchFamily="34" charset="0"/>
              </a:rPr>
              <a:t>2. </a:t>
            </a:r>
            <a:r>
              <a:rPr lang="en-US" sz="3600" dirty="0" err="1" smtClean="0">
                <a:latin typeface="Calibri" pitchFamily="34" charset="0"/>
                <a:cs typeface="Calibri" pitchFamily="34" charset="0"/>
              </a:rPr>
              <a:t>İşyerinde</a:t>
            </a:r>
            <a:r>
              <a:rPr lang="en-US" sz="3600" dirty="0" smtClean="0">
                <a:latin typeface="Calibri" pitchFamily="34" charset="0"/>
                <a:cs typeface="Calibri" pitchFamily="34" charset="0"/>
              </a:rPr>
              <a:t> </a:t>
            </a:r>
            <a:r>
              <a:rPr lang="en-US" sz="3600" dirty="0" err="1" smtClean="0">
                <a:latin typeface="Calibri" pitchFamily="34" charset="0"/>
                <a:cs typeface="Calibri" pitchFamily="34" charset="0"/>
              </a:rPr>
              <a:t>Çalışma</a:t>
            </a:r>
            <a:r>
              <a:rPr lang="en-US" sz="3600" dirty="0" smtClean="0">
                <a:latin typeface="Calibri" pitchFamily="34" charset="0"/>
                <a:cs typeface="Calibri" pitchFamily="34" charset="0"/>
              </a:rPr>
              <a:t> </a:t>
            </a:r>
            <a:r>
              <a:rPr lang="en-US" sz="3600" dirty="0" err="1" smtClean="0">
                <a:latin typeface="Calibri" pitchFamily="34" charset="0"/>
                <a:cs typeface="Calibri" pitchFamily="34" charset="0"/>
              </a:rPr>
              <a:t>Çevresine</a:t>
            </a:r>
            <a:r>
              <a:rPr lang="en-US" sz="3600" dirty="0" smtClean="0">
                <a:latin typeface="Calibri" pitchFamily="34" charset="0"/>
                <a:cs typeface="Calibri" pitchFamily="34" charset="0"/>
              </a:rPr>
              <a:t> </a:t>
            </a:r>
            <a:r>
              <a:rPr lang="en-US" sz="3600" dirty="0" err="1" smtClean="0">
                <a:latin typeface="Calibri" pitchFamily="34" charset="0"/>
                <a:cs typeface="Calibri" pitchFamily="34" charset="0"/>
              </a:rPr>
              <a:t>Ait</a:t>
            </a:r>
            <a:r>
              <a:rPr lang="en-US" sz="3600" dirty="0" smtClean="0">
                <a:latin typeface="Calibri" pitchFamily="34" charset="0"/>
                <a:cs typeface="Calibri" pitchFamily="34" charset="0"/>
              </a:rPr>
              <a:t> </a:t>
            </a:r>
            <a:r>
              <a:rPr lang="en-US" sz="3600" dirty="0" err="1" smtClean="0">
                <a:latin typeface="Calibri" pitchFamily="34" charset="0"/>
                <a:cs typeface="Calibri" pitchFamily="34" charset="0"/>
              </a:rPr>
              <a:t>Korunma</a:t>
            </a:r>
            <a:r>
              <a:rPr lang="en-US" sz="3600" dirty="0" smtClean="0">
                <a:latin typeface="Calibri" pitchFamily="34" charset="0"/>
                <a:cs typeface="Calibri" pitchFamily="34" charset="0"/>
              </a:rPr>
              <a:t> </a:t>
            </a:r>
            <a:r>
              <a:rPr lang="en-US" sz="3600" dirty="0" err="1" smtClean="0">
                <a:latin typeface="Calibri" pitchFamily="34" charset="0"/>
                <a:cs typeface="Calibri" pitchFamily="34" charset="0"/>
              </a:rPr>
              <a:t>Önlemleri</a:t>
            </a:r>
            <a:r>
              <a:rPr lang="en-US" dirty="0" smtClean="0">
                <a:latin typeface="Arial" pitchFamily="34" charset="0"/>
              </a:rPr>
              <a:t/>
            </a:r>
            <a:br>
              <a:rPr lang="en-US" dirty="0" smtClean="0">
                <a:latin typeface="Arial" pitchFamily="34" charset="0"/>
              </a:rPr>
            </a:br>
            <a:endParaRPr lang="tr-TR" dirty="0"/>
          </a:p>
        </p:txBody>
      </p:sp>
      <p:pic>
        <p:nvPicPr>
          <p:cNvPr id="57348" name="Picture 2" descr="http://www.isguvenligi.net/wp-content/uploads/m45b793da.jpg"/>
          <p:cNvPicPr>
            <a:picLocks noChangeAspect="1" noChangeArrowheads="1"/>
          </p:cNvPicPr>
          <p:nvPr/>
        </p:nvPicPr>
        <p:blipFill>
          <a:blip r:embed="rId2" cstate="print"/>
          <a:srcRect/>
          <a:stretch>
            <a:fillRect/>
          </a:stretch>
        </p:blipFill>
        <p:spPr bwMode="auto">
          <a:xfrm>
            <a:off x="611560" y="5589240"/>
            <a:ext cx="2123728" cy="1086558"/>
          </a:xfrm>
          <a:prstGeom prst="rect">
            <a:avLst/>
          </a:prstGeom>
          <a:noFill/>
          <a:ln w="9525">
            <a:noFill/>
            <a:miter lim="800000"/>
            <a:headEnd/>
            <a:tailEnd/>
          </a:ln>
        </p:spPr>
      </p:pic>
      <p:pic>
        <p:nvPicPr>
          <p:cNvPr id="57349" name="5 Resim"/>
          <p:cNvPicPr>
            <a:picLocks noChangeAspect="1" noChangeArrowheads="1"/>
          </p:cNvPicPr>
          <p:nvPr/>
        </p:nvPicPr>
        <p:blipFill>
          <a:blip r:embed="rId3" cstate="print"/>
          <a:srcRect/>
          <a:stretch>
            <a:fillRect/>
          </a:stretch>
        </p:blipFill>
        <p:spPr bwMode="auto">
          <a:xfrm>
            <a:off x="5286375" y="2143125"/>
            <a:ext cx="3643313" cy="3286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285875"/>
            <a:ext cx="8229600" cy="5214938"/>
          </a:xfrm>
        </p:spPr>
        <p:txBody>
          <a:bodyPr>
            <a:normAutofit/>
          </a:bodyPr>
          <a:lstStyle/>
          <a:p>
            <a:pPr marL="365760" indent="-256032" algn="just" fontAlgn="auto">
              <a:spcAft>
                <a:spcPts val="0"/>
              </a:spcAft>
              <a:buFont typeface="Wingdings 3"/>
              <a:buNone/>
              <a:defRPr/>
            </a:pPr>
            <a:r>
              <a:rPr lang="tr-TR" sz="2400" dirty="0" smtClean="0">
                <a:latin typeface="+mj-lt"/>
              </a:rPr>
              <a:t>		</a:t>
            </a:r>
            <a:r>
              <a:rPr lang="en-US" sz="3800" dirty="0" smtClean="0">
                <a:latin typeface="+mj-lt"/>
              </a:rPr>
              <a:t> </a:t>
            </a:r>
            <a:endParaRPr lang="tr-TR" sz="3800" dirty="0" smtClean="0">
              <a:latin typeface="+mj-lt"/>
            </a:endParaRPr>
          </a:p>
          <a:p>
            <a:pPr marL="365760" indent="-256032" algn="just" fontAlgn="auto">
              <a:spcAft>
                <a:spcPts val="0"/>
              </a:spcAft>
              <a:buFont typeface="Wingdings 3"/>
              <a:buNone/>
              <a:defRPr/>
            </a:pPr>
            <a:r>
              <a:rPr lang="tr-TR" sz="3800" dirty="0" smtClean="0">
                <a:latin typeface="+mj-lt"/>
              </a:rPr>
              <a:t>		</a:t>
            </a:r>
            <a:endParaRPr lang="tr-TR" sz="4400" dirty="0" smtClean="0">
              <a:latin typeface="Calibri" pitchFamily="34" charset="0"/>
              <a:cs typeface="Calibri" pitchFamily="34" charset="0"/>
            </a:endParaRPr>
          </a:p>
          <a:p>
            <a:pPr marL="282575" lvl="1" indent="0" fontAlgn="auto">
              <a:spcBef>
                <a:spcPts val="324"/>
              </a:spcBef>
              <a:spcAft>
                <a:spcPts val="0"/>
              </a:spcAft>
              <a:buFont typeface="Verdana"/>
              <a:buNone/>
              <a:defRPr/>
            </a:pPr>
            <a:endParaRPr lang="tr-TR" sz="4400" dirty="0" smtClean="0">
              <a:latin typeface="Calibri" pitchFamily="34" charset="0"/>
              <a:cs typeface="Calibri" pitchFamily="34" charset="0"/>
            </a:endParaRPr>
          </a:p>
          <a:p>
            <a:pPr marL="282575" lvl="1" indent="0" algn="just" fontAlgn="auto">
              <a:spcBef>
                <a:spcPts val="324"/>
              </a:spcBef>
              <a:spcAft>
                <a:spcPts val="0"/>
              </a:spcAft>
              <a:buFont typeface="Verdana"/>
              <a:buNone/>
              <a:defRPr/>
            </a:pPr>
            <a:r>
              <a:rPr lang="tr-TR" sz="4400" dirty="0" smtClean="0">
                <a:latin typeface="Calibri" pitchFamily="34" charset="0"/>
                <a:cs typeface="Calibri" pitchFamily="34" charset="0"/>
              </a:rPr>
              <a:t>	</a:t>
            </a:r>
            <a:endParaRPr lang="en-US" sz="2900" dirty="0" smtClean="0">
              <a:latin typeface="+mj-lt"/>
            </a:endParaRPr>
          </a:p>
          <a:p>
            <a:pPr marL="365760" indent="-256032" algn="just" fontAlgn="auto">
              <a:spcAft>
                <a:spcPts val="0"/>
              </a:spcAft>
              <a:buFont typeface="Wingdings 3"/>
              <a:buNone/>
              <a:defRPr/>
            </a:pPr>
            <a:r>
              <a:rPr lang="en-US" sz="2900" dirty="0" smtClean="0">
                <a:latin typeface="+mj-lt"/>
              </a:rPr>
              <a:t>       </a:t>
            </a:r>
            <a:endParaRPr lang="tr-TR" sz="2400" dirty="0">
              <a:latin typeface="+mj-lt"/>
            </a:endParaRPr>
          </a:p>
        </p:txBody>
      </p:sp>
      <p:sp>
        <p:nvSpPr>
          <p:cNvPr id="2" name="1 Başlık"/>
          <p:cNvSpPr>
            <a:spLocks noGrp="1"/>
          </p:cNvSpPr>
          <p:nvPr>
            <p:ph type="title"/>
          </p:nvPr>
        </p:nvSpPr>
        <p:spPr>
          <a:xfrm>
            <a:off x="457200" y="0"/>
            <a:ext cx="8229600" cy="571480"/>
          </a:xfrm>
        </p:spPr>
        <p:txBody>
          <a:bodyPr>
            <a:normAutofit fontScale="90000"/>
          </a:bodyPr>
          <a:lstStyle/>
          <a:p>
            <a:pPr fontAlgn="auto">
              <a:spcAft>
                <a:spcPts val="0"/>
              </a:spcAft>
              <a:defRPr/>
            </a:pPr>
            <a:r>
              <a:rPr lang="en-US" sz="4400" dirty="0" smtClean="0">
                <a:latin typeface="Calibri" pitchFamily="34" charset="0"/>
                <a:cs typeface="Calibri" pitchFamily="34" charset="0"/>
              </a:rPr>
              <a:t>3) </a:t>
            </a:r>
            <a:r>
              <a:rPr lang="en-US" sz="4400" dirty="0" err="1" smtClean="0">
                <a:latin typeface="Calibri" pitchFamily="34" charset="0"/>
                <a:cs typeface="Calibri" pitchFamily="34" charset="0"/>
              </a:rPr>
              <a:t>İşçiye</a:t>
            </a:r>
            <a:r>
              <a:rPr lang="en-US" sz="4400" dirty="0" smtClean="0">
                <a:latin typeface="Calibri" pitchFamily="34" charset="0"/>
                <a:cs typeface="Calibri" pitchFamily="34" charset="0"/>
              </a:rPr>
              <a:t> </a:t>
            </a:r>
            <a:r>
              <a:rPr lang="en-US" sz="4400" dirty="0" err="1" smtClean="0">
                <a:latin typeface="Calibri" pitchFamily="34" charset="0"/>
                <a:cs typeface="Calibri" pitchFamily="34" charset="0"/>
              </a:rPr>
              <a:t>Ait</a:t>
            </a:r>
            <a:r>
              <a:rPr lang="en-US" sz="4400" dirty="0" smtClean="0">
                <a:latin typeface="Calibri" pitchFamily="34" charset="0"/>
                <a:cs typeface="Calibri" pitchFamily="34" charset="0"/>
              </a:rPr>
              <a:t> </a:t>
            </a:r>
            <a:r>
              <a:rPr lang="en-US" sz="4400" dirty="0" err="1" smtClean="0">
                <a:latin typeface="Calibri" pitchFamily="34" charset="0"/>
                <a:cs typeface="Calibri" pitchFamily="34" charset="0"/>
              </a:rPr>
              <a:t>Korunma</a:t>
            </a:r>
            <a:r>
              <a:rPr lang="en-US" sz="4400" dirty="0" smtClean="0">
                <a:latin typeface="Calibri" pitchFamily="34" charset="0"/>
                <a:cs typeface="Calibri" pitchFamily="34" charset="0"/>
              </a:rPr>
              <a:t> </a:t>
            </a:r>
            <a:r>
              <a:rPr lang="en-US" sz="4400" dirty="0" err="1" smtClean="0">
                <a:latin typeface="Calibri" pitchFamily="34" charset="0"/>
                <a:cs typeface="Calibri" pitchFamily="34" charset="0"/>
              </a:rPr>
              <a:t>Önlemleri</a:t>
            </a:r>
            <a:endParaRPr lang="tr-TR" sz="4400" dirty="0">
              <a:latin typeface="Calibri" pitchFamily="34" charset="0"/>
              <a:cs typeface="Calibri" pitchFamily="34" charset="0"/>
            </a:endParaRPr>
          </a:p>
        </p:txBody>
      </p:sp>
      <p:pic>
        <p:nvPicPr>
          <p:cNvPr id="58372" name="Picture 2" descr="http://depot.idemama.com/portfolio_items/9371/standard/kkd%20illust.jpg"/>
          <p:cNvPicPr>
            <a:picLocks noChangeAspect="1" noChangeArrowheads="1"/>
          </p:cNvPicPr>
          <p:nvPr/>
        </p:nvPicPr>
        <p:blipFill>
          <a:blip r:embed="rId2" cstate="print"/>
          <a:srcRect/>
          <a:stretch>
            <a:fillRect/>
          </a:stretch>
        </p:blipFill>
        <p:spPr bwMode="auto">
          <a:xfrm>
            <a:off x="0" y="642938"/>
            <a:ext cx="9144000" cy="3071812"/>
          </a:xfrm>
          <a:prstGeom prst="rect">
            <a:avLst/>
          </a:prstGeom>
          <a:noFill/>
          <a:ln w="9525">
            <a:noFill/>
            <a:miter lim="800000"/>
            <a:headEnd/>
            <a:tailEnd/>
          </a:ln>
        </p:spPr>
      </p:pic>
      <p:pic>
        <p:nvPicPr>
          <p:cNvPr id="58373" name="Picture 6" descr="http://t1.gstatic.com/images?q=tbn:ANd9GcQq0NLuMT4oM7yhTzUyt3fx2_qHKuNANMUCFVYY663w-3OeDf2OcQ"/>
          <p:cNvPicPr>
            <a:picLocks noChangeAspect="1" noChangeArrowheads="1"/>
          </p:cNvPicPr>
          <p:nvPr/>
        </p:nvPicPr>
        <p:blipFill>
          <a:blip r:embed="rId3" cstate="print"/>
          <a:srcRect/>
          <a:stretch>
            <a:fillRect/>
          </a:stretch>
        </p:blipFill>
        <p:spPr bwMode="auto">
          <a:xfrm>
            <a:off x="0" y="3286125"/>
            <a:ext cx="9144000" cy="3571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Başlık"/>
          <p:cNvSpPr>
            <a:spLocks noGrp="1"/>
          </p:cNvSpPr>
          <p:nvPr>
            <p:ph type="title"/>
          </p:nvPr>
        </p:nvSpPr>
        <p:spPr/>
        <p:txBody>
          <a:bodyPr/>
          <a:lstStyle/>
          <a:p>
            <a:pPr fontAlgn="auto">
              <a:spcAft>
                <a:spcPts val="0"/>
              </a:spcAft>
              <a:defRPr/>
            </a:pPr>
            <a:endParaRPr lang="tr-TR"/>
          </a:p>
        </p:txBody>
      </p:sp>
      <p:pic>
        <p:nvPicPr>
          <p:cNvPr id="59395" name="3 İçerik Yer Tutucusu" descr="Önce Güvenlik"/>
          <p:cNvPicPr>
            <a:picLocks noGrp="1"/>
          </p:cNvPicPr>
          <p:nvPr>
            <p:ph idx="1"/>
          </p:nvPr>
        </p:nvPicPr>
        <p:blipFill>
          <a:blip r:embed="rId2" cstate="print"/>
          <a:srcRect/>
          <a:stretch>
            <a:fillRect/>
          </a:stretch>
        </p:blipFill>
        <p:spPr>
          <a:xfrm>
            <a:off x="0" y="0"/>
            <a:ext cx="4357688" cy="6858000"/>
          </a:xfrm>
        </p:spPr>
      </p:pic>
      <p:pic>
        <p:nvPicPr>
          <p:cNvPr id="59396" name="4 Resim" descr="Önce Güvenlik"/>
          <p:cNvPicPr>
            <a:picLocks noChangeAspect="1" noChangeArrowheads="1"/>
          </p:cNvPicPr>
          <p:nvPr/>
        </p:nvPicPr>
        <p:blipFill>
          <a:blip r:embed="rId3" cstate="print"/>
          <a:srcRect/>
          <a:stretch>
            <a:fillRect/>
          </a:stretch>
        </p:blipFill>
        <p:spPr bwMode="auto">
          <a:xfrm>
            <a:off x="4357688" y="0"/>
            <a:ext cx="4786312" cy="6858000"/>
          </a:xfrm>
          <a:prstGeom prst="rect">
            <a:avLst/>
          </a:prstGeom>
          <a:noFill/>
          <a:ln w="9525">
            <a:noFill/>
            <a:miter lim="800000"/>
            <a:headEnd/>
            <a:tailEnd/>
          </a:ln>
        </p:spPr>
      </p:pic>
      <p:sp>
        <p:nvSpPr>
          <p:cNvPr id="6" name="5 Dikdörtgen"/>
          <p:cNvSpPr/>
          <p:nvPr/>
        </p:nvSpPr>
        <p:spPr>
          <a:xfrm>
            <a:off x="2643188" y="6457950"/>
            <a:ext cx="4572000" cy="400050"/>
          </a:xfrm>
          <a:prstGeom prst="rect">
            <a:avLst/>
          </a:prstGeom>
        </p:spPr>
        <p:txBody>
          <a:bodyPr>
            <a:spAutoFit/>
          </a:bodyPr>
          <a:lstStyle/>
          <a:p>
            <a:pPr algn="ctr" fontAlgn="auto">
              <a:spcBef>
                <a:spcPts val="0"/>
              </a:spcBef>
              <a:spcAft>
                <a:spcPts val="0"/>
              </a:spcAft>
              <a:defRPr/>
            </a:pPr>
            <a:r>
              <a:rPr lang="tr-TR" sz="1000" b="1" dirty="0">
                <a:solidFill>
                  <a:schemeClr val="accent5">
                    <a:lumMod val="60000"/>
                    <a:lumOff val="40000"/>
                  </a:schemeClr>
                </a:solidFill>
              </a:rPr>
              <a:t>İZMİR HALK SAĞLIĞI MÜDÜRLÜĞÜ </a:t>
            </a:r>
          </a:p>
          <a:p>
            <a:pPr algn="ctr" fontAlgn="auto">
              <a:spcBef>
                <a:spcPts val="0"/>
              </a:spcBef>
              <a:spcAft>
                <a:spcPts val="0"/>
              </a:spcAft>
              <a:defRPr/>
            </a:pPr>
            <a:r>
              <a:rPr lang="tr-TR" sz="1000" b="1" dirty="0">
                <a:solidFill>
                  <a:schemeClr val="accent5">
                    <a:lumMod val="60000"/>
                    <a:lumOff val="40000"/>
                  </a:schemeClr>
                </a:solidFill>
              </a:rPr>
              <a:t>Çalışan Sağlığı Hizmetleri Şubesi</a:t>
            </a:r>
          </a:p>
        </p:txBody>
      </p:sp>
      <p:pic>
        <p:nvPicPr>
          <p:cNvPr id="59398" name="3 Resim"/>
          <p:cNvPicPr>
            <a:picLocks noChangeAspect="1" noChangeArrowheads="1"/>
          </p:cNvPicPr>
          <p:nvPr/>
        </p:nvPicPr>
        <p:blipFill>
          <a:blip r:embed="rId4" cstate="print"/>
          <a:srcRect/>
          <a:stretch>
            <a:fillRect/>
          </a:stretch>
        </p:blipFill>
        <p:spPr bwMode="auto">
          <a:xfrm>
            <a:off x="7620000" y="0"/>
            <a:ext cx="1524000" cy="1076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2500298" y="1000108"/>
            <a:ext cx="6215106" cy="1071570"/>
          </a:xfrm>
        </p:spPr>
        <p:txBody>
          <a:bodyPr/>
          <a:lstStyle/>
          <a:p>
            <a:pPr algn="l" fontAlgn="auto">
              <a:spcAft>
                <a:spcPts val="0"/>
              </a:spcAft>
              <a:defRPr/>
            </a:pPr>
            <a:r>
              <a:rPr lang="tr-TR" sz="4000" b="1" dirty="0" smtClean="0">
                <a:solidFill>
                  <a:schemeClr val="tx1"/>
                </a:solidFill>
                <a:latin typeface="Calibri" pitchFamily="34" charset="0"/>
                <a:cs typeface="Calibri" pitchFamily="34" charset="0"/>
              </a:rPr>
              <a:t>Meslek Hastalıklarında Tedavi İlkeleri</a:t>
            </a:r>
            <a:endParaRPr lang="tr-TR" sz="4000" b="1" dirty="0">
              <a:solidFill>
                <a:schemeClr val="tx1"/>
              </a:solidFill>
              <a:latin typeface="Calibri" pitchFamily="34" charset="0"/>
              <a:cs typeface="Calibri" pitchFamily="34" charset="0"/>
            </a:endParaRPr>
          </a:p>
        </p:txBody>
      </p:sp>
      <p:sp>
        <p:nvSpPr>
          <p:cNvPr id="60419" name="3 Metin Yer Tutucusu"/>
          <p:cNvSpPr>
            <a:spLocks noGrp="1"/>
          </p:cNvSpPr>
          <p:nvPr>
            <p:ph type="body" idx="2"/>
          </p:nvPr>
        </p:nvSpPr>
        <p:spPr>
          <a:xfrm>
            <a:off x="457200" y="2643188"/>
            <a:ext cx="8401050" cy="3857625"/>
          </a:xfrm>
        </p:spPr>
        <p:txBody>
          <a:bodyPr/>
          <a:lstStyle/>
          <a:p>
            <a:pPr algn="just"/>
            <a:r>
              <a:rPr lang="tr-TR" sz="3200" smtClean="0">
                <a:latin typeface="Calibri" pitchFamily="34" charset="0"/>
                <a:ea typeface="Calibri" pitchFamily="34" charset="0"/>
                <a:cs typeface="Calibri" pitchFamily="34" charset="0"/>
              </a:rPr>
              <a:t>1-Kişinin işyeri ortamından uzaklaştırılması </a:t>
            </a:r>
          </a:p>
          <a:p>
            <a:pPr algn="just"/>
            <a:endParaRPr lang="tr-TR" sz="3200" smtClean="0">
              <a:latin typeface="Calibri" pitchFamily="34" charset="0"/>
              <a:ea typeface="Calibri" pitchFamily="34" charset="0"/>
              <a:cs typeface="Calibri" pitchFamily="34" charset="0"/>
            </a:endParaRPr>
          </a:p>
          <a:p>
            <a:pPr algn="just"/>
            <a:r>
              <a:rPr lang="tr-TR" sz="3200" smtClean="0">
                <a:latin typeface="Calibri" pitchFamily="34" charset="0"/>
                <a:ea typeface="Calibri" pitchFamily="34" charset="0"/>
                <a:cs typeface="Calibri" pitchFamily="34" charset="0"/>
              </a:rPr>
              <a:t>2-Etkenin vücuttan atılımını artıracak veya etkisini azaltacak yöntem  kullanımı </a:t>
            </a:r>
          </a:p>
          <a:p>
            <a:pPr algn="just"/>
            <a:endParaRPr lang="tr-TR" sz="3200" smtClean="0">
              <a:latin typeface="Calibri" pitchFamily="34" charset="0"/>
              <a:ea typeface="Calibri" pitchFamily="34" charset="0"/>
              <a:cs typeface="Calibri" pitchFamily="34" charset="0"/>
            </a:endParaRPr>
          </a:p>
          <a:p>
            <a:pPr algn="just"/>
            <a:r>
              <a:rPr lang="tr-TR" sz="3200" smtClean="0">
                <a:latin typeface="Calibri" pitchFamily="34" charset="0"/>
                <a:ea typeface="Calibri" pitchFamily="34" charset="0"/>
                <a:cs typeface="Calibri" pitchFamily="34" charset="0"/>
              </a:rPr>
              <a:t>3-Genel destekleyici ve semptomatik tedavi</a:t>
            </a:r>
            <a:endParaRPr lang="tr-TR" sz="1800" smtClean="0"/>
          </a:p>
        </p:txBody>
      </p:sp>
      <p:pic>
        <p:nvPicPr>
          <p:cNvPr id="60420" name="Picture 2" descr="http://t3.gstatic.com/images?q=tbn:ANd9GcR4ljf0kE-ba59k_wd9W7goA8dm2ApQ693BfQIB9SnPg7VAXdzi"/>
          <p:cNvPicPr>
            <a:picLocks noChangeAspect="1" noChangeArrowheads="1"/>
          </p:cNvPicPr>
          <p:nvPr/>
        </p:nvPicPr>
        <p:blipFill>
          <a:blip r:embed="rId2" cstate="print"/>
          <a:srcRect/>
          <a:stretch>
            <a:fillRect/>
          </a:stretch>
        </p:blipFill>
        <p:spPr bwMode="auto">
          <a:xfrm>
            <a:off x="214313" y="142875"/>
            <a:ext cx="1909415" cy="243556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2 İçerik Yer Tutucusu"/>
          <p:cNvSpPr>
            <a:spLocks noGrp="1"/>
          </p:cNvSpPr>
          <p:nvPr>
            <p:ph idx="1"/>
          </p:nvPr>
        </p:nvSpPr>
        <p:spPr>
          <a:xfrm>
            <a:off x="500063" y="1785938"/>
            <a:ext cx="8229600" cy="4149725"/>
          </a:xfrm>
        </p:spPr>
        <p:txBody>
          <a:bodyPr/>
          <a:lstStyle/>
          <a:p>
            <a:pPr algn="just">
              <a:buFont typeface="Wingdings 3" pitchFamily="18" charset="2"/>
              <a:buNone/>
            </a:pPr>
            <a:r>
              <a:rPr lang="tr-TR" sz="2000" smtClean="0">
                <a:latin typeface="Calibri" pitchFamily="34" charset="0"/>
                <a:ea typeface="Calibri" pitchFamily="34" charset="0"/>
                <a:cs typeface="Calibri" pitchFamily="34" charset="0"/>
              </a:rPr>
              <a:t>		</a:t>
            </a:r>
          </a:p>
          <a:p>
            <a:pPr algn="just">
              <a:buFont typeface="Wingdings 3" pitchFamily="18" charset="2"/>
              <a:buNone/>
            </a:pPr>
            <a:r>
              <a:rPr lang="tr-TR" sz="2000" smtClean="0">
                <a:latin typeface="Calibri" pitchFamily="34" charset="0"/>
                <a:ea typeface="Calibri" pitchFamily="34" charset="0"/>
                <a:cs typeface="Calibri" pitchFamily="34" charset="0"/>
              </a:rPr>
              <a:t>		</a:t>
            </a:r>
            <a:r>
              <a:rPr lang="tr-TR" sz="3200" smtClean="0">
                <a:latin typeface="Calibri" pitchFamily="34" charset="0"/>
                <a:ea typeface="Calibri" pitchFamily="34" charset="0"/>
                <a:cs typeface="Calibri" pitchFamily="34" charset="0"/>
              </a:rPr>
              <a:t>Meslek hastalıklarında her türlü </a:t>
            </a:r>
            <a:r>
              <a:rPr lang="tr-TR" sz="3200" smtClean="0">
                <a:solidFill>
                  <a:srgbClr val="FF0000"/>
                </a:solidFill>
                <a:latin typeface="Calibri" pitchFamily="34" charset="0"/>
                <a:ea typeface="Calibri" pitchFamily="34" charset="0"/>
                <a:cs typeface="Calibri" pitchFamily="34" charset="0"/>
              </a:rPr>
              <a:t>tedavi sigorta tarafından</a:t>
            </a:r>
            <a:r>
              <a:rPr lang="tr-TR" sz="3200" smtClean="0">
                <a:latin typeface="Calibri" pitchFamily="34" charset="0"/>
                <a:ea typeface="Calibri" pitchFamily="34" charset="0"/>
                <a:cs typeface="Calibri" pitchFamily="34" charset="0"/>
              </a:rPr>
              <a:t> karşılanır.</a:t>
            </a:r>
          </a:p>
          <a:p>
            <a:pPr algn="just">
              <a:buFont typeface="Wingdings 3" pitchFamily="18" charset="2"/>
              <a:buNone/>
            </a:pPr>
            <a:endParaRPr lang="tr-TR" sz="3200" smtClean="0">
              <a:latin typeface="Calibri" pitchFamily="34" charset="0"/>
              <a:ea typeface="Calibri" pitchFamily="34" charset="0"/>
              <a:cs typeface="Calibri" pitchFamily="34" charset="0"/>
            </a:endParaRPr>
          </a:p>
          <a:p>
            <a:pPr algn="just">
              <a:buFont typeface="Wingdings 3" pitchFamily="18" charset="2"/>
              <a:buNone/>
            </a:pPr>
            <a:r>
              <a:rPr lang="tr-TR" sz="3200" smtClean="0">
                <a:latin typeface="Calibri" pitchFamily="34" charset="0"/>
                <a:ea typeface="Calibri" pitchFamily="34" charset="0"/>
                <a:cs typeface="Calibri" pitchFamily="34" charset="0"/>
              </a:rPr>
              <a:t>		Hastalık nedeniyle </a:t>
            </a:r>
            <a:r>
              <a:rPr lang="tr-TR" sz="3200" smtClean="0">
                <a:solidFill>
                  <a:srgbClr val="FF0000"/>
                </a:solidFill>
                <a:latin typeface="Calibri" pitchFamily="34" charset="0"/>
                <a:ea typeface="Calibri" pitchFamily="34" charset="0"/>
                <a:cs typeface="Calibri" pitchFamily="34" charset="0"/>
              </a:rPr>
              <a:t>işgöremezlik</a:t>
            </a:r>
            <a:r>
              <a:rPr lang="tr-TR" sz="3200" smtClean="0">
                <a:latin typeface="Calibri" pitchFamily="34" charset="0"/>
                <a:ea typeface="Calibri" pitchFamily="34" charset="0"/>
                <a:cs typeface="Calibri" pitchFamily="34" charset="0"/>
              </a:rPr>
              <a:t> de olmuşsa, sigorta kişiye </a:t>
            </a:r>
            <a:r>
              <a:rPr lang="tr-TR" sz="3200" smtClean="0">
                <a:solidFill>
                  <a:srgbClr val="FF0000"/>
                </a:solidFill>
                <a:latin typeface="Calibri" pitchFamily="34" charset="0"/>
                <a:ea typeface="Calibri" pitchFamily="34" charset="0"/>
                <a:cs typeface="Calibri" pitchFamily="34" charset="0"/>
              </a:rPr>
              <a:t>tazminat</a:t>
            </a:r>
            <a:r>
              <a:rPr lang="tr-TR" sz="3200" smtClean="0">
                <a:latin typeface="Calibri" pitchFamily="34" charset="0"/>
                <a:ea typeface="Calibri" pitchFamily="34" charset="0"/>
                <a:cs typeface="Calibri" pitchFamily="34" charset="0"/>
              </a:rPr>
              <a:t> öder.</a:t>
            </a:r>
          </a:p>
          <a:p>
            <a:pPr algn="just">
              <a:buFont typeface="Wingdings 3" pitchFamily="18" charset="2"/>
              <a:buNone/>
            </a:pPr>
            <a:r>
              <a:rPr lang="tr-TR" sz="3200" smtClean="0">
                <a:latin typeface="Calibri" pitchFamily="34" charset="0"/>
                <a:ea typeface="Calibri" pitchFamily="34" charset="0"/>
                <a:cs typeface="Calibri" pitchFamily="34" charset="0"/>
              </a:rPr>
              <a:t>		</a:t>
            </a:r>
            <a:endParaRPr lang="tr-TR" sz="1800" b="1" smtClean="0">
              <a:latin typeface="Calibri" pitchFamily="34" charset="0"/>
              <a:ea typeface="Calibri" pitchFamily="34" charset="0"/>
              <a:cs typeface="Calibri" pitchFamily="34" charset="0"/>
            </a:endParaRPr>
          </a:p>
          <a:p>
            <a:pPr>
              <a:buFont typeface="Wingdings 3" pitchFamily="18" charset="2"/>
              <a:buNone/>
            </a:pPr>
            <a:r>
              <a:rPr lang="tr-TR" sz="1800" b="1" smtClean="0">
                <a:latin typeface="Calibri" pitchFamily="34" charset="0"/>
                <a:ea typeface="Calibri" pitchFamily="34" charset="0"/>
                <a:cs typeface="Calibri" pitchFamily="34" charset="0"/>
              </a:rPr>
              <a:t>		</a:t>
            </a:r>
            <a:endParaRPr lang="tr-TR" sz="2000" b="1" smtClean="0">
              <a:latin typeface="Calibri" pitchFamily="34" charset="0"/>
              <a:ea typeface="Calibri" pitchFamily="34" charset="0"/>
              <a:cs typeface="Calibri" pitchFamily="34" charset="0"/>
            </a:endParaRPr>
          </a:p>
          <a:p>
            <a:pPr>
              <a:buFont typeface="Wingdings 3" pitchFamily="18" charset="2"/>
              <a:buNone/>
            </a:pPr>
            <a:r>
              <a:rPr lang="tr-TR" sz="2000" smtClean="0">
                <a:latin typeface="Calibri" pitchFamily="34" charset="0"/>
                <a:ea typeface="Calibri" pitchFamily="34" charset="0"/>
                <a:cs typeface="Calibri" pitchFamily="34" charset="0"/>
              </a:rPr>
              <a:t>		</a:t>
            </a:r>
            <a:endParaRPr lang="tr-TR" sz="1600" smtClean="0"/>
          </a:p>
          <a:p>
            <a:pPr>
              <a:buFont typeface="Wingdings 3" pitchFamily="18" charset="2"/>
              <a:buNone/>
            </a:pPr>
            <a:endParaRPr lang="tr-TR" sz="1600" smtClean="0"/>
          </a:p>
        </p:txBody>
      </p:sp>
      <p:sp>
        <p:nvSpPr>
          <p:cNvPr id="2" name="1 Başlık"/>
          <p:cNvSpPr>
            <a:spLocks noGrp="1"/>
          </p:cNvSpPr>
          <p:nvPr>
            <p:ph type="title"/>
          </p:nvPr>
        </p:nvSpPr>
        <p:spPr>
          <a:xfrm>
            <a:off x="2071670" y="274638"/>
            <a:ext cx="6615130" cy="1143000"/>
          </a:xfrm>
        </p:spPr>
        <p:txBody>
          <a:bodyPr>
            <a:noAutofit/>
          </a:bodyPr>
          <a:lstStyle/>
          <a:p>
            <a:pPr fontAlgn="auto">
              <a:spcAft>
                <a:spcPts val="0"/>
              </a:spcAft>
              <a:defRPr/>
            </a:pPr>
            <a:r>
              <a:rPr lang="tr-TR" sz="4000" dirty="0" smtClean="0">
                <a:solidFill>
                  <a:schemeClr val="tx1"/>
                </a:solidFill>
                <a:latin typeface="Calibri" pitchFamily="34" charset="0"/>
                <a:cs typeface="Calibri" pitchFamily="34" charset="0"/>
              </a:rPr>
              <a:t>Meslek Hastalıklarının </a:t>
            </a:r>
            <a:br>
              <a:rPr lang="tr-TR" sz="4000" dirty="0" smtClean="0">
                <a:solidFill>
                  <a:schemeClr val="tx1"/>
                </a:solidFill>
                <a:latin typeface="Calibri" pitchFamily="34" charset="0"/>
                <a:cs typeface="Calibri" pitchFamily="34" charset="0"/>
              </a:rPr>
            </a:br>
            <a:r>
              <a:rPr lang="tr-TR" sz="4000" dirty="0" smtClean="0">
                <a:solidFill>
                  <a:schemeClr val="tx1"/>
                </a:solidFill>
                <a:latin typeface="Calibri" pitchFamily="34" charset="0"/>
                <a:cs typeface="Calibri" pitchFamily="34" charset="0"/>
              </a:rPr>
              <a:t>Hukuksal Boyutu</a:t>
            </a:r>
            <a:endParaRPr lang="tr-TR" sz="4000" dirty="0"/>
          </a:p>
        </p:txBody>
      </p:sp>
      <p:pic>
        <p:nvPicPr>
          <p:cNvPr id="61444" name="4 İçerik Yer Tutucusu" descr="imagesCAPA76CD.jpg"/>
          <p:cNvPicPr>
            <a:picLocks noChangeAspect="1"/>
          </p:cNvPicPr>
          <p:nvPr/>
        </p:nvPicPr>
        <p:blipFill>
          <a:blip r:embed="rId2" cstate="print"/>
          <a:srcRect/>
          <a:stretch>
            <a:fillRect/>
          </a:stretch>
        </p:blipFill>
        <p:spPr bwMode="auto">
          <a:xfrm>
            <a:off x="214313" y="214313"/>
            <a:ext cx="1905000" cy="1905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429000"/>
            <a:ext cx="8229600" cy="2578100"/>
          </a:xfrm>
        </p:spPr>
        <p:txBody>
          <a:bodyPr>
            <a:normAutofit lnSpcReduction="10000"/>
          </a:bodyPr>
          <a:lstStyle/>
          <a:p>
            <a:pPr algn="just">
              <a:lnSpc>
                <a:spcPct val="80000"/>
              </a:lnSpc>
              <a:buFont typeface="Wingdings 3" pitchFamily="18" charset="2"/>
              <a:buNone/>
            </a:pPr>
            <a:r>
              <a:rPr lang="tr-TR" sz="2400" dirty="0" smtClean="0"/>
              <a:t>		</a:t>
            </a:r>
          </a:p>
          <a:p>
            <a:pPr algn="just">
              <a:lnSpc>
                <a:spcPct val="80000"/>
              </a:lnSpc>
              <a:buFont typeface="Wingdings 3" pitchFamily="18" charset="2"/>
              <a:buNone/>
            </a:pPr>
            <a:endParaRPr lang="tr-TR" sz="2400" dirty="0" smtClean="0"/>
          </a:p>
          <a:p>
            <a:pPr algn="just">
              <a:lnSpc>
                <a:spcPct val="80000"/>
              </a:lnSpc>
              <a:buFont typeface="Wingdings 3" pitchFamily="18" charset="2"/>
              <a:buNone/>
            </a:pPr>
            <a:r>
              <a:rPr lang="tr-TR" sz="2400" dirty="0" smtClean="0"/>
              <a:t>		</a:t>
            </a:r>
            <a:r>
              <a:rPr lang="tr-TR" sz="3600" dirty="0" smtClean="0">
                <a:latin typeface="Calibri" pitchFamily="34" charset="0"/>
                <a:ea typeface="Calibri" pitchFamily="34" charset="0"/>
                <a:cs typeface="Calibri" pitchFamily="34" charset="0"/>
              </a:rPr>
              <a:t>Meslek hastalığının oluşmasında işverenin </a:t>
            </a:r>
            <a:r>
              <a:rPr lang="tr-TR" sz="3600" dirty="0" smtClean="0">
                <a:solidFill>
                  <a:srgbClr val="FF0000"/>
                </a:solidFill>
                <a:latin typeface="Calibri" pitchFamily="34" charset="0"/>
                <a:ea typeface="Calibri" pitchFamily="34" charset="0"/>
                <a:cs typeface="Calibri" pitchFamily="34" charset="0"/>
              </a:rPr>
              <a:t>ihmali</a:t>
            </a:r>
            <a:r>
              <a:rPr lang="tr-TR" sz="3600" dirty="0" smtClean="0">
                <a:latin typeface="Calibri" pitchFamily="34" charset="0"/>
                <a:ea typeface="Calibri" pitchFamily="34" charset="0"/>
                <a:cs typeface="Calibri" pitchFamily="34" charset="0"/>
              </a:rPr>
              <a:t> saptandığında, sigorta işçiye ödediği tazminatın bir bölümünü </a:t>
            </a:r>
            <a:r>
              <a:rPr lang="tr-TR" sz="3600" dirty="0" smtClean="0">
                <a:solidFill>
                  <a:srgbClr val="FF0000"/>
                </a:solidFill>
                <a:latin typeface="Calibri" pitchFamily="34" charset="0"/>
                <a:ea typeface="Calibri" pitchFamily="34" charset="0"/>
                <a:cs typeface="Calibri" pitchFamily="34" charset="0"/>
              </a:rPr>
              <a:t>işverene </a:t>
            </a:r>
            <a:r>
              <a:rPr lang="tr-TR" sz="3600" dirty="0" err="1" smtClean="0">
                <a:solidFill>
                  <a:srgbClr val="FF0000"/>
                </a:solidFill>
                <a:latin typeface="Calibri" pitchFamily="34" charset="0"/>
                <a:ea typeface="Calibri" pitchFamily="34" charset="0"/>
                <a:cs typeface="Calibri" pitchFamily="34" charset="0"/>
              </a:rPr>
              <a:t>rücu</a:t>
            </a:r>
            <a:r>
              <a:rPr lang="tr-TR" sz="3600" dirty="0" smtClean="0">
                <a:solidFill>
                  <a:srgbClr val="FF0000"/>
                </a:solidFill>
                <a:latin typeface="Calibri" pitchFamily="34" charset="0"/>
                <a:ea typeface="Calibri" pitchFamily="34" charset="0"/>
                <a:cs typeface="Calibri" pitchFamily="34" charset="0"/>
              </a:rPr>
              <a:t> </a:t>
            </a:r>
            <a:r>
              <a:rPr lang="tr-TR" sz="3600" dirty="0" smtClean="0">
                <a:latin typeface="Calibri" pitchFamily="34" charset="0"/>
                <a:ea typeface="Calibri" pitchFamily="34" charset="0"/>
                <a:cs typeface="Calibri" pitchFamily="34" charset="0"/>
              </a:rPr>
              <a:t>edebilir.</a:t>
            </a:r>
            <a:endParaRPr lang="tr-TR" sz="2400" dirty="0" smtClean="0">
              <a:latin typeface="Calibri" pitchFamily="34" charset="0"/>
              <a:ea typeface="Calibri" pitchFamily="34" charset="0"/>
              <a:cs typeface="Calibri" pitchFamily="34" charset="0"/>
            </a:endParaRPr>
          </a:p>
          <a:p>
            <a:endParaRPr lang="tr-TR" dirty="0" smtClean="0"/>
          </a:p>
          <a:p>
            <a:pPr>
              <a:buFont typeface="Wingdings 3" pitchFamily="18" charset="2"/>
              <a:buNone/>
            </a:pPr>
            <a:endParaRPr lang="tr-TR" dirty="0" smtClean="0"/>
          </a:p>
        </p:txBody>
      </p:sp>
      <p:sp>
        <p:nvSpPr>
          <p:cNvPr id="2" name="1 Başlık"/>
          <p:cNvSpPr>
            <a:spLocks noGrp="1"/>
          </p:cNvSpPr>
          <p:nvPr>
            <p:ph type="title"/>
          </p:nvPr>
        </p:nvSpPr>
        <p:spPr/>
        <p:txBody>
          <a:bodyPr/>
          <a:lstStyle/>
          <a:p>
            <a:pPr fontAlgn="auto">
              <a:spcAft>
                <a:spcPts val="0"/>
              </a:spcAft>
              <a:defRPr/>
            </a:pPr>
            <a:endParaRPr lang="tr-TR" dirty="0"/>
          </a:p>
        </p:txBody>
      </p:sp>
      <p:sp>
        <p:nvSpPr>
          <p:cNvPr id="62468" name="AutoShape 2" descr="data:image/jpeg;base64,/9j/4AAQSkZJRgABAQAAAQABAAD/2wCEAAkGBhMREBQUEhQWFBMVGRgaFxcYGBgZGRcXFxcXGBcYGRgaHSYeFxojGhgdHzsgIycpLSwsGB4xNTAqNSYrLCkBCQoKDgwOGg8PGjQkHyQqKjQ1MC80KjAsLCw0NCwpNDQpLywsKSwuLCwsLCwvNCwsLCwvLCwvKSwsKSwsLCwsLP/AABEIAOEA4QMBIgACEQEDEQH/xAAbAAEAAgMBAQAAAAAAAAAAAAAABQYDBAcCAf/EAEMQAAIBAgQEBAQDAwkHBQAAAAECEQADBBIhMQUGQVETImGBMnGRoUKxwRRS0QczYnKCkqKy8CMkNENz4fEWg5Oz0v/EABoBAQADAQEBAAAAAAAAAAAAAAACAwQFAQb/xAAwEQADAAIBAwMDAgQHAQAAAAAAAQIDESEEEjEiQWETMlGB0RRxsfAjQpGhweHxBf/aAAwDAQACEQMRAD8A7jSlKAUpSgFKUoBSlKAUpSgFKUoBSlYcXihbRnbZR9ewHqTpXjeltjyZWcASTA9a+JcDbEH5GaqXH7pW0Ll6WuOfJbGyzsAOpqoYbmS7Yv7NbcESjqyyD0II1FYP431fbwal0+1vZ16lavDcet+0lxdmEx2PUexraremmtozNa4FKUr08FKUoBSlKAUpSgFKUoBSlKAUpSgFKUoBSlKAUpSgFKUoBSlKAVEcXfPesWuhJdvku33P2qXqt4nFAcSg/hsiPcsay9Xfbj5LcS3RsYWyL2MuXDqtgBE/rkSx+YED3qG5+4aniYa+QB5/Dc/0W2+mp9qnOVTNhn6vcuN/ij8hWj/KIs4P+2v5NVThPpnv35LZprMl+ODH/J9fPhXLbbowP94a/dTVrqpclJlu3h3W2frmq21b0ld2GWV51rIxSlK1FIpSlAKUpQClKUApSlAKUpQClKUApSlAKUpQClKUApSlAKUpQCqPxx44kf8ApD8mq2Yzi9mz/OXUSOhYT9N6pl8ti8c120jeGEC5iImAdfvXO/8AoUni7U+TX0q1e34LNyh/wdv5v/natL+UL/g/7a/kar9nm2/g7a2PCUFc2rTJBYmYBEb1X+L81X794C+qta0yr5guogwA0E6neai+oj6PYvOiU4a+p3fJfuUh/tr39S1+TVaK5nxHmNreIU4W2AwCi58UabqVDQdPep7gvOF65eS3dtoocxIJBmCRoSadHniccwx1GKnTot1KUrpmIUpSgFKUoBSlKAUpSgFKUoBSlKAUpSgFKUoBSlKAUrH46zlzDN2kT9KyUArS41jDaw91xuqkj59PvW7URzZaZsHeC75ZPyUhm+wNQyNqG1+CUc0tnNWNu5OdJLTJzHWd963uX+GWlvKELiZ0JzDYnbSoRcQBvI+YP57VJ8Dxqi/b8w37jsa+crens6+vwS1nlTDFjcL3WY7nyj121io3HYSzbMqpJU6FjMeoAAE1ntcctqPjHsZ/KtM2nvz4alo1PTTv5o09ahPdvkk0lyYGxh/8Vs8CvH9qsf8AUT7mP1qO/Y7pMEpbH99voIUfU1scPwwtX7N3PcMXEBYk5VLHqFAAkSJNaI+5FdeGdjpSozmXGNawl10+ILoe0kCfYGfau/VdqbOSlt6Nm5xO0rZTcUN2kafPtW0DVE5W5hw3huH0KxmYiQc06THp171P8q47xEuZZ8NbhCE/uwDHtP3rJg6r6ldrX9/Jfkw9i2TlKUraZxSlKAUpSgFKUoBSlKAUrxfvKilmMKoknsBUJb45eu62bQydC5Mn2G33qrJmjH9zJzDrwT1Ki+HcbFxzbdfDujpMgxvB/SpSpRc2tyzypcvTFQnNvFTYsDKYZ2CSNwDJJHrAj3qbqN4/wYYqwbZMGQVPZht7dPevMqpw1Pk9hpUtkZgsDhzh87ZToSWnUH596y8n8Z8e24ksEIhjuVaYB9RBFU5+F4m0XwrYbP485WmQMpmRcEZRqDDRt9blyZy1+xWCrEF3OZiNhpAA7wOvcmub0kWsnK1rz8mrN29r53vwT9afGf8Ahr3/AE3/AMhrcqO45i0WxdDMoJRwASJMqeldSvtZjnyjkorPhD51+f6GsArPhR5h/roa+bfg7KNlak+D3AovE6gWxPy8RJ+1RgNfXxvh2roA1dAB/wDJbrxeQ1tGDjWOVhdxCKLVhT+I6RoJ07sRA6z6EjByviPGv4dtg9y2emoDeU9xudJqv/ygYv8A3WxZX8dy5cf1yBUtg/LM596mv5PLb5OH5/32y98gvPv/AGg1bJxamb/LM7ycufg7dXi9ZDqVYSrAgg9QdxXutHjGLa3b/wBnrcchUH9I9fkBJrs00ltnOS29IqX/AKJNvE+Fbv5MPdVmKx5iVZfLOxEHc/SrngMAlm2EtiFH1J6knqa5va49dw+Kui6BcZM6eMcxk7gADaTHXTvpNXjhHMCXLNs3DkdhqpnQglTr8wfaKw9NUd9JTpmrOr7U29omK+M0CTsKxri0OzqfcUxVnPbdZjMpE9pBFb9/gylZw/H7uLulbLC3bB0MAsR3M7fKpdMVcsui3WDq5yhoghugMaEGuT8I4jicFiGRoV1cBkbYnby/MDpvpVu4Zxe7xG/bykG3bYMxXYZTsT30iK48Zsnf773+hvvEkuPGi/UpSuyc8UpSgFKUoCA54LDBsV6Mmb+rmH6xUZwLmu1bsw4IjsJknYfOat96yHUqwBVgQQdiDuKonH+TbtgNewt0eWCqPoQZiFuDffSR0GprndVit0skexqw1Dnso0uJcaa5xXDeGrL51UzpOokn0yn6Gul1W+XuUBZcX7zm7iMsSdknfL3PSasN26FUsdgCT8hV3SYqxx6vLIZ7mmlPhHuvF24FBJ6VXOKczOqgrlRWiGPmOuxgeUe81FpxW41xJuOZdJk6fGvQaVpp6lspS29HrHc5hL6uMrlQyNbBJZTmE5YEEwup/Qa3PC4lbiK6mVYSPeuYcl4VbvEFkybSvcjsSQIBjaWn396vOBcYTNbeRaDE22g5Qra5S2ywZGsVh6a7S7rfDZqzxO9T5Ji8hKkAwSCAexI3qjcWuzhFZVAaGDRGrKG8QN1mBmmrxZxCuJVgw7gzXN+YMQy3b1lRobpYAb6qZA9IP0Brc2nPBlXDK8DWfCtDr861rNwMARsazWj5h86+bZ2jbBrFiXj6H/Nbr2K1eInQDvH/ANluvF5BXOb8PntC4uhsEh+xDlckeszVw5buD9rwqxkS1lRV7KinUk9SZY+rGqnzI3+6YiNzetD6C4T+QqYvYW494XAQEGQfEuaTbBnITJj5aaVslvUz8/t+5RSW6fx+51+5x63+CbhkABQYk7DMfKPrWDEXGSb15lUqrFEEHKSNyep6dvnpHMUw9wXRd8ZpX4YgZR2UDRddZAmRO9Sj8ZveG6PdZ1uQDmyk6/0oneOveurM0+b/ANjntpfaRWPxObFbgArLHSM2ikzWZuJzctW1bIT4jBpJOTOCIJ1BJbf1n5a2Faz4o0UKobMxzuYEaABQJJ0A23JJ0rR4ysOL6K6oJUZtSqyCGIE6GCPSaw3N7tpa/v8A7NcuGpTZ1HgPL9prWZhJP+p+dbuAxBtYj9nLFlK5kncRuvyj8q5/wfnG7YQhnXKIEk7Ek/F+7Vk5RFzEYg4pz5ACFPQk6aegH6VR07auVK593+Ue5Yem6fBPcycLs3EFy6it4TKxJAnKragneIJMelSOBNvIPCyhOgWAB9NKiebMVb8IK5lJzOoOrqo+D0DOUHvUXyRxjxr1xdB5ASo2UggAD0g/QCt7ypZ+1LyZ1DePf4LlSlK2GcUpSgFKx376opZjAG5qtcV5qcHKg8MHZn+IztC9PegLTVB5w5mK5lkLlCPb11y5iC8EQSQDAOwrXxGLdpLO5buWP26CoXmKCtosd7NlQdDJ8w676z96w9bTUpI1dMk65Lfy/wA6M2HdsSPOi51IEeKhMKY2BJI27+hpw/CPjTnvNI6KPhHoB+teebeWwuDtm3vYVVOnxIN/lBJPyLVH8t8xm0MrL5dPSsnUVctRb4LYlNOo8m5zByqqWyyaCNf9dRVLPGcnlCxcXTMTmgjqOx27VcOZub1a0Qg+dUHAFbnikjzgkqddQIBBA26mZ6Qas6St25n7fkhllqFVeSf5L4ilvFNeMoTaJfTMgDMrZ5kFRPQnroeldBwHM9m6+QOCe4DCO0ztPqa5nZ4kcNmi0DmttaYNIAyvLRlMkAgAGdcprNw/HXSoW4tt0mQyzbuD+0m/uKtxLPELS/R+TzLWOq8lu5q4hhEVsiFrw1BtCIbpmIgMPTWqbc41cuM2bDiGUw6nI4BWCGklW6jYSPnWe0GgZzmbqe5714xbRbc9lPr03rTWKH6muSlXS4TKuvE/OVWROskbkdY6TUlgMVmcBiAeg6sYOkexNa1vAKfguofRpQ/cR96kuC8GvePb8jFSdSvmGx6rIri1rR1Nm4Kx4jDZ5AmQEIgT/wA63sOp0267da3LXCMQRJt5NN3IT/ORXjj/ABW0tlAhVLqCH8KWJYFWBDiATK99JqleeCRAfsdu9/s5bL42dldcjeVSoDDUAyTseldK5e5btsgYjpHtXJcPjWV8xHxbyZMgzqe5rpPAuaGsjK4BHTXp6VbXDXd4KrTa9Pky808CWwA6bdRVduWgyx0IqT5m5mN5YAhR07noPrUHjcUbSKN2j8hqfWul0VN9yXj2MWedJb8mO1w8Q6wJ0APbrMR+tb72s4yAEgjKAskwBG/yFRNvGvbAZoKuSek6ae3vW4/DgxDIzoTqCrEfF2jaZ6Vsvua9GimdL7jLY5XYI+TKtyAfOkygYiYJgENl80dR2mrLyxwmylkftBN+43TVwg3yjL+lYuC2ram22JvXLlxlYW7dxi2VCcrMx6Zo+g6xpJcN5zwuHHg37wRlZgkhoKTp5ogRtr2FczHaeRw9fz0a6Vdu1s0eZeEomFxV1LQtKLXl0IJfNoYOuhM7DZexr7/JphxnxFzuLK/4Mx/MVu86cUtYjh95bFxbkqD5CGJh10EfX2rByDkt4XEvcGiXWJJ3Cpat9/QVonGpzTr8Mg6bxPf5JXmbijSuHsk+K4zNl3CD5bEn8jW3y3g3t2fOzEsZgknKOg1271QOCZsXjsxJUu0kgkECJyj0Cj8q6oigAAaAaCt5kPtKUoDW4jhfFtOmxI0PY7g/WqHxu542H8RgMy+S5uCGX4WB+XT0NdFrn3MiG1fxCDa6uaI6/ECBO8g/WgK3iceqeW4fEcaQNEPrO7A7/pWC9jxibORiLZtlQrR5PiLqD1XVyJ1G21a7YEXGXzrJAUZpWSDlgHUHbv2719Wwq2cRm8pBQEGAVYOgGgPbNp3isXWr0J/KNPTff+h17D8SFy3Oe0wjzA+XTrMkiPXaqpxfkpbqeJhsT4KjdWIKr3UNrHzgmojmbmLD3WU27bkDMLmRlAMiAw6Md9wPetng627mRMOtxrcDP4gQsRvAIO/TXQfeqs+TWlknfyTxz7wyscSsX1Yq6nw5HlU6lYB+KNCQZ29hUlhMdcJyPh7TWxorAeCwXYfDOsek+tSnECfHuZgVbOxyncAk5faIrXJq7DgxuE0V5Mt70zTvYfzFm1zMCe2unfvH3raKCoVLj4i4FDRmMATAA9TWbhWLbOUJzDWD6j17VsM5KZPn/r515uW5UgxBBH1FZYrzeUlWA3gx84oCnZo/CQOnXT86leWMUq4q0c0ANJ1jQAnWsYSvdnCBmUQDJ7Vivo5a4ejUuqr3RtpxK0okuGMdJY/aagXYtosnXUn+FTNnBaaCtZsMy5j0mvMXQxD23slk6y7WktEc2Dgw313n5VJ8NtXLzMiuGRUOYHMDEgSpHUSDoRpNR9xDuT7enqatHKXDH8eyyDOwLrdSGyqhBU5mIjUHb0q3Pjjs214KsWS+7hmLDYAW9Wcuw/E5n31NOIYTxAIOo9vaa9cw8JfCX/gS6CZXOWnWTqVYDTuRUjZ5hLWiv7NbQtpmzFxHopG8+tUY8lUtY44J3KT3VckQMV+ymbdm0Cd2d2ut7KwC/apThts3MO2Jd2S4HKoUyLAhZbKF6STI7VHXWu7qyD/20H3irxyZwoPh1uXiXuZjuxyjK3l8s5dxO1S+g/8ALOvnbPPqL3e/0KpzDw42XtHM2bEIWynTw8igBB1EBh7gmo/guDsYiy97EJ4jqT/zQkidBljv1+1SX8onECeIqo1Fqy395hmb/Dlrf4Ly3aHDkxDxma3nOpBnXLG4J1iIqrFin6zS8L/wtyW/pJv3IviGEw9m0pSwjNEAvcukE6EwqHKfkTWE3Li2iA5HiQSCemhIy7RpEbVtWrltLAuZg10+WI94n90ff71sYflPEXkW5lJzeYeZRI6TJ0rfOOZe0Y3ba0zf5KwAXFeUaIhJ+bED8vyq/wBRHLXCjYtkuALjmWAMxAgCev8A3qXqwiKUpQCqVzukX7bdCsfQn+NXWtXHcMt3gBcUNG3cfIigORY3hTNDKyhFVUCT5oA13GUSxJJ9aLwS9cJde3n+F5MgazoSdDvO/rPQcbyphEEs7WwdpYfaRUFxThtq2s2b4eWAKSJ2ME66j2rxpNaZ6m09or2BwIVyMjByDAIkRuYjcVIcl8QW1cGbQRVkvcsYm4iW2dVyEMLmrMI/CBXNeIoyY7LqJYSB0ltR8htXM65U2l/M29Mk0y9cY51ts/hXUXwmnz5gHUyAGUH4oJnToOtQFu2wch7tsgSCknNJML+HsCd9iK2eHcJt3jaNwSLlxrckAxBCjQ/0mX61scQ4K+GuFW8ywIeIzKJyHrLAeUifwg9ajh3OqdPXv/VHtyuZSNDhmEt27s3ULp0jX5SK9nCp4rOi5VOwO/z9K8NxBO+nfX+Fb3D8NhnRzevizcBPxkLK9CASRA207VsvqZS9PJmWF+/BiikVDJcQ4jLhnuOs+Z28q5ZGyx7dOlTcVdjt2ttaIXKl6T2V0Vu8JH+2T51pMYn0rb4NbN26BauLnGqgDX3B/LevMuaca3R7GN34Nq3WtxFZKrmVZgy85dCdDAPepfF8Au4dVa43xGIIC7DpWo+HDbkAiIgrOhk7nSqv4jHafOiX0qT3rZG28HhXthLt8lwSba2p+Ix5SHHUgaxpVl4Tzj4TixaVfDQedjvccnzsOwzf6ioDHMLayioCNogtmMgEka6at20rb4xwrwDaZdQBbzTAIW5KkEf1tfasdY3SpzbaX9TT3LaVTyzd5q4qmJvJlggAGND+KDWhUNg7Z/bLnYBj/iH61JY1iEOX4jCj0JMT7DX2rR0a7cbb/JV1CXepR6uXCVbwwbjjZVBYzsJCzp/CtbhOP4laY+E15FXdXR2EnX4SmkzMfesuBwOIVRme4VWAlsXGUAbAaGFAFS3D8fctEnOQW1PmYjTpMa6dfvVrnJXL1/qyHdM8L/ghcVgMRdutcdWMrczuVdTLKANHUbRECtnFcdd8LhcKFZfDUBp/E2y+wH5ntWxzCb1wBw7tlGfKWDWyuvmEEgnT4TOn0rTwTEjMfiOZtd9zH3NMOHsbpnmTL3JI9MuwGy6D1PU/6711PlzEB8NbjoMvuun6Vzjh/Drl58ttcx310Eep6Crhy9i7ktZJFq4pnwyOh1JXTzCeoNaSktNKjrl2+jIIDqxhiPwjudKkaAUpSgFKVixWJW2hZthQFQ50wzrdFySVYADsCNx77/Wq14w/EoNXvjS3MRYdRa0iQT3GoImCPp1qh5ZoCXwPHryxkumP3Xgj77exFVXmuzeOITElMgLCdCBOaQcpMwT+lb8FT6Vk4lbN22ASSFHlBkgdaqyY1kWmWY8jh7PGD4gCi2swRw90g9Fcm2yeu9uulcD42uJtK3wuRqhkHQwSJ+JfUd64ZfwDtfLEgNIIA32BzA7TPr2rpVjid25aQ+EzsBOZgUyOFiQy6fWPWsETlwPu9uN+DVdRkWipXb2e0xgLDkQogCGj/RqPy6kjQnc99QdfpW+cUqEqVzZiXOqTDak5Jkd43rPc4eh1Gny2rozc14ZjcOfJHYXFPb+EqQehUD7ipnDcTtt8Ryn5ae3X7VG3OGsNoP2rWe2V3BFTIkkOFTqLtn+83/5rRx/B7S+Y3FZp2tk/WSBFYTWSxhy223egMj4120ljoAMzM7R/WY/kBWWxger6+n8a2LOHC7b96+2LxcwiO3rlIB+RaAarbiFzpE0qrxyYcbh0KyxChdZ0ArM2JF3DXWW54kG1JnMfjjU71jxfDr15R4dtivcqSCdugI0OuvUCq/ieBXrLSAxaQSB1AIJAjVwOumneqct900p1rX5LccpNN+Se5S4l4GKxbSM7KEXNqJNzUkegFTl5Qnmcq1xhJyx94ACj0j261X8DgVLtc/eJI+U6VJNqaswS5hJkM1d1to9XLxbfbt0qx2+Ty+GVl/nT5oOgynYehjWq2I67V0XhfMOHvQqPDDQI3lb2B39pq4qKVxLle9YRGlczmMoLeVjrHbpuK1sBynizdIe0UBEZiQR8Ukkg1Z+b8SResqDoAzRp8UgA+1TeC43bu3WtoZyic2kHWDl7/P6UB64RwhMNbypv+JurH1/hXziPDfEe04y5rbTJGsdgf0/Kt+lAKUpQClKUArFiMMtxSriVPSstKA8hABAGkRHpXJbgysR2JH0MV1yqZxjky4Xd7RDBiTl2IkzA6GgKuHnes1saRXnE4F7Zh1Kn1Ef+axLIoBw2UuuCYQ6x0lYga/1q2r6NcGckgRlEwdD+HLtr2j+NatzR9swJ26fDGv5+1fbV6GtLfuFUJKKYJCgatHykbdx7V0oXqolLrwiLu4fMTmXK6bsZB37bA76elSOGHkA7CPpW3zGuW5e8xaNiTMiBHp9K1rXUdj/3/Wouv8VT8Eu30b+T3RbZYwBJPTea3eGcIuYhoQadWOw9/wBKvPCOX7eHEjzP1Y7+3YVcVlb4X/J+rjNfBWdlUwfc7e1ZcVyER/NOI/dYR9x/CrlSgOWcW4FftI2dGAMDMNRDEDcbaGq3awiyblxSTqQJGmpiNDoIiNK65zjdjCMP3ioH94H9KjsYMJawNm5fQSbaZYBzMxQGPLr7nQVndL6j37IuSfYtfkpeCwLEAq0kDSJVh1O3rOutZsZfYp/OecQRIVjvEajNHqIr7g8OzrbZPicuFA081s6gHvGtY8YxZiXWXM+ZpzAx67/9q9j6WT1ykRrvn0s+YO1lT6Cs0V5tHyj5/oKleE8vXb+oGVP3jt7d6vKzQwqg3FDfCWE/KdatHELVnEJkTDSQPK3Ue6Bp+RqRs8pWVCRmzKQc06k/kBU3QHMb3D7mHYDEm5dV1KKxzKEO4WWmZq1cEtNZtpksg+UebLlYgwdSCZ6dKm+I4Bb9prbjysI+XYj1B1rS5Yz/ALMqucxUkAxEr+E+4igMh40F/nFKA6SQ2/YSompKsOJwi3FyuJEg+4rNQClKUApSlAKUpQClKUB4u2VcQwDDsRIqs8wcuWEttcXyERAnQkkCIP6VkXm053m3NtTGYTtJgk6idNjFYuPcw2LuHKhoclSFYamGGx1B+tAYeAcuWrq+K7ZgCQV2AK6EMakByjhLvhtq6IWKDNKeaM22rbdSdqrNjH3LsYK2cud2Z3n8MCR9j86vHB+Gfs9oWwxYDb029T8/c1ComvuRJU58HPuZsExxt1NIuNbC9ABlFb3FOXnsOl0o123AFxVMRHXaY9fy3q7twu0bniFAXIiTr6bbUbhls/hA+Ur+RFZsuCqvvl8otjKpnta4NPl3jFi/bIsqU8MwyMuUr7bGe4JqWrWwfDrdmfDQLO8bn5nrWzWqO7Xq8lVa36fArxduhQSxCgbkmAPmTXuoLmblj9s8ObhVUM5YlWOmpEjtXltpblbYlJvTeiF4zjzjsQtqx5rdrzMRMMxGh+QB0PXNO0VK8K4dbxGFFnEIGNlmWDuIPlII1HlIrf4fwY2ljPvuVUAk+pM1vWMOqTlESZJ3JPck6k1jxYcjt3k9/YvvJPb2z7ETZ4RhcGoY+VVaQXMhWYQT6EjrWxxrC2XstcuIHCqWBG5AE6N6/SvfF+EJiFCuSFEnSO3rsR3qh8Qx74J3w1u4t6zdBAXMCbebTSD5T/R2PSK2zEwtStGd068k1ynwi1clnBYrlIBjL5hOvc6bGrgCBA0HYfLtVAwvFb+FItraIa9lhmB00gBV0kknqY+dTuB5evC7bvPcBcHzzqYPQHbboAAJ0qR4WSlKUArxbtBfhAHyEV7pQClKUApSlAKUpQClKUAry7gCSQAOp0FeqjOO4W7cRRaMENrrGnzoDHiuOomiLmn+ypJ33Et/ZBqBu8Ady10WyGOoVUVU09LjSf7omrdhsEifCoB6nqfc6ms9Ac94Lww4vFXGuZCFRPiXYnQwqkDdTv3q0Dle36eyJ+oNa9rBG1xEuPguIZABOpMySBA1U7/vVYqAgxwh7V62bXwT5/Kg07aAHapylKAUpSgFKUoBUTxt7ua0tsHKxIcjNI2j4SD3O42qWpQEL/6ZU/E2b5qG1/t5q0eYOU0bDXMhysqkjyWxqBP4VBFWisOMWbbjurfke9AVPlnhJv2A7FYIAGZcx0UAkEnQT2qVXhN+3/N3dO0mPo2YflWzyzg/CwttNdB1IJ37qSPpUpQETg+KOLos3R5yJ0AjYnUgkdNoFS1Yjhlz58ozxE9YrLQClKUApSlAKUpQClKUApSlAKUpQClKUBifDKWDEajbU/lMGstKUApSlAKUpQClKUApSlAK+ETvX2lAfFQAQBA9K+0pQClKUApSlAKUpQClKUApSlAKUpQClKUApSlAKUpQClKUApSlAKUpQClKUApSlAKUpQClKUApSlAKUpQClKUApSlAf//Z"/>
          <p:cNvSpPr>
            <a:spLocks noChangeAspect="1" noChangeArrowheads="1"/>
          </p:cNvSpPr>
          <p:nvPr/>
        </p:nvSpPr>
        <p:spPr bwMode="auto">
          <a:xfrm>
            <a:off x="63500" y="-1041400"/>
            <a:ext cx="2143125" cy="2143125"/>
          </a:xfrm>
          <a:prstGeom prst="rect">
            <a:avLst/>
          </a:prstGeom>
          <a:noFill/>
          <a:ln w="9525">
            <a:noFill/>
            <a:miter lim="800000"/>
            <a:headEnd/>
            <a:tailEnd/>
          </a:ln>
        </p:spPr>
        <p:txBody>
          <a:bodyPr/>
          <a:lstStyle/>
          <a:p>
            <a:endParaRPr lang="tr-TR">
              <a:latin typeface="Lucida Sans Unicode" pitchFamily="34" charset="0"/>
            </a:endParaRPr>
          </a:p>
        </p:txBody>
      </p:sp>
      <p:sp>
        <p:nvSpPr>
          <p:cNvPr id="62469" name="AutoShape 4" descr="data:image/jpeg;base64,/9j/4AAQSkZJRgABAQAAAQABAAD/2wCEAAkGBhMREBQUEhQWFBMVGRgaFxcYGBgZGRcXFxcXGBcYGRgaHSYeFxojGhgdHzsgIycpLSwsGB4xNTAqNSYrLCkBCQoKDgwOGg8PGjQkHyQqKjQ1MC80KjAsLCw0NCwpNDQpLywsKSwuLCwsLCwvNCwsLCwvLCwvKSwsKSwsLCwsLP/AABEIAOEA4QMBIgACEQEDEQH/xAAbAAEAAgMBAQAAAAAAAAAAAAAABQYDBAcCAf/EAEMQAAIBAgQEBAQDAwkHBQAAAAECEQADBBIhMQUGQVETImGBMnGRoUKxwRRS0QczYnKCkqKy8CMkNENz4fEWg5Oz0v/EABoBAQADAQEBAAAAAAAAAAAAAAACAwQFAQb/xAAwEQADAAIBAwMDAgQHAQAAAAAAAQIDESEEEjEiQWETMlGB0RRxsfAjQpGhweHxBf/aAAwDAQACEQMRAD8A7jSlKAUpSgFKUoBSlKAUpSgFKUoBSlYcXihbRnbZR9ewHqTpXjeltjyZWcASTA9a+JcDbEH5GaqXH7pW0Ll6WuOfJbGyzsAOpqoYbmS7Yv7NbcESjqyyD0II1FYP431fbwal0+1vZ16lavDcet+0lxdmEx2PUexraremmtozNa4FKUr08FKUoBSlKAUpSgFKUoBSlKAUpSgFKUoBSlKAUpSgFKUoBSlKAVEcXfPesWuhJdvku33P2qXqt4nFAcSg/hsiPcsay9Xfbj5LcS3RsYWyL2MuXDqtgBE/rkSx+YED3qG5+4aniYa+QB5/Dc/0W2+mp9qnOVTNhn6vcuN/ij8hWj/KIs4P+2v5NVThPpnv35LZprMl+ODH/J9fPhXLbbowP94a/dTVrqpclJlu3h3W2frmq21b0ld2GWV51rIxSlK1FIpSlAKUpQClKUApSlAKUpQClKUApSlAKUpQClKUApSlAKUpQCqPxx44kf8ApD8mq2Yzi9mz/OXUSOhYT9N6pl8ti8c120jeGEC5iImAdfvXO/8AoUni7U+TX0q1e34LNyh/wdv5v/natL+UL/g/7a/kar9nm2/g7a2PCUFc2rTJBYmYBEb1X+L81X794C+qta0yr5guogwA0E6neai+oj6PYvOiU4a+p3fJfuUh/tr39S1+TVaK5nxHmNreIU4W2AwCi58UabqVDQdPep7gvOF65eS3dtoocxIJBmCRoSadHniccwx1GKnTot1KUrpmIUpSgFKUoBSlKAUpSgFKUoBSlKAUpSgFKUoBSlKAUrH46zlzDN2kT9KyUArS41jDaw91xuqkj59PvW7URzZaZsHeC75ZPyUhm+wNQyNqG1+CUc0tnNWNu5OdJLTJzHWd963uX+GWlvKELiZ0JzDYnbSoRcQBvI+YP57VJ8Dxqi/b8w37jsa+crens6+vwS1nlTDFjcL3WY7nyj121io3HYSzbMqpJU6FjMeoAAE1ntcctqPjHsZ/KtM2nvz4alo1PTTv5o09ahPdvkk0lyYGxh/8Vs8CvH9qsf8AUT7mP1qO/Y7pMEpbH99voIUfU1scPwwtX7N3PcMXEBYk5VLHqFAAkSJNaI+5FdeGdjpSozmXGNawl10+ILoe0kCfYGfau/VdqbOSlt6Nm5xO0rZTcUN2kafPtW0DVE5W5hw3huH0KxmYiQc06THp171P8q47xEuZZ8NbhCE/uwDHtP3rJg6r6ldrX9/Jfkw9i2TlKUraZxSlKAUpSgFKUoBSlKAUrxfvKilmMKoknsBUJb45eu62bQydC5Mn2G33qrJmjH9zJzDrwT1Ki+HcbFxzbdfDujpMgxvB/SpSpRc2tyzypcvTFQnNvFTYsDKYZ2CSNwDJJHrAj3qbqN4/wYYqwbZMGQVPZht7dPevMqpw1Pk9hpUtkZgsDhzh87ZToSWnUH596y8n8Z8e24ksEIhjuVaYB9RBFU5+F4m0XwrYbP485WmQMpmRcEZRqDDRt9blyZy1+xWCrEF3OZiNhpAA7wOvcmub0kWsnK1rz8mrN29r53vwT9afGf8Ahr3/AE3/AMhrcqO45i0WxdDMoJRwASJMqeldSvtZjnyjkorPhD51+f6GsArPhR5h/roa+bfg7KNlak+D3AovE6gWxPy8RJ+1RgNfXxvh2roA1dAB/wDJbrxeQ1tGDjWOVhdxCKLVhT+I6RoJ07sRA6z6EjByviPGv4dtg9y2emoDeU9xudJqv/ygYv8A3WxZX8dy5cf1yBUtg/LM596mv5PLb5OH5/32y98gvPv/AGg1bJxamb/LM7ycufg7dXi9ZDqVYSrAgg9QdxXutHjGLa3b/wBnrcchUH9I9fkBJrs00ltnOS29IqX/AKJNvE+Fbv5MPdVmKx5iVZfLOxEHc/SrngMAlm2EtiFH1J6knqa5va49dw+Kui6BcZM6eMcxk7gADaTHXTvpNXjhHMCXLNs3DkdhqpnQglTr8wfaKw9NUd9JTpmrOr7U29omK+M0CTsKxri0OzqfcUxVnPbdZjMpE9pBFb9/gylZw/H7uLulbLC3bB0MAsR3M7fKpdMVcsui3WDq5yhoghugMaEGuT8I4jicFiGRoV1cBkbYnby/MDpvpVu4Zxe7xG/bykG3bYMxXYZTsT30iK48Zsnf773+hvvEkuPGi/UpSuyc8UpSgFKUoCA54LDBsV6Mmb+rmH6xUZwLmu1bsw4IjsJknYfOat96yHUqwBVgQQdiDuKonH+TbtgNewt0eWCqPoQZiFuDffSR0GprndVit0skexqw1Dnso0uJcaa5xXDeGrL51UzpOokn0yn6Gul1W+XuUBZcX7zm7iMsSdknfL3PSasN26FUsdgCT8hV3SYqxx6vLIZ7mmlPhHuvF24FBJ6VXOKczOqgrlRWiGPmOuxgeUe81FpxW41xJuOZdJk6fGvQaVpp6lspS29HrHc5hL6uMrlQyNbBJZTmE5YEEwup/Qa3PC4lbiK6mVYSPeuYcl4VbvEFkybSvcjsSQIBjaWn396vOBcYTNbeRaDE22g5Qra5S2ywZGsVh6a7S7rfDZqzxO9T5Ji8hKkAwSCAexI3qjcWuzhFZVAaGDRGrKG8QN1mBmmrxZxCuJVgw7gzXN+YMQy3b1lRobpYAb6qZA9IP0Brc2nPBlXDK8DWfCtDr861rNwMARsazWj5h86+bZ2jbBrFiXj6H/Nbr2K1eInQDvH/ANluvF5BXOb8PntC4uhsEh+xDlckeszVw5buD9rwqxkS1lRV7KinUk9SZY+rGqnzI3+6YiNzetD6C4T+QqYvYW494XAQEGQfEuaTbBnITJj5aaVslvUz8/t+5RSW6fx+51+5x63+CbhkABQYk7DMfKPrWDEXGSb15lUqrFEEHKSNyep6dvnpHMUw9wXRd8ZpX4YgZR2UDRddZAmRO9Sj8ZveG6PdZ1uQDmyk6/0oneOveurM0+b/ANjntpfaRWPxObFbgArLHSM2ikzWZuJzctW1bIT4jBpJOTOCIJ1BJbf1n5a2Faz4o0UKobMxzuYEaABQJJ0A23JJ0rR4ysOL6K6oJUZtSqyCGIE6GCPSaw3N7tpa/v8A7NcuGpTZ1HgPL9prWZhJP+p+dbuAxBtYj9nLFlK5kncRuvyj8q5/wfnG7YQhnXKIEk7Ek/F+7Vk5RFzEYg4pz5ACFPQk6aegH6VR07auVK593+Ue5Yem6fBPcycLs3EFy6it4TKxJAnKragneIJMelSOBNvIPCyhOgWAB9NKiebMVb8IK5lJzOoOrqo+D0DOUHvUXyRxjxr1xdB5ASo2UggAD0g/QCt7ypZ+1LyZ1DePf4LlSlK2GcUpSgFKx376opZjAG5qtcV5qcHKg8MHZn+IztC9PegLTVB5w5mK5lkLlCPb11y5iC8EQSQDAOwrXxGLdpLO5buWP26CoXmKCtosd7NlQdDJ8w676z96w9bTUpI1dMk65Lfy/wA6M2HdsSPOi51IEeKhMKY2BJI27+hpw/CPjTnvNI6KPhHoB+teebeWwuDtm3vYVVOnxIN/lBJPyLVH8t8xm0MrL5dPSsnUVctRb4LYlNOo8m5zByqqWyyaCNf9dRVLPGcnlCxcXTMTmgjqOx27VcOZub1a0Qg+dUHAFbnikjzgkqddQIBBA26mZ6Qas6St25n7fkhllqFVeSf5L4ilvFNeMoTaJfTMgDMrZ5kFRPQnroeldBwHM9m6+QOCe4DCO0ztPqa5nZ4kcNmi0DmttaYNIAyvLRlMkAgAGdcprNw/HXSoW4tt0mQyzbuD+0m/uKtxLPELS/R+TzLWOq8lu5q4hhEVsiFrw1BtCIbpmIgMPTWqbc41cuM2bDiGUw6nI4BWCGklW6jYSPnWe0GgZzmbqe5714xbRbc9lPr03rTWKH6muSlXS4TKuvE/OVWROskbkdY6TUlgMVmcBiAeg6sYOkexNa1vAKfguofRpQ/cR96kuC8GvePb8jFSdSvmGx6rIri1rR1Nm4Kx4jDZ5AmQEIgT/wA63sOp0267da3LXCMQRJt5NN3IT/ORXjj/ABW0tlAhVLqCH8KWJYFWBDiATK99JqleeCRAfsdu9/s5bL42dldcjeVSoDDUAyTseldK5e5btsgYjpHtXJcPjWV8xHxbyZMgzqe5rpPAuaGsjK4BHTXp6VbXDXd4KrTa9Pky808CWwA6bdRVduWgyx0IqT5m5mN5YAhR07noPrUHjcUbSKN2j8hqfWul0VN9yXj2MWedJb8mO1w8Q6wJ0APbrMR+tb72s4yAEgjKAskwBG/yFRNvGvbAZoKuSek6ae3vW4/DgxDIzoTqCrEfF2jaZ6Vsvua9GimdL7jLY5XYI+TKtyAfOkygYiYJgENl80dR2mrLyxwmylkftBN+43TVwg3yjL+lYuC2ram22JvXLlxlYW7dxi2VCcrMx6Zo+g6xpJcN5zwuHHg37wRlZgkhoKTp5ogRtr2FczHaeRw9fz0a6Vdu1s0eZeEomFxV1LQtKLXl0IJfNoYOuhM7DZexr7/JphxnxFzuLK/4Mx/MVu86cUtYjh95bFxbkqD5CGJh10EfX2rByDkt4XEvcGiXWJJ3Cpat9/QVonGpzTr8Mg6bxPf5JXmbijSuHsk+K4zNl3CD5bEn8jW3y3g3t2fOzEsZgknKOg1271QOCZsXjsxJUu0kgkECJyj0Cj8q6oigAAaAaCt5kPtKUoDW4jhfFtOmxI0PY7g/WqHxu542H8RgMy+S5uCGX4WB+XT0NdFrn3MiG1fxCDa6uaI6/ECBO8g/WgK3iceqeW4fEcaQNEPrO7A7/pWC9jxibORiLZtlQrR5PiLqD1XVyJ1G21a7YEXGXzrJAUZpWSDlgHUHbv2719Wwq2cRm8pBQEGAVYOgGgPbNp3isXWr0J/KNPTff+h17D8SFy3Oe0wjzA+XTrMkiPXaqpxfkpbqeJhsT4KjdWIKr3UNrHzgmojmbmLD3WU27bkDMLmRlAMiAw6Md9wPetng627mRMOtxrcDP4gQsRvAIO/TXQfeqs+TWlknfyTxz7wyscSsX1Yq6nw5HlU6lYB+KNCQZ29hUlhMdcJyPh7TWxorAeCwXYfDOsek+tSnECfHuZgVbOxyncAk5faIrXJq7DgxuE0V5Mt70zTvYfzFm1zMCe2unfvH3raKCoVLj4i4FDRmMATAA9TWbhWLbOUJzDWD6j17VsM5KZPn/r515uW5UgxBBH1FZYrzeUlWA3gx84oCnZo/CQOnXT86leWMUq4q0c0ANJ1jQAnWsYSvdnCBmUQDJ7Vivo5a4ejUuqr3RtpxK0okuGMdJY/aagXYtosnXUn+FTNnBaaCtZsMy5j0mvMXQxD23slk6y7WktEc2Dgw313n5VJ8NtXLzMiuGRUOYHMDEgSpHUSDoRpNR9xDuT7enqatHKXDH8eyyDOwLrdSGyqhBU5mIjUHb0q3Pjjs214KsWS+7hmLDYAW9Wcuw/E5n31NOIYTxAIOo9vaa9cw8JfCX/gS6CZXOWnWTqVYDTuRUjZ5hLWiv7NbQtpmzFxHopG8+tUY8lUtY44J3KT3VckQMV+ymbdm0Cd2d2ut7KwC/apThts3MO2Jd2S4HKoUyLAhZbKF6STI7VHXWu7qyD/20H3irxyZwoPh1uXiXuZjuxyjK3l8s5dxO1S+g/8ALOvnbPPqL3e/0KpzDw42XtHM2bEIWynTw8igBB1EBh7gmo/guDsYiy97EJ4jqT/zQkidBljv1+1SX8onECeIqo1Fqy395hmb/Dlrf4Ly3aHDkxDxma3nOpBnXLG4J1iIqrFin6zS8L/wtyW/pJv3IviGEw9m0pSwjNEAvcukE6EwqHKfkTWE3Li2iA5HiQSCemhIy7RpEbVtWrltLAuZg10+WI94n90ff71sYflPEXkW5lJzeYeZRI6TJ0rfOOZe0Y3ba0zf5KwAXFeUaIhJ+bED8vyq/wBRHLXCjYtkuALjmWAMxAgCev8A3qXqwiKUpQCqVzukX7bdCsfQn+NXWtXHcMt3gBcUNG3cfIigORY3hTNDKyhFVUCT5oA13GUSxJJ9aLwS9cJde3n+F5MgazoSdDvO/rPQcbyphEEs7WwdpYfaRUFxThtq2s2b4eWAKSJ2ME66j2rxpNaZ6m09or2BwIVyMjByDAIkRuYjcVIcl8QW1cGbQRVkvcsYm4iW2dVyEMLmrMI/CBXNeIoyY7LqJYSB0ltR8htXM65U2l/M29Mk0y9cY51ts/hXUXwmnz5gHUyAGUH4oJnToOtQFu2wch7tsgSCknNJML+HsCd9iK2eHcJt3jaNwSLlxrckAxBCjQ/0mX61scQ4K+GuFW8ywIeIzKJyHrLAeUifwg9ajh3OqdPXv/VHtyuZSNDhmEt27s3ULp0jX5SK9nCp4rOi5VOwO/z9K8NxBO+nfX+Fb3D8NhnRzevizcBPxkLK9CASRA207VsvqZS9PJmWF+/BiikVDJcQ4jLhnuOs+Z28q5ZGyx7dOlTcVdjt2ttaIXKl6T2V0Vu8JH+2T51pMYn0rb4NbN26BauLnGqgDX3B/LevMuaca3R7GN34Nq3WtxFZKrmVZgy85dCdDAPepfF8Au4dVa43xGIIC7DpWo+HDbkAiIgrOhk7nSqv4jHafOiX0qT3rZG28HhXthLt8lwSba2p+Ix5SHHUgaxpVl4Tzj4TixaVfDQedjvccnzsOwzf6ioDHMLayioCNogtmMgEka6at20rb4xwrwDaZdQBbzTAIW5KkEf1tfasdY3SpzbaX9TT3LaVTyzd5q4qmJvJlggAGND+KDWhUNg7Z/bLnYBj/iH61JY1iEOX4jCj0JMT7DX2rR0a7cbb/JV1CXepR6uXCVbwwbjjZVBYzsJCzp/CtbhOP4laY+E15FXdXR2EnX4SmkzMfesuBwOIVRme4VWAlsXGUAbAaGFAFS3D8fctEnOQW1PmYjTpMa6dfvVrnJXL1/qyHdM8L/ghcVgMRdutcdWMrczuVdTLKANHUbRECtnFcdd8LhcKFZfDUBp/E2y+wH5ntWxzCb1wBw7tlGfKWDWyuvmEEgnT4TOn0rTwTEjMfiOZtd9zH3NMOHsbpnmTL3JI9MuwGy6D1PU/6711PlzEB8NbjoMvuun6Vzjh/Drl58ttcx310Eep6Crhy9i7ktZJFq4pnwyOh1JXTzCeoNaSktNKjrl2+jIIDqxhiPwjudKkaAUpSgFKVixWJW2hZthQFQ50wzrdFySVYADsCNx77/Wq14w/EoNXvjS3MRYdRa0iQT3GoImCPp1qh5ZoCXwPHryxkumP3Xgj77exFVXmuzeOITElMgLCdCBOaQcpMwT+lb8FT6Vk4lbN22ASSFHlBkgdaqyY1kWmWY8jh7PGD4gCi2swRw90g9Fcm2yeu9uulcD42uJtK3wuRqhkHQwSJ+JfUd64ZfwDtfLEgNIIA32BzA7TPr2rpVjid25aQ+EzsBOZgUyOFiQy6fWPWsETlwPu9uN+DVdRkWipXb2e0xgLDkQogCGj/RqPy6kjQnc99QdfpW+cUqEqVzZiXOqTDak5Jkd43rPc4eh1Gny2rozc14ZjcOfJHYXFPb+EqQehUD7ipnDcTtt8Ryn5ae3X7VG3OGsNoP2rWe2V3BFTIkkOFTqLtn+83/5rRx/B7S+Y3FZp2tk/WSBFYTWSxhy223egMj4120ljoAMzM7R/WY/kBWWxger6+n8a2LOHC7b96+2LxcwiO3rlIB+RaAarbiFzpE0qrxyYcbh0KyxChdZ0ArM2JF3DXWW54kG1JnMfjjU71jxfDr15R4dtivcqSCdugI0OuvUCq/ieBXrLSAxaQSB1AIJAjVwOumneqct900p1rX5LccpNN+Se5S4l4GKxbSM7KEXNqJNzUkegFTl5Qnmcq1xhJyx94ACj0j261X8DgVLtc/eJI+U6VJNqaswS5hJkM1d1to9XLxbfbt0qx2+Ty+GVl/nT5oOgynYehjWq2I67V0XhfMOHvQqPDDQI3lb2B39pq4qKVxLle9YRGlczmMoLeVjrHbpuK1sBynizdIe0UBEZiQR8Ukkg1Z+b8SResqDoAzRp8UgA+1TeC43bu3WtoZyic2kHWDl7/P6UB64RwhMNbypv+JurH1/hXziPDfEe04y5rbTJGsdgf0/Kt+lAKUpQClKUArFiMMtxSriVPSstKA8hABAGkRHpXJbgysR2JH0MV1yqZxjky4Xd7RDBiTl2IkzA6GgKuHnes1saRXnE4F7Zh1Kn1Ef+axLIoBw2UuuCYQ6x0lYga/1q2r6NcGckgRlEwdD+HLtr2j+NatzR9swJ26fDGv5+1fbV6GtLfuFUJKKYJCgatHykbdx7V0oXqolLrwiLu4fMTmXK6bsZB37bA76elSOGHkA7CPpW3zGuW5e8xaNiTMiBHp9K1rXUdj/3/Wouv8VT8Eu30b+T3RbZYwBJPTea3eGcIuYhoQadWOw9/wBKvPCOX7eHEjzP1Y7+3YVcVlb4X/J+rjNfBWdlUwfc7e1ZcVyER/NOI/dYR9x/CrlSgOWcW4FftI2dGAMDMNRDEDcbaGq3awiyblxSTqQJGmpiNDoIiNK65zjdjCMP3ioH94H9KjsYMJawNm5fQSbaZYBzMxQGPLr7nQVndL6j37IuSfYtfkpeCwLEAq0kDSJVh1O3rOutZsZfYp/OecQRIVjvEajNHqIr7g8OzrbZPicuFA081s6gHvGtY8YxZiXWXM+ZpzAx67/9q9j6WT1ykRrvn0s+YO1lT6Cs0V5tHyj5/oKleE8vXb+oGVP3jt7d6vKzQwqg3FDfCWE/KdatHELVnEJkTDSQPK3Ue6Bp+RqRs8pWVCRmzKQc06k/kBU3QHMb3D7mHYDEm5dV1KKxzKEO4WWmZq1cEtNZtpksg+UebLlYgwdSCZ6dKm+I4Bb9prbjysI+XYj1B1rS5Yz/ALMqucxUkAxEr+E+4igMh40F/nFKA6SQ2/YSompKsOJwi3FyuJEg+4rNQClKUApSlAKUpQClKUB4u2VcQwDDsRIqs8wcuWEttcXyERAnQkkCIP6VkXm053m3NtTGYTtJgk6idNjFYuPcw2LuHKhoclSFYamGGx1B+tAYeAcuWrq+K7ZgCQV2AK6EMakByjhLvhtq6IWKDNKeaM22rbdSdqrNjH3LsYK2cud2Z3n8MCR9j86vHB+Gfs9oWwxYDb029T8/c1ComvuRJU58HPuZsExxt1NIuNbC9ABlFb3FOXnsOl0o123AFxVMRHXaY9fy3q7twu0bniFAXIiTr6bbUbhls/hA+Ur+RFZsuCqvvl8otjKpnta4NPl3jFi/bIsqU8MwyMuUr7bGe4JqWrWwfDrdmfDQLO8bn5nrWzWqO7Xq8lVa36fArxduhQSxCgbkmAPmTXuoLmblj9s8ObhVUM5YlWOmpEjtXltpblbYlJvTeiF4zjzjsQtqx5rdrzMRMMxGh+QB0PXNO0VK8K4dbxGFFnEIGNlmWDuIPlII1HlIrf4fwY2ljPvuVUAk+pM1vWMOqTlESZJ3JPck6k1jxYcjt3k9/YvvJPb2z7ETZ4RhcGoY+VVaQXMhWYQT6EjrWxxrC2XstcuIHCqWBG5AE6N6/SvfF+EJiFCuSFEnSO3rsR3qh8Qx74J3w1u4t6zdBAXMCbebTSD5T/R2PSK2zEwtStGd068k1ynwi1clnBYrlIBjL5hOvc6bGrgCBA0HYfLtVAwvFb+FItraIa9lhmB00gBV0kknqY+dTuB5evC7bvPcBcHzzqYPQHbboAAJ0qR4WSlKUArxbtBfhAHyEV7pQClKUApSlAKUpQClKUAry7gCSQAOp0FeqjOO4W7cRRaMENrrGnzoDHiuOomiLmn+ypJ33Et/ZBqBu8Ady10WyGOoVUVU09LjSf7omrdhsEifCoB6nqfc6ms9Ac94Lww4vFXGuZCFRPiXYnQwqkDdTv3q0Dle36eyJ+oNa9rBG1xEuPguIZABOpMySBA1U7/vVYqAgxwh7V62bXwT5/Kg07aAHapylKAUpSgFKUoBUTxt7ua0tsHKxIcjNI2j4SD3O42qWpQEL/6ZU/E2b5qG1/t5q0eYOU0bDXMhysqkjyWxqBP4VBFWisOMWbbjurfke9AVPlnhJv2A7FYIAGZcx0UAkEnQT2qVXhN+3/N3dO0mPo2YflWzyzg/CwttNdB1IJ37qSPpUpQETg+KOLos3R5yJ0AjYnUgkdNoFS1Yjhlz58ozxE9YrLQClKUApSlAKUpQClKUApSlAKUpQClKUBifDKWDEajbU/lMGstKUApSlAKUpQClKUApSlAK+ETvX2lAfFQAQBA9K+0pQClKUApSlAKUpQClKUApSlAKUpQClKUApSlAKUpQClKUApSlAKUpQClKUApSlAKUpQClKUApSlAKUpQClKUApSlAf//Z"/>
          <p:cNvSpPr>
            <a:spLocks noChangeAspect="1" noChangeArrowheads="1"/>
          </p:cNvSpPr>
          <p:nvPr/>
        </p:nvSpPr>
        <p:spPr bwMode="auto">
          <a:xfrm>
            <a:off x="63500" y="-1041400"/>
            <a:ext cx="2143125" cy="2143125"/>
          </a:xfrm>
          <a:prstGeom prst="rect">
            <a:avLst/>
          </a:prstGeom>
          <a:noFill/>
          <a:ln w="9525">
            <a:noFill/>
            <a:miter lim="800000"/>
            <a:headEnd/>
            <a:tailEnd/>
          </a:ln>
        </p:spPr>
        <p:txBody>
          <a:bodyPr/>
          <a:lstStyle/>
          <a:p>
            <a:endParaRPr lang="tr-TR">
              <a:latin typeface="Lucida Sans Unicode" pitchFamily="34" charset="0"/>
            </a:endParaRPr>
          </a:p>
        </p:txBody>
      </p:sp>
      <p:sp>
        <p:nvSpPr>
          <p:cNvPr id="62470" name="AutoShape 6" descr="data:image/jpeg;base64,/9j/4AAQSkZJRgABAQAAAQABAAD/2wCEAAkGBhQSEBQUEBIUFBUVFQ8UFRQUFRIUFRAXFhQVFRQUFBQXHCcfGBkjGRQUHy8gIycpLCwsFR40NTAqNSYrLCkBCQoKDgwOGg8PFykkHyQpLCkuKS0xLS8sLCksLiwsLCwpLC4vLDQsKSksLCwpLCwqKiwsLCwsKSksLCwsLCwsKf/AABEIAMgA/AMBIgACEQEDEQH/xAAcAAEAAQUBAQAAAAAAAAAAAAAAAwECBAUGBwj/xABNEAABAwICBAsEBQcLAwUAAAABAAIDBBESIQUGMUETIjJRYXGBkaGxwQcUQlIjM2Jy0UOCkrLC0uEVFiRTY3OTorPT8DRU4xdEdIPD/8QAGgEBAAMBAQEAAAAAAAAAAAAAAAECBAMFBv/EAC8RAAICAQEFBwMFAQEAAAAAAAABAhEDMQQSIVHwIkFhgZGhsRMycWKSwdHhIxT/2gAMAwEAAhEDEQA/APcUREAREQBERAEREAREQBERAERRzS4QobriCRFiNrc89nkstRGSloAiIrAIqFyAoCqIiAIiIAiIgCIiAIiIAiIgCIiAIiIAiIgCIiAIiIAiIgCwdKbAek/88FnLHrosUZ7x2Kk1cWEakyLa0E2Jg5xkfTwWka5Z2i5rPw/MPEfwus+KVMszbLGmqc7DtUs8mFrjzAnuC0kVRddcsq4EI2BerTNbYsQ1CtM6z2Wo3FPPiHSplqdHzccDnutstcJbyKsIiK5AREQBERAEREAREQBERAEREAREQBERAEREAREQBERAc7WRYHkbto6irGyEWI2ggjsWz0zTXZiG1u3qWmY9YprdkXXE6QkSRm2xzSOq4suPiqrXByIJBHMRkVu9HV2A2dyTnf5T+CxtO6G4U8LTuYX/ABNxC0nSDud4HoXSXbVrUhcDCNWqe9LVPMrTZ8MoP928jvAIKz9HaJmlPIcxu9zwW9zTmVwSlpRY3eggXPJ3NHich6rfLHoaNsTA1vad7jzlZC2wjuqijCIiuQEREAREQBERAEREAREQBERAEREAREQBERAEREAREQFHNuLFcrWQmOQt7ukHYurWp0/S3YHja3I9R/j5rjljaslM1bJFbLTMdtaD2BYwepGyLLZcgdoWK+TbdWXksmmp8HJe8dT3fimNOEU2KNrTaQeNrsXX+K2kFSHDLbzLlxMsinrCDkV0jlaIaOmRQ0s4e0EdqmWpO+JQIiKQEREAREQBERAEREAREQBERAEREAREQBERAEREAVksYc0g7CCO9XogOLmjwuIO0EjuVoKz9OxWlJ5wD6HyWsxLz5KnR1RJiVC9RF6oXqCS90iuZKtZpSqLInuaLkNcQOezSfRc/LpaswNdC1rgWsOQBfmONk48+yyrKSjxZaMXLgj1fQLuI7r9FtLr5/l160lFlhma3bky3p6qGP2q1bTx5JB1uI7TnsWiGao8F8EPF4n0Mi8Cb7YagHJ2IdMjL9m3xWQ32yVIGLG3oa8R3PaN3TZW/wDRzi/b+yPpeKPdUXjNB7dXE2ki7QGuHYWuC7LVj2ktq5mxCCVuLFaTCcAIF7Ovyb2NsyrrNG6doq8b1R2iIi7HMIiIAiIgCIiAIiIAiIgCIiAIiIAiIgCIiA0OsrM2noI7j/Fc84rpdZRxWfnei5aVyxZfuZ0joVL1TEoi9Ma5FyGtza/+6qD3QvWrpmuDG2tewyuc+bwW1mF2yf3FV/pOWmdAHNF3EGwzFjbsWbavsX5O+z/cyYzTDY3yPkQoX6SkHKhJ62P/AAKh9xm/JVDT14h5E+StLK9uwxu/OZ+00LEorw+DW2/EP0o34qdvaz8WKMaVi3U0f6A/cVxrNID8k09sX74Vv8oaQ/qB3xf7ivurw/cUv8+hOzSx+CD9GN58mrd6rV0xrIbwkNxEEvIbYFrrlrc3E9gHSue4TSLvgjb1uj9MS6DUXR1V76x8tQCGtkxRxi4ILbcdzrfERsaOtdMUV9SOmq8Ss32X+D1AKqBF9CeWEREAREQBERAEREAREQBERAEREARFDNWMZy3tb95zR5oCZFgfy9T/APcQ/wCLH+Kkj0rC7kzRnqew+qrvR5k0+Rgaynis63ei5KZ66jWiUYGEEHl5jsXGTyrJl+5nSOgknVWSLRaTqntlityHOLXdZaS39UraQyLlRY3ehqXhZsB2OjnYejFGW+q5kyYRZ4yGRPVltXW6p51Dfuv8lyta9/CPMQaRifxRlbjHZc+oWfavsj+X/B32fVkZfE7eR07fHNUELfhnt0bPULDm0o1v19MRzuwkf5rW8VA3SdG7fI3qeT4Yj5LGoPkzTaNtwTt1QP0j+8nBP/rx3n8Vqy6kP5eUdgP/AOapipB/7mbub/tpuPx9BfVm0sPimv1XPqV0uoFZF7y+Nrrv4Iutts0OaCTbk7Rbnz5l5/LpWhbtfLIeYvcL/mtIv3Lt/ZZU45pSyl4GIRtwOcMLpHF3G4u0iwGZ5t607PBrJF8fg5ZZLcZ6SiIvdPNCIiAIiIAiKl0BVFrKzWami+sqIweYODj+i25WvOvtLezTI/7sUh8wFzeSEdWi6hJ6I6NFoI9c4T8Mo6XRkDxKzKfWSB5twgaTueCy/UXCx71VZ8bdKSDxzWqNmioCqrsUC5zXfWr3GAPa0Oe9wYwOuGg2JLnWzsANg23C6Ncn7RmsNMzhW4mY7OvsALXZnmzAz3Llmk4QckXxpSkkzx/TPtJqZBifO9zSTxGcRg6C1tvG+9aiPWPFbMXP2Wkg82eZ7l01VqXBJnDKWE52PGaR4X681qpPZ1ODeOaPnFrtt2AWXm/Vwz+58fE27uSOiLGa3Bg2tdzizGkW23ysFl0+uRfE4YsLhsN22ttAPF25c+9YbtRqy/GMLustz7bXV7dRKk2DpYowL5NLrZm5yAttVZLA1qiU8nIy9Ea7tccLy4E5Atba/wCjn4LeM0vGXMDJBJjxbL3bbbf/AJvXP0+o0bL8LOXX2ho29pPos2kZFG8Ngbd124jyiAD8R3DmGXUqN41L/nf8E1JrtUbLS7eIw808PjFP+Cy4XLE0qfoW/wDyIf8ASnUsJWyWiMaOu1Pdaa53NefBci2UOzBtfPvzGW0LrNT7GR19nBvv4Lh5aloH0jDh3OF8vzhs7bLLtKuMfP8Ag07PqzZtMo5JDu0ev4qKR5d9ZTNd1sDvQrEifG7OOex3B9rd4t5rIEFR8D439T3DzaR4rDVdUaiF1JTnlUUf+EB+yjKCm3UMf+ED+ypT74PgB6nx+oCt/pp/JgdckfoCrcefuV4cvYyafi/VwMj6mtb5ALutQ3XZKS4F2NtwDmBhyv13PcV5xLDP+VnhiG/Nzz2A4R5rtfZPwLoZ3wOfJeUMfK/8qWMGbSMsIxEWAAC1bHH/AKp9epxzvsUd2iIvcPOCIiAIiIDRa46ztoafhS3G5zmxxt2Avde2I7gACedeE6x+0OpqBifI9zSbcGLxxtG7iA59t+te0+0ZjTRjhI+EZwrMQ24QQ4Y7dFx2XXk1RqfTSXMU7mYr3G0dVwR43WDPmjGe7O6NWKDcbic1TaWkI2PyFyBiy6ABYqWPWQggRhxNsw/E6+88+znyWx/9P7cisaB1H8VIdTwcpKwuHM1vVznoCz/UwdWdayGJUazPbFgscbidgA5ja4Ay3W6dq2+rus7bBsrX3O5pxl3Rb0WG3V6jiPGc55+0Q0fj4rOgfYfQxBjfmIwi3S45nsuuM3japR89DpHfu2z1L2c17nwSNcCAx4wgm+FrhcNv0WPeuuXA+yyQEVHGvnDz22PzHku+XqbM7xKzDmVTYXM6/Y/dmmKxcJGnCcsYwv4t9x6ehdMseuomysLHi4PeOYg7iumaO/BxRWEt2SZ4lJpGnvhlZJTv324mfQDxT2XVzWxkfR1th9trT48VbOarYXPjcA4Nc5pa8B1rEgXHSBfYsGTQlI7bTsHSwln6pavn7S4O16P5PU4vQidTndXQ/o/+VRyQtt9JXMP3GNv4ucr3atUn9XJ1CaW3+ojdXqMbKfF9973+DnFTvR5v0RFPps11RW0jMnSyyn5cWG/5rA0nxUcla8MxiIU8LOMGkYXSEbBhGYHOTYlb+KmbGPoYo4/utAv2gBanSUDTxqh+KxuGDkX3X3uN93PuKtGavr4IaZnVs2Knid808R6voJT6qeAqGojJoY3kWtVRgjmvA+ykgcvSeiMGjZ1uq0mETOOxsErj0AAFcdSuda7TfIZHqXY6tNBhqidnASA9rT+C4KGVuwuwO2jLJ3Tb1CzbSrUfM07P3mXNSQO+thDSfibdh7229VB/N+A/VzzMPW136zfVZ0b5mi4AkH2SDfsdbzKik0iB9ZTkdJjf5hp81jTl3M0NLvMX+bxHJr3jra30cFT+bRPKr5SPstaPMlSO03TjawD84t8wjdNwHkR4jzAPf4BpV7ydJFez1ZbHqzSg8cyznme44e1jQ0HtuvXNTKVrKRmFoaCXnC2wAs4tAsMtgC8sbWTvBEUBYPmkHBMHSQeMewL0r2dxtFBGWy8LidO4yC4DiZHB2EfKCLDoG9a9i3nkuT7jhtFKHDmdMiIvXMIREQBEVLoDlvaJWNbTNjEvByyyM4EgXu5hxnEPksLHrXl9U97Teo0fjO+WmucXTxeMO1eie0nVt1SyGSJ2F8Be4G1xZwF7jeOL4rgm1lTHk+neftRESNPYDiHcvH2t3k6Xob8C7BrH6Qpd8NY3ovUDzKtbWwH6ukqpPve8EeOS3H8vSbODnH/1S/uKp0hI4ciXtbg/WAWW2tU/U7V1Rq43z/kaJkP2pMDT+94Kx1C9xvUTF/2I7tZ1F209lll1FXuO35Qcbu4XWBPBNJkPom73OzeR9lm7tt1KVfguutAegeyzSLMdRG0ZtEJuOSBd4wjpvn2r0Ph15X7Po2wGQM2ENuSbucbk3JXeRVl16ezy7Cox5V2mbjhlHVV7Y2OkkcGsYC5zjsaBmSsRs60+udG6egniYbFzR4Oa49mS7uVKzko26POtKV7C8yVDHBjy50c7Lghr3FwY8t5JF7WORtcdEccOLOGrjcNwkbY/pNI8lTRemiz6OZvByDItdk1/2mHYQehSz6IpJDd0Ia47XRl0Z6+KQvEbp8f7XX4PSrkPcqncYXdUjh5xlPdavfwLenhXekagdqpTnky1Lep4d5tKjOqUHxTVJ63geTAouPP2/wBIp9MvqInAfTVkbRvwDEe9zj+qtX75G51qRjpnjIzyZsi6b7B1NF1tWav0jMxDjI2GVzpPAkjwUGl9J8GGNY1t3Oa1jALDaMWQ3AXKvFpul/XwRVcWbISn3IQYS43D8XO4WsfDxKxKeSTZwL79Q87rtWULRsAU7KcDcvW3VSRg77MTR0xioajGC0mKUn9AgDx8VxrIw5tnsD29V7dPOD0hdxpi3usw/s3+WXiuCpXEn6NwDgc2Oyv1Hd4hYtq1VGnZ9GTM0U3bBUPjPM7jt6toPipmwV7eRLDJ1lzT4tPmquqwM54iPtW/abfzVYKyA8mR46nB3ndYrl3q/K/c0Ui11XpIfkYndIkb62VOG0m7LBBH0l97dgBWTjZumkHZ/BRy1ULRx5X26SG+JAUJ/pXox5sxJdASy/8AW1Zc3+phBa13QXbT2AL2nV6hbDSwxsaGtbGyzRsbcXIHaSvGhpbGCKRmM5gym/Bx87nSHKw5hdeyausw0lO3HjtDCMe3HxBxu1ejsblvPe68jLtFUqNmioCl16dmMqiIpBQlRSSWUjljTLlJlkjS6yTF1NM0HCTG8A8xsbFefCsAyeTG47ibN/NdsP8AzYvRq2lxAgi4III5wdq4qt1YqIz/AEdzXsz+jlvcdAeN3WvN2rHKdNGzDNR4GIHfav2qx5+725qOShnF70YJ3YSzPwUTqOqvxKQNGebnNHVsCw/RlyNO+uZc45ZEAfZAC19XM1gJPjv/ABW1j1cqpOW5kY3hoLj3lbXRupUbHYnAvf8AM/O3UNy749nk9TnLKloa3VOlk40j8g/BgbncNFzd3SSe4BdpTBIKCyymxL0oR3VRklK3Zc16qZVY4LTay6XNNTSSgXLQA0HYXOcGtv0XN+xWboqlZyfDMkxRTMa4jax4ytuc2+47j6rHfq9EORw8fRHJiHY191iySFjRwsRmi2tcwEyQE7WuAzsDvHNnsVKaoY/OnrW/dlAJHQSC0+a8bda0fD26/J6FrvJXaJtnw1V1cAHHvbGqCjA/7uS/9myMd7mt81JwdV8MsDuqR4/ZKjdHVfFNTtHPjkdbss3zTjzXXkR5FslNJ8LGRD55nmV/Yxpt/mWqmjYx5wuMsxBvI4jiN2k2GUbOgbelS11TCz6+sL/sQgNxdFwS49hCgjjdLYNi4CnuDY5Szn7V8wOcnMrrFPr/AHi/wVbR6ZFPkM9w7VJw601PU3WTwhXqWYqGnKu1PL923eQPVcgaRkgGIG+5zTZze3eOg5Le6af9C/qHmFztG8n6si45UbsiOr8D3hYdp1TRpw6GXFT1LB9BMyUfLJxXW6wCPJRz1k35fRwk6Wtjk8RcrIZpNjcpQWHdi4t+q+3sKz46ppHFeR3+qxuTWsevI71yZzr62D4tFy35hE+3g2ykgqjf+j6JIPzPY1lu14C6IVP9oPBRy17BypPRT9T9PuyN3x+DWM0PU1Ra2seyKIkD3eE5vzyEj+boC9rgIa0NGxoDR1AWHkvFnaW4c4Kc2aS0ST54I24gDZ3xPOwAbyvYWPW7Zb42q8DPnrhRsGyKRrlhsKna5b0zK0TqqjDlfdXTK0UIUb2KVUIUNBMxHwrHfTLZFitMarul7NUaIcyp7iOZbTg1Tg1XdFmt90CuFMs/g1Tg1NCzC4BUMKzTGrHRpQswHxrRa1aG94ppIucAjnuDcW6V0741jyQrnKNqi0XTPGaavlpuLUgi1miUch/Ni+U5b/BZM0VLPm+GNx+dtgevE38V6RpDQcct8TcztItn1g5HtXMVfs3hLrta0HnbjiP+Q2XnywSTun5GtZE1Xyco7VqkPJ4Zv3ZnepKtbqxRjaJX9DpXEHsBW/d7PLHJ8n+PJ6i6vj1IA2kn7z5H+Zso3cnc5deYuHgaSGGCI/QwxsPOBd3ecwpIaZ8jrnZu6V0tPqw1thbZusAB2BbGLRYG5d8WBp70jnPImqRqqOkICzRAtiyiUopVro4WaOehxAgjIgg9q5bSOgcJ42IW5MrcnNHM7nHXkvR/dVHJo4HcuU8e8XjOjzUe9MFm8HUs3h1mu7jke9YstbEPrtHysPPG14HfHkvQKnVVpN28U84yWG7V2VvJkPaLrK8M13enA7rJF95wb9K0O9lXf5Q6o/eUkNXC7/p9GzTH5pQ4jvkJXbfyNUfM3uU8OrcruXIeywRYpvuf7iHOPP2Oc0NoqeaeJ1WWtZG5r2U0XIYWm7XSEbSMrDYvVaR99q1OjdBiPYP49q3cMNlrxY3FcThOe8zLjUzVFG1TtC70cy4K9WgK8BWKlyIi6lQqWRFDQFlSyIq0BZULVRFBJQtVpaiKCxG5iidGiKCSF8ahdCqIookjdTq33VEVQPdVX3ZURAV93VeARFIK8Aq8AiIBwCr7siKaA92CkbTqiJQJmQqVrFVEIJWhSNVUUkFwVyIrFT//2Q=="/>
          <p:cNvSpPr>
            <a:spLocks noChangeAspect="1" noChangeArrowheads="1"/>
          </p:cNvSpPr>
          <p:nvPr/>
        </p:nvSpPr>
        <p:spPr bwMode="auto">
          <a:xfrm>
            <a:off x="63500" y="-927100"/>
            <a:ext cx="2400300" cy="1905000"/>
          </a:xfrm>
          <a:prstGeom prst="rect">
            <a:avLst/>
          </a:prstGeom>
          <a:noFill/>
          <a:ln w="9525">
            <a:noFill/>
            <a:miter lim="800000"/>
            <a:headEnd/>
            <a:tailEnd/>
          </a:ln>
        </p:spPr>
        <p:txBody>
          <a:bodyPr/>
          <a:lstStyle/>
          <a:p>
            <a:endParaRPr lang="tr-TR">
              <a:latin typeface="Lucida Sans Unicode" pitchFamily="34" charset="0"/>
            </a:endParaRPr>
          </a:p>
        </p:txBody>
      </p:sp>
      <p:pic>
        <p:nvPicPr>
          <p:cNvPr id="62471" name="Picture 7" descr="C:\Users\banu.saklamaz\Desktop\logo\imagesCALKS69H.jpg"/>
          <p:cNvPicPr>
            <a:picLocks noChangeAspect="1" noChangeArrowheads="1"/>
          </p:cNvPicPr>
          <p:nvPr/>
        </p:nvPicPr>
        <p:blipFill>
          <a:blip r:embed="rId2" cstate="print"/>
          <a:srcRect/>
          <a:stretch>
            <a:fillRect/>
          </a:stretch>
        </p:blipFill>
        <p:spPr bwMode="auto">
          <a:xfrm>
            <a:off x="500063" y="44624"/>
            <a:ext cx="8253412" cy="3857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sz="half" idx="1"/>
          </p:nvPr>
        </p:nvSpPr>
        <p:spPr>
          <a:xfrm>
            <a:off x="0" y="1481138"/>
            <a:ext cx="4857750" cy="4525962"/>
          </a:xfrm>
        </p:spPr>
        <p:txBody>
          <a:bodyPr>
            <a:normAutofit/>
          </a:bodyPr>
          <a:lstStyle/>
          <a:p>
            <a:pPr marL="609600" indent="-609600" algn="just">
              <a:lnSpc>
                <a:spcPct val="80000"/>
              </a:lnSpc>
              <a:buFont typeface="Wingdings 3" pitchFamily="18" charset="2"/>
              <a:buNone/>
            </a:pPr>
            <a:r>
              <a:rPr lang="tr-TR" sz="2000" smtClean="0"/>
              <a:t>		</a:t>
            </a:r>
          </a:p>
          <a:p>
            <a:pPr marL="609600" indent="-609600" algn="just">
              <a:lnSpc>
                <a:spcPct val="80000"/>
              </a:lnSpc>
              <a:buFont typeface="Wingdings 3" pitchFamily="18" charset="2"/>
              <a:buNone/>
            </a:pPr>
            <a:endParaRPr lang="tr-TR" b="1" smtClean="0">
              <a:solidFill>
                <a:srgbClr val="FF0000"/>
              </a:solidFill>
            </a:endParaRPr>
          </a:p>
          <a:p>
            <a:pPr marL="609600" indent="-609600" algn="just">
              <a:lnSpc>
                <a:spcPct val="80000"/>
              </a:lnSpc>
              <a:buFont typeface="Wingdings 3" pitchFamily="18" charset="2"/>
              <a:buNone/>
            </a:pPr>
            <a:endParaRPr lang="tr-TR" b="1" smtClean="0">
              <a:solidFill>
                <a:srgbClr val="FF0000"/>
              </a:solidFill>
            </a:endParaRPr>
          </a:p>
          <a:p>
            <a:pPr marL="609600" indent="-609600" algn="just">
              <a:lnSpc>
                <a:spcPct val="80000"/>
              </a:lnSpc>
              <a:buFont typeface="Wingdings 3" pitchFamily="18" charset="2"/>
              <a:buNone/>
            </a:pPr>
            <a:r>
              <a:rPr lang="tr-TR" sz="2400" smtClean="0">
                <a:latin typeface="Calibri" pitchFamily="34" charset="0"/>
                <a:ea typeface="Calibri" pitchFamily="34" charset="0"/>
                <a:cs typeface="Calibri" pitchFamily="34" charset="0"/>
              </a:rPr>
              <a:t>Çalışanın sağlığı korunmaz ise;</a:t>
            </a:r>
          </a:p>
          <a:p>
            <a:pPr marL="609600" indent="-609600" algn="just">
              <a:lnSpc>
                <a:spcPct val="80000"/>
              </a:lnSpc>
              <a:buFontTx/>
              <a:buChar char="•"/>
            </a:pPr>
            <a:endParaRPr lang="tr-TR" sz="2400" smtClean="0">
              <a:latin typeface="Calibri" pitchFamily="34" charset="0"/>
              <a:ea typeface="Calibri" pitchFamily="34" charset="0"/>
              <a:cs typeface="Calibri" pitchFamily="34" charset="0"/>
            </a:endParaRPr>
          </a:p>
          <a:p>
            <a:pPr marL="609600" indent="-609600" algn="just">
              <a:lnSpc>
                <a:spcPct val="80000"/>
              </a:lnSpc>
              <a:buFontTx/>
              <a:buChar char="•"/>
            </a:pPr>
            <a:r>
              <a:rPr lang="tr-TR" sz="2000" smtClean="0">
                <a:latin typeface="Calibri" pitchFamily="34" charset="0"/>
                <a:ea typeface="Calibri" pitchFamily="34" charset="0"/>
                <a:cs typeface="Calibri" pitchFamily="34" charset="0"/>
              </a:rPr>
              <a:t>Ölümler artar</a:t>
            </a:r>
          </a:p>
          <a:p>
            <a:pPr marL="609600" indent="-609600" algn="just">
              <a:lnSpc>
                <a:spcPct val="80000"/>
              </a:lnSpc>
              <a:buFontTx/>
              <a:buChar char="•"/>
            </a:pPr>
            <a:r>
              <a:rPr lang="tr-TR" sz="2000" smtClean="0">
                <a:latin typeface="Calibri" pitchFamily="34" charset="0"/>
                <a:ea typeface="Calibri" pitchFamily="34" charset="0"/>
                <a:cs typeface="Calibri" pitchFamily="34" charset="0"/>
              </a:rPr>
              <a:t>Hastalıklar artar</a:t>
            </a:r>
          </a:p>
          <a:p>
            <a:pPr marL="609600" indent="-609600" algn="just">
              <a:lnSpc>
                <a:spcPct val="80000"/>
              </a:lnSpc>
              <a:buFontTx/>
              <a:buChar char="•"/>
            </a:pPr>
            <a:r>
              <a:rPr lang="tr-TR" sz="2000" smtClean="0">
                <a:latin typeface="Calibri" pitchFamily="34" charset="0"/>
                <a:ea typeface="Calibri" pitchFamily="34" charset="0"/>
                <a:cs typeface="Calibri" pitchFamily="34" charset="0"/>
              </a:rPr>
              <a:t>Sakatlıklar artar</a:t>
            </a:r>
          </a:p>
          <a:p>
            <a:pPr marL="609600" indent="-609600" algn="just">
              <a:lnSpc>
                <a:spcPct val="80000"/>
              </a:lnSpc>
              <a:buFontTx/>
              <a:buChar char="•"/>
            </a:pPr>
            <a:r>
              <a:rPr lang="tr-TR" sz="2000" smtClean="0">
                <a:latin typeface="Calibri" pitchFamily="34" charset="0"/>
                <a:ea typeface="Calibri" pitchFamily="34" charset="0"/>
                <a:cs typeface="Calibri" pitchFamily="34" charset="0"/>
              </a:rPr>
              <a:t>İşgücü kaybı artar</a:t>
            </a:r>
          </a:p>
          <a:p>
            <a:pPr marL="609600" indent="-609600" algn="just">
              <a:lnSpc>
                <a:spcPct val="80000"/>
              </a:lnSpc>
              <a:buFontTx/>
              <a:buChar char="•"/>
            </a:pPr>
            <a:endParaRPr lang="tr-TR" sz="2400" b="1" smtClean="0">
              <a:latin typeface="Calibri" pitchFamily="34" charset="0"/>
              <a:ea typeface="Calibri" pitchFamily="34" charset="0"/>
              <a:cs typeface="Calibri" pitchFamily="34" charset="0"/>
            </a:endParaRPr>
          </a:p>
          <a:p>
            <a:pPr marL="609600" indent="-609600" algn="ctr">
              <a:lnSpc>
                <a:spcPct val="80000"/>
              </a:lnSpc>
              <a:buFont typeface="Wingdings 3" pitchFamily="18" charset="2"/>
              <a:buNone/>
            </a:pPr>
            <a:r>
              <a:rPr lang="tr-TR" b="1" smtClean="0">
                <a:solidFill>
                  <a:srgbClr val="FF0000"/>
                </a:solidFill>
                <a:latin typeface="Calibri" pitchFamily="34" charset="0"/>
                <a:ea typeface="Calibri" pitchFamily="34" charset="0"/>
                <a:cs typeface="Calibri" pitchFamily="34" charset="0"/>
              </a:rPr>
              <a:t>İNSANLAR ve ÜLKE EKONOMİSİ ZARAR GÖRÜR</a:t>
            </a:r>
          </a:p>
          <a:p>
            <a:pPr marL="609600" indent="-609600"/>
            <a:endParaRPr lang="tr-TR" smtClean="0"/>
          </a:p>
        </p:txBody>
      </p:sp>
      <p:pic>
        <p:nvPicPr>
          <p:cNvPr id="63491" name="4 İçerik Yer Tutucusu" descr="karikatur01[1].jpg"/>
          <p:cNvPicPr>
            <a:picLocks noGrp="1" noChangeAspect="1"/>
          </p:cNvPicPr>
          <p:nvPr>
            <p:ph sz="half" idx="2"/>
          </p:nvPr>
        </p:nvPicPr>
        <p:blipFill>
          <a:blip r:embed="rId2" cstate="print"/>
          <a:srcRect/>
          <a:stretch>
            <a:fillRect/>
          </a:stretch>
        </p:blipFill>
        <p:spPr>
          <a:xfrm>
            <a:off x="4857750" y="1428750"/>
            <a:ext cx="3929063" cy="4500563"/>
          </a:xfrm>
        </p:spPr>
      </p:pic>
      <p:sp>
        <p:nvSpPr>
          <p:cNvPr id="2" name="1 Başlık"/>
          <p:cNvSpPr>
            <a:spLocks noGrp="1"/>
          </p:cNvSpPr>
          <p:nvPr>
            <p:ph type="title"/>
          </p:nvPr>
        </p:nvSpPr>
        <p:spPr/>
        <p:txBody>
          <a:bodyPr/>
          <a:lstStyle/>
          <a:p>
            <a:pPr fontAlgn="auto">
              <a:spcAft>
                <a:spcPts val="0"/>
              </a:spcAft>
              <a:defRPr/>
            </a:pPr>
            <a:r>
              <a:rPr lang="tr-TR" dirty="0" smtClean="0">
                <a:latin typeface="Calibri" pitchFamily="34" charset="0"/>
                <a:cs typeface="Calibri" pitchFamily="34" charset="0"/>
              </a:rPr>
              <a:t>Sonuç olarak</a:t>
            </a:r>
            <a:r>
              <a:rPr lang="tr-TR" dirty="0" smtClean="0"/>
              <a:t>;</a:t>
            </a:r>
            <a:endParaRPr lang="tr-TR"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Başlık"/>
          <p:cNvSpPr>
            <a:spLocks noGrp="1"/>
          </p:cNvSpPr>
          <p:nvPr>
            <p:ph type="ctrTitle"/>
          </p:nvPr>
        </p:nvSpPr>
        <p:spPr/>
        <p:txBody>
          <a:bodyPr/>
          <a:lstStyle/>
          <a:p>
            <a:r>
              <a:rPr lang="tr-TR" dirty="0" smtClean="0"/>
              <a:t>II. DERSİN SONU</a:t>
            </a:r>
            <a:endParaRPr lang="tr-TR" dirty="0"/>
          </a:p>
        </p:txBody>
      </p:sp>
      <p:sp>
        <p:nvSpPr>
          <p:cNvPr id="6" name="5 Alt Başlık"/>
          <p:cNvSpPr>
            <a:spLocks noGrp="1"/>
          </p:cNvSpPr>
          <p:nvPr>
            <p:ph type="subTitle" idx="1"/>
          </p:nvPr>
        </p:nvSpPr>
        <p:spPr/>
        <p:txBody>
          <a:bodyPr/>
          <a:lstStyle/>
          <a:p>
            <a:endParaRPr lang="tr-T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1 Dikdörtgen"/>
          <p:cNvSpPr>
            <a:spLocks noChangeArrowheads="1"/>
          </p:cNvSpPr>
          <p:nvPr/>
        </p:nvSpPr>
        <p:spPr bwMode="auto">
          <a:xfrm>
            <a:off x="428625" y="1857375"/>
            <a:ext cx="8286750" cy="4246563"/>
          </a:xfrm>
          <a:prstGeom prst="rect">
            <a:avLst/>
          </a:prstGeom>
          <a:noFill/>
          <a:ln w="9525">
            <a:noFill/>
            <a:miter lim="800000"/>
            <a:headEnd/>
            <a:tailEnd/>
          </a:ln>
        </p:spPr>
        <p:txBody>
          <a:bodyPr>
            <a:spAutoFit/>
          </a:bodyPr>
          <a:lstStyle/>
          <a:p>
            <a:pPr algn="just"/>
            <a:r>
              <a:rPr lang="tr-TR" sz="2400">
                <a:latin typeface="Calibri" pitchFamily="34" charset="0"/>
              </a:rPr>
              <a:t>	</a:t>
            </a:r>
            <a:r>
              <a:rPr lang="tr-TR" sz="2800">
                <a:latin typeface="Calibri" pitchFamily="34" charset="0"/>
              </a:rPr>
              <a:t>Eski Mısır’da Imhotep’in </a:t>
            </a:r>
            <a:r>
              <a:rPr lang="tr-TR" sz="2800" b="1">
                <a:latin typeface="Calibri" pitchFamily="34" charset="0"/>
              </a:rPr>
              <a:t>piramit işçilerinde bel incinmelerine</a:t>
            </a:r>
            <a:r>
              <a:rPr lang="tr-TR" sz="2800">
                <a:latin typeface="Calibri" pitchFamily="34" charset="0"/>
              </a:rPr>
              <a:t> (M.Ö. 2780),</a:t>
            </a:r>
          </a:p>
          <a:p>
            <a:pPr algn="just"/>
            <a:endParaRPr lang="tr-TR" sz="2800">
              <a:latin typeface="Calibri" pitchFamily="34" charset="0"/>
            </a:endParaRPr>
          </a:p>
          <a:p>
            <a:pPr algn="just"/>
            <a:r>
              <a:rPr lang="tr-TR" sz="2800" b="1">
                <a:latin typeface="Calibri" pitchFamily="34" charset="0"/>
              </a:rPr>
              <a:t>	</a:t>
            </a:r>
            <a:r>
              <a:rPr lang="tr-TR" sz="2800">
                <a:latin typeface="Calibri" pitchFamily="34" charset="0"/>
              </a:rPr>
              <a:t>Pliny </a:t>
            </a:r>
            <a:r>
              <a:rPr lang="tr-TR" sz="2800" b="1">
                <a:latin typeface="Calibri" pitchFamily="34" charset="0"/>
              </a:rPr>
              <a:t>tozlu çalışma </a:t>
            </a:r>
            <a:r>
              <a:rPr lang="tr-TR" sz="2800">
                <a:latin typeface="Calibri" pitchFamily="34" charset="0"/>
              </a:rPr>
              <a:t>mekanlarının </a:t>
            </a:r>
            <a:r>
              <a:rPr lang="tr-TR" sz="2800" b="1">
                <a:latin typeface="Calibri" pitchFamily="34" charset="0"/>
              </a:rPr>
              <a:t>öksürük ve nefes darlığı</a:t>
            </a:r>
            <a:r>
              <a:rPr lang="tr-TR" sz="2800">
                <a:latin typeface="Calibri" pitchFamily="34" charset="0"/>
              </a:rPr>
              <a:t>yla ilişkili olduğuna (M.S. 23-79)</a:t>
            </a:r>
          </a:p>
          <a:p>
            <a:pPr algn="just"/>
            <a:endParaRPr lang="tr-TR" sz="2800">
              <a:latin typeface="Calibri" pitchFamily="34" charset="0"/>
            </a:endParaRPr>
          </a:p>
          <a:p>
            <a:pPr algn="just"/>
            <a:r>
              <a:rPr lang="tr-TR" sz="2800" b="1">
                <a:latin typeface="Calibri" pitchFamily="34" charset="0"/>
              </a:rPr>
              <a:t>	</a:t>
            </a:r>
            <a:r>
              <a:rPr lang="tr-TR" sz="2800">
                <a:latin typeface="Calibri" pitchFamily="34" charset="0"/>
              </a:rPr>
              <a:t>Juvenal </a:t>
            </a:r>
            <a:r>
              <a:rPr lang="tr-TR" sz="2800" b="1">
                <a:latin typeface="Calibri" pitchFamily="34" charset="0"/>
              </a:rPr>
              <a:t>ayakta durarak </a:t>
            </a:r>
            <a:r>
              <a:rPr lang="tr-TR" sz="2800">
                <a:latin typeface="Calibri" pitchFamily="34" charset="0"/>
              </a:rPr>
              <a:t>çalışanlarda </a:t>
            </a:r>
            <a:r>
              <a:rPr lang="tr-TR" sz="2800" b="1">
                <a:latin typeface="Calibri" pitchFamily="34" charset="0"/>
              </a:rPr>
              <a:t>varis </a:t>
            </a:r>
            <a:r>
              <a:rPr lang="tr-TR" sz="2800">
                <a:latin typeface="Calibri" pitchFamily="34" charset="0"/>
              </a:rPr>
              <a:t>oluşumlarına ve </a:t>
            </a:r>
            <a:r>
              <a:rPr lang="tr-TR" sz="2800" b="1">
                <a:latin typeface="Calibri" pitchFamily="34" charset="0"/>
              </a:rPr>
              <a:t>demircilerdeki</a:t>
            </a:r>
            <a:r>
              <a:rPr lang="tr-TR" sz="2800">
                <a:latin typeface="Calibri" pitchFamily="34" charset="0"/>
              </a:rPr>
              <a:t> </a:t>
            </a:r>
            <a:r>
              <a:rPr lang="tr-TR" sz="2800" b="1">
                <a:latin typeface="Calibri" pitchFamily="34" charset="0"/>
              </a:rPr>
              <a:t>göz hastalıklarına </a:t>
            </a:r>
            <a:r>
              <a:rPr lang="tr-TR" sz="2800">
                <a:latin typeface="Calibri" pitchFamily="34" charset="0"/>
              </a:rPr>
              <a:t>(M.S. 60-140)</a:t>
            </a:r>
          </a:p>
          <a:p>
            <a:endParaRPr lang="tr-TR">
              <a:latin typeface="Lucida Sans Unicode" pitchFamily="34" charset="0"/>
            </a:endParaRPr>
          </a:p>
        </p:txBody>
      </p:sp>
      <p:sp>
        <p:nvSpPr>
          <p:cNvPr id="3" name="2 Dikdörtgen"/>
          <p:cNvSpPr/>
          <p:nvPr/>
        </p:nvSpPr>
        <p:spPr>
          <a:xfrm>
            <a:off x="1071563" y="1000125"/>
            <a:ext cx="6215062" cy="769938"/>
          </a:xfrm>
          <a:prstGeom prst="rect">
            <a:avLst/>
          </a:prstGeom>
        </p:spPr>
        <p:txBody>
          <a:bodyPr>
            <a:spAutoFit/>
          </a:bodyPr>
          <a:lstStyle/>
          <a:p>
            <a:pPr fontAlgn="auto">
              <a:spcBef>
                <a:spcPts val="0"/>
              </a:spcBef>
              <a:spcAft>
                <a:spcPts val="0"/>
              </a:spcAft>
              <a:defRPr/>
            </a:pPr>
            <a:r>
              <a:rPr lang="tr-TR" sz="4400" b="1" dirty="0">
                <a:solidFill>
                  <a:schemeClr val="bg2">
                    <a:lumMod val="50000"/>
                  </a:schemeClr>
                </a:solidFill>
                <a:latin typeface="Calibri" pitchFamily="34" charset="0"/>
                <a:cs typeface="+mn-cs"/>
              </a:rPr>
              <a:t>  Tarihçe</a:t>
            </a:r>
            <a:endParaRPr lang="tr-TR" sz="3600" b="1" dirty="0">
              <a:solidFill>
                <a:schemeClr val="bg2">
                  <a:lumMod val="50000"/>
                </a:schemeClr>
              </a:solidFill>
              <a:latin typeface="Calibri" pitchFamily="34" charset="0"/>
              <a:cs typeface="+mn-cs"/>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78" name="Rectangle 90"/>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sp>
        <p:nvSpPr>
          <p:cNvPr id="12" name="Rechteck 4"/>
          <p:cNvSpPr>
            <a:spLocks noChangeArrowheads="1"/>
          </p:cNvSpPr>
          <p:nvPr/>
        </p:nvSpPr>
        <p:spPr bwMode="auto">
          <a:xfrm>
            <a:off x="-19049" y="3814763"/>
            <a:ext cx="9143999" cy="1914525"/>
          </a:xfrm>
          <a:prstGeom prst="rect">
            <a:avLst/>
          </a:prstGeom>
          <a:noFill/>
          <a:ln w="9525" algn="ctr">
            <a:noFill/>
            <a:round/>
            <a:headEnd/>
            <a:tailEnd/>
          </a:ln>
        </p:spPr>
        <p:txBody>
          <a:bodyPr wrap="none" anchor="ctr"/>
          <a:lstStyle/>
          <a:p>
            <a:pPr algn="ctr">
              <a:defRPr/>
            </a:pPr>
            <a:r>
              <a:rPr lang="tr-TR" sz="8000" b="1" noProof="1" smtClean="0">
                <a:solidFill>
                  <a:srgbClr val="575757"/>
                </a:solidFill>
                <a:effectLst>
                  <a:innerShdw blurRad="63500" dist="50800" dir="8100000">
                    <a:prstClr val="black">
                      <a:alpha val="50000"/>
                    </a:prstClr>
                  </a:innerShdw>
                </a:effectLst>
                <a:latin typeface="Calibri" pitchFamily="34" charset="0"/>
                <a:cs typeface="Calibri" pitchFamily="34" charset="0"/>
              </a:rPr>
              <a:t>Çalışanlarda Görülen</a:t>
            </a:r>
          </a:p>
          <a:p>
            <a:pPr algn="ctr">
              <a:defRPr/>
            </a:pPr>
            <a:r>
              <a:rPr lang="tr-TR" sz="8000" b="1" noProof="1" smtClean="0">
                <a:solidFill>
                  <a:srgbClr val="575757"/>
                </a:solidFill>
                <a:effectLst>
                  <a:innerShdw blurRad="63500" dist="50800" dir="8100000">
                    <a:prstClr val="black">
                      <a:alpha val="50000"/>
                    </a:prstClr>
                  </a:innerShdw>
                </a:effectLst>
                <a:latin typeface="Calibri" pitchFamily="34" charset="0"/>
                <a:cs typeface="Calibri" pitchFamily="34" charset="0"/>
              </a:rPr>
              <a:t>Sağlık Sorunları?</a:t>
            </a:r>
            <a:endParaRPr lang="tr-TR" sz="8000" b="1" noProof="1">
              <a:solidFill>
                <a:srgbClr val="575757"/>
              </a:solidFill>
              <a:effectLst>
                <a:innerShdw blurRad="63500" dist="50800" dir="8100000">
                  <a:prstClr val="black">
                    <a:alpha val="50000"/>
                  </a:prstClr>
                </a:innerShdw>
              </a:effectLst>
              <a:latin typeface="Calibri" pitchFamily="34" charset="0"/>
              <a:cs typeface="Calibri" pitchFamily="34" charset="0"/>
            </a:endParaRPr>
          </a:p>
        </p:txBody>
      </p:sp>
      <p:pic>
        <p:nvPicPr>
          <p:cNvPr id="1026" name="Picture 2" descr="D:\DOKTOR\1-DRUZ\1-EĞİTİM KURUMU\1. İstanbuluzman\2-RESİMLER\Meslekler\1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24162" y="481012"/>
            <a:ext cx="3495675" cy="316229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37978"/>
                                        </p:tgtEl>
                                      </p:cBhvr>
                                    </p:animEffect>
                                    <p:animScale>
                                      <p:cBhvr>
                                        <p:cTn id="7" dur="250" autoRev="1" fill="hold"/>
                                        <p:tgtEl>
                                          <p:spTgt spid="3797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78"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456" name="Rectangle 11"/>
          <p:cNvSpPr>
            <a:spLocks noChangeArrowheads="1"/>
          </p:cNvSpPr>
          <p:nvPr/>
        </p:nvSpPr>
        <p:spPr bwMode="gray">
          <a:xfrm>
            <a:off x="2657475" y="1555750"/>
            <a:ext cx="6143625" cy="360363"/>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288000" tIns="0" rIns="0" bIns="0" anchor="ctr"/>
          <a:lstStyle/>
          <a:p>
            <a:pPr defTabSz="801688" eaLnBrk="0" hangingPunct="0"/>
            <a:r>
              <a:rPr lang="tr-TR" sz="2000" b="1" noProof="1">
                <a:solidFill>
                  <a:srgbClr val="FFFFFF"/>
                </a:solidFill>
                <a:latin typeface="Calibri" pitchFamily="34" charset="0"/>
              </a:rPr>
              <a:t>ÇALIŞANLARDA GÖRÜLEN SAĞLIK SORUNLARI</a:t>
            </a:r>
          </a:p>
        </p:txBody>
      </p:sp>
      <p:sp>
        <p:nvSpPr>
          <p:cNvPr id="58457" name="Rectangle 5"/>
          <p:cNvSpPr>
            <a:spLocks noChangeArrowheads="1"/>
          </p:cNvSpPr>
          <p:nvPr/>
        </p:nvSpPr>
        <p:spPr bwMode="gray">
          <a:xfrm>
            <a:off x="2657475" y="1916113"/>
            <a:ext cx="6143625" cy="3449637"/>
          </a:xfrm>
          <a:prstGeom prst="rect">
            <a:avLst/>
          </a:prstGeom>
          <a:solidFill>
            <a:schemeClr val="bg1"/>
          </a:soli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lstStyle/>
          <a:p>
            <a:pPr algn="ctr">
              <a:lnSpc>
                <a:spcPct val="90000"/>
              </a:lnSpc>
              <a:spcAft>
                <a:spcPct val="20000"/>
              </a:spcAft>
              <a:buClr>
                <a:srgbClr val="292929"/>
              </a:buClr>
            </a:pPr>
            <a:endParaRPr lang="tr-TR" sz="2400" dirty="0">
              <a:solidFill>
                <a:srgbClr val="000000"/>
              </a:solidFill>
              <a:latin typeface="Calibri" pitchFamily="34" charset="0"/>
            </a:endParaRPr>
          </a:p>
          <a:p>
            <a:pPr marL="800100" lvl="1" indent="-342900">
              <a:lnSpc>
                <a:spcPct val="90000"/>
              </a:lnSpc>
              <a:spcAft>
                <a:spcPct val="20000"/>
              </a:spcAft>
              <a:buClr>
                <a:srgbClr val="292929"/>
              </a:buClr>
              <a:buFontTx/>
              <a:buAutoNum type="arabicPeriod"/>
            </a:pPr>
            <a:r>
              <a:rPr lang="tr-TR" sz="2400" b="1" i="1" dirty="0">
                <a:solidFill>
                  <a:srgbClr val="000000"/>
                </a:solidFill>
                <a:latin typeface="Calibri" pitchFamily="34" charset="0"/>
              </a:rPr>
              <a:t>Genel Sağlık Sorunları	: En sık</a:t>
            </a:r>
          </a:p>
          <a:p>
            <a:pPr marL="800100" lvl="1" indent="-342900">
              <a:lnSpc>
                <a:spcPct val="90000"/>
              </a:lnSpc>
              <a:spcAft>
                <a:spcPct val="20000"/>
              </a:spcAft>
              <a:buClr>
                <a:srgbClr val="292929"/>
              </a:buClr>
              <a:buFontTx/>
              <a:buAutoNum type="arabicPeriod"/>
            </a:pPr>
            <a:r>
              <a:rPr lang="tr-TR" sz="2400" b="1" i="1" dirty="0">
                <a:solidFill>
                  <a:srgbClr val="000000"/>
                </a:solidFill>
                <a:latin typeface="Calibri" pitchFamily="34" charset="0"/>
              </a:rPr>
              <a:t>İşle İlgili Hastalıklar	: Sık</a:t>
            </a:r>
          </a:p>
          <a:p>
            <a:pPr marL="800100" lvl="1" indent="-342900">
              <a:lnSpc>
                <a:spcPct val="90000"/>
              </a:lnSpc>
              <a:spcAft>
                <a:spcPct val="20000"/>
              </a:spcAft>
              <a:buClr>
                <a:srgbClr val="292929"/>
              </a:buClr>
              <a:buFontTx/>
              <a:buAutoNum type="arabicPeriod"/>
            </a:pPr>
            <a:r>
              <a:rPr lang="tr-TR" sz="2400" b="1" i="1" dirty="0">
                <a:solidFill>
                  <a:srgbClr val="000000"/>
                </a:solidFill>
                <a:latin typeface="Calibri" pitchFamily="34" charset="0"/>
              </a:rPr>
              <a:t>Meslek Hastalıkları	: Seyrek</a:t>
            </a:r>
          </a:p>
          <a:p>
            <a:pPr algn="ctr">
              <a:lnSpc>
                <a:spcPct val="90000"/>
              </a:lnSpc>
              <a:spcAft>
                <a:spcPct val="20000"/>
              </a:spcAft>
              <a:buClr>
                <a:srgbClr val="292929"/>
              </a:buClr>
            </a:pPr>
            <a:endParaRPr lang="tr-TR" sz="2400" b="1" i="1" dirty="0">
              <a:solidFill>
                <a:srgbClr val="000000"/>
              </a:solidFill>
              <a:latin typeface="Calibri" pitchFamily="34" charset="0"/>
            </a:endParaRPr>
          </a:p>
          <a:p>
            <a:pPr algn="ctr">
              <a:lnSpc>
                <a:spcPct val="90000"/>
              </a:lnSpc>
              <a:spcAft>
                <a:spcPct val="20000"/>
              </a:spcAft>
              <a:buClr>
                <a:srgbClr val="292929"/>
              </a:buClr>
            </a:pPr>
            <a:endParaRPr lang="tr-TR" sz="2400" dirty="0">
              <a:solidFill>
                <a:srgbClr val="000000"/>
              </a:solidFill>
              <a:latin typeface="Calibri" pitchFamily="34" charset="0"/>
            </a:endParaRPr>
          </a:p>
          <a:p>
            <a:pPr algn="ctr">
              <a:lnSpc>
                <a:spcPct val="90000"/>
              </a:lnSpc>
              <a:spcAft>
                <a:spcPct val="20000"/>
              </a:spcAft>
              <a:buClr>
                <a:srgbClr val="292929"/>
              </a:buClr>
            </a:pPr>
            <a:endParaRPr lang="tr-TR" sz="2400" dirty="0">
              <a:solidFill>
                <a:srgbClr val="000000"/>
              </a:solidFill>
              <a:latin typeface="Calibri" pitchFamily="34" charset="0"/>
            </a:endParaRPr>
          </a:p>
        </p:txBody>
      </p:sp>
      <p:sp>
        <p:nvSpPr>
          <p:cNvPr id="412676" name="Rectangle 12"/>
          <p:cNvSpPr>
            <a:spLocks noChangeArrowheads="1"/>
          </p:cNvSpPr>
          <p:nvPr/>
        </p:nvSpPr>
        <p:spPr bwMode="gray">
          <a:xfrm>
            <a:off x="300038" y="411163"/>
            <a:ext cx="8520112" cy="647700"/>
          </a:xfrm>
          <a:prstGeom prst="rect">
            <a:avLst/>
          </a:prstGeom>
          <a:noFill/>
          <a:ln w="9525">
            <a:noFill/>
            <a:miter lim="800000"/>
            <a:headEnd/>
            <a:tailEnd/>
          </a:ln>
        </p:spPr>
        <p:txBody>
          <a:bodyPr lIns="0" rIns="0"/>
          <a:lstStyle/>
          <a:p>
            <a:endParaRPr lang="tr-TR" sz="2000" b="1" noProof="1">
              <a:solidFill>
                <a:srgbClr val="000000"/>
              </a:solidFill>
            </a:endParaRPr>
          </a:p>
        </p:txBody>
      </p:sp>
      <p:sp>
        <p:nvSpPr>
          <p:cNvPr id="23" name="Rectangle 31"/>
          <p:cNvSpPr txBox="1">
            <a:spLocks noChangeArrowheads="1"/>
          </p:cNvSpPr>
          <p:nvPr/>
        </p:nvSpPr>
        <p:spPr bwMode="gray">
          <a:xfrm>
            <a:off x="231797" y="411163"/>
            <a:ext cx="8816669" cy="647700"/>
          </a:xfrm>
          <a:prstGeom prst="rect">
            <a:avLst/>
          </a:prstGeom>
          <a:noFill/>
          <a:ln w="9525">
            <a:noFill/>
            <a:miter lim="800000"/>
            <a:headEnd/>
            <a:tailEnd/>
          </a:ln>
        </p:spPr>
        <p:txBody>
          <a:bodyPr lIns="0" rIns="0" anchor="ct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200" algn="l" rtl="0" eaLnBrk="0" fontAlgn="base" hangingPunct="0">
              <a:lnSpc>
                <a:spcPct val="90000"/>
              </a:lnSpc>
              <a:spcBef>
                <a:spcPct val="0"/>
              </a:spcBef>
              <a:spcAft>
                <a:spcPct val="0"/>
              </a:spcAft>
              <a:defRPr sz="2400" b="1">
                <a:solidFill>
                  <a:schemeClr val="tx1"/>
                </a:solidFill>
                <a:latin typeface="Arial" charset="0"/>
                <a:cs typeface="Arial" charset="0"/>
              </a:defRPr>
            </a:lvl6pPr>
            <a:lvl7pPr marL="914400" algn="l" rtl="0" eaLnBrk="0" fontAlgn="base" hangingPunct="0">
              <a:lnSpc>
                <a:spcPct val="90000"/>
              </a:lnSpc>
              <a:spcBef>
                <a:spcPct val="0"/>
              </a:spcBef>
              <a:spcAft>
                <a:spcPct val="0"/>
              </a:spcAft>
              <a:defRPr sz="2400" b="1">
                <a:solidFill>
                  <a:schemeClr val="tx1"/>
                </a:solidFill>
                <a:latin typeface="Arial" charset="0"/>
                <a:cs typeface="Arial" charset="0"/>
              </a:defRPr>
            </a:lvl7pPr>
            <a:lvl8pPr marL="1371600" algn="l" rtl="0" eaLnBrk="0" fontAlgn="base" hangingPunct="0">
              <a:lnSpc>
                <a:spcPct val="90000"/>
              </a:lnSpc>
              <a:spcBef>
                <a:spcPct val="0"/>
              </a:spcBef>
              <a:spcAft>
                <a:spcPct val="0"/>
              </a:spcAft>
              <a:defRPr sz="2400" b="1">
                <a:solidFill>
                  <a:schemeClr val="tx1"/>
                </a:solidFill>
                <a:latin typeface="Arial" charset="0"/>
                <a:cs typeface="Arial" charset="0"/>
              </a:defRPr>
            </a:lvl8pPr>
            <a:lvl9pPr marL="1828800" algn="l" rtl="0" eaLnBrk="0" fontAlgn="base" hangingPunct="0">
              <a:lnSpc>
                <a:spcPct val="90000"/>
              </a:lnSpc>
              <a:spcBef>
                <a:spcPct val="0"/>
              </a:spcBef>
              <a:spcAft>
                <a:spcPct val="0"/>
              </a:spcAft>
              <a:defRPr sz="2400" b="1">
                <a:solidFill>
                  <a:schemeClr val="tx1"/>
                </a:solidFill>
                <a:latin typeface="Arial" charset="0"/>
                <a:cs typeface="Arial" charset="0"/>
              </a:defRPr>
            </a:lvl9pPr>
          </a:lstStyle>
          <a:p>
            <a:pPr>
              <a:defRPr/>
            </a:pPr>
            <a:r>
              <a:rPr lang="tr-TR" sz="3200" noProof="1">
                <a:solidFill>
                  <a:srgbClr val="575757"/>
                </a:solidFill>
                <a:effectLst>
                  <a:innerShdw blurRad="63500" dist="50800" dir="8100000">
                    <a:prstClr val="black">
                      <a:alpha val="50000"/>
                    </a:prstClr>
                  </a:innerShdw>
                </a:effectLst>
                <a:latin typeface="Calibri" pitchFamily="34" charset="0"/>
                <a:cs typeface="Calibri" pitchFamily="34" charset="0"/>
              </a:rPr>
              <a:t>MESLEK HASTALIKLARI</a:t>
            </a:r>
            <a:endParaRPr lang="en-GB" sz="3200" noProof="1" smtClean="0">
              <a:solidFill>
                <a:srgbClr val="575757"/>
              </a:solidFill>
              <a:effectLst>
                <a:innerShdw blurRad="63500" dist="50800" dir="8100000">
                  <a:prstClr val="black">
                    <a:alpha val="50000"/>
                  </a:prstClr>
                </a:innerShdw>
              </a:effectLst>
              <a:latin typeface="Calibri" pitchFamily="34" charset="0"/>
              <a:cs typeface="Calibri" pitchFamily="34" charset="0"/>
            </a:endParaRPr>
          </a:p>
        </p:txBody>
      </p:sp>
    </p:spTree>
  </p:cSld>
  <p:clrMapOvr>
    <a:masterClrMapping/>
  </p:clrMapOvr>
  <p:transition>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456" name="Rectangle 11"/>
          <p:cNvSpPr>
            <a:spLocks noChangeArrowheads="1"/>
          </p:cNvSpPr>
          <p:nvPr/>
        </p:nvSpPr>
        <p:spPr bwMode="gray">
          <a:xfrm>
            <a:off x="2657475" y="1555750"/>
            <a:ext cx="6143625" cy="360363"/>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288000" tIns="0" rIns="0" bIns="0" anchor="ctr"/>
          <a:lstStyle/>
          <a:p>
            <a:pPr defTabSz="801688" eaLnBrk="0" hangingPunct="0"/>
            <a:r>
              <a:rPr lang="tr-TR" sz="2000" b="1" noProof="1" smtClean="0">
                <a:solidFill>
                  <a:srgbClr val="FFFFFF"/>
                </a:solidFill>
                <a:latin typeface="Calibri" pitchFamily="34" charset="0"/>
              </a:rPr>
              <a:t>GENEL SAĞLIK SORUNLARI</a:t>
            </a:r>
            <a:endParaRPr lang="tr-TR" sz="2000" b="1" noProof="1">
              <a:solidFill>
                <a:srgbClr val="FFFFFF"/>
              </a:solidFill>
              <a:latin typeface="Calibri" pitchFamily="34" charset="0"/>
            </a:endParaRPr>
          </a:p>
        </p:txBody>
      </p:sp>
      <p:sp>
        <p:nvSpPr>
          <p:cNvPr id="58457" name="Rectangle 5"/>
          <p:cNvSpPr>
            <a:spLocks noChangeArrowheads="1"/>
          </p:cNvSpPr>
          <p:nvPr/>
        </p:nvSpPr>
        <p:spPr bwMode="gray">
          <a:xfrm>
            <a:off x="2657475" y="1916113"/>
            <a:ext cx="6143625" cy="3449637"/>
          </a:xfrm>
          <a:prstGeom prst="rect">
            <a:avLst/>
          </a:prstGeom>
          <a:solidFill>
            <a:schemeClr val="bg1"/>
          </a:soli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lstStyle/>
          <a:p>
            <a:pPr algn="ctr">
              <a:lnSpc>
                <a:spcPct val="90000"/>
              </a:lnSpc>
              <a:spcAft>
                <a:spcPct val="20000"/>
              </a:spcAft>
              <a:buClr>
                <a:srgbClr val="292929"/>
              </a:buClr>
            </a:pPr>
            <a:endParaRPr lang="tr-TR" sz="2000" dirty="0">
              <a:solidFill>
                <a:srgbClr val="000000"/>
              </a:solidFill>
              <a:latin typeface="Calibri" pitchFamily="34" charset="0"/>
            </a:endParaRPr>
          </a:p>
          <a:p>
            <a:pPr algn="ctr">
              <a:lnSpc>
                <a:spcPct val="90000"/>
              </a:lnSpc>
              <a:spcAft>
                <a:spcPct val="20000"/>
              </a:spcAft>
              <a:buClr>
                <a:srgbClr val="292929"/>
              </a:buClr>
            </a:pPr>
            <a:r>
              <a:rPr lang="tr-TR" sz="2000" i="1" dirty="0" smtClean="0">
                <a:solidFill>
                  <a:srgbClr val="000000"/>
                </a:solidFill>
                <a:latin typeface="Calibri" pitchFamily="34" charset="0"/>
              </a:rPr>
              <a:t>Çalışma </a:t>
            </a:r>
            <a:r>
              <a:rPr lang="tr-TR" sz="2000" i="1" dirty="0">
                <a:solidFill>
                  <a:srgbClr val="000000"/>
                </a:solidFill>
                <a:latin typeface="Calibri" pitchFamily="34" charset="0"/>
              </a:rPr>
              <a:t>koşulları insanın fiziki ve </a:t>
            </a:r>
            <a:r>
              <a:rPr lang="tr-TR" sz="2000" i="1" dirty="0" err="1">
                <a:solidFill>
                  <a:srgbClr val="000000"/>
                </a:solidFill>
                <a:latin typeface="Calibri" pitchFamily="34" charset="0"/>
              </a:rPr>
              <a:t>mental</a:t>
            </a:r>
            <a:r>
              <a:rPr lang="tr-TR" sz="2000" i="1" dirty="0">
                <a:solidFill>
                  <a:srgbClr val="000000"/>
                </a:solidFill>
                <a:latin typeface="Calibri" pitchFamily="34" charset="0"/>
              </a:rPr>
              <a:t> yeteneklerine uygun ise ve sağlıkla ilgili riskler kontrol altına alınmışsa, fiziksel çalışma, sağlığı destekleyici ve yükseltici bir </a:t>
            </a:r>
            <a:r>
              <a:rPr lang="tr-TR" sz="2000" i="1" dirty="0" smtClean="0">
                <a:solidFill>
                  <a:srgbClr val="000000"/>
                </a:solidFill>
                <a:latin typeface="Calibri" pitchFamily="34" charset="0"/>
              </a:rPr>
              <a:t>faktör olur. Bu durum </a:t>
            </a:r>
            <a:r>
              <a:rPr lang="tr-TR" sz="2000" i="1" dirty="0">
                <a:solidFill>
                  <a:srgbClr val="000000"/>
                </a:solidFill>
                <a:latin typeface="Calibri" pitchFamily="34" charset="0"/>
              </a:rPr>
              <a:t>çalışmanın sağlıkla ilgili pozitif yönüdür</a:t>
            </a:r>
            <a:r>
              <a:rPr lang="tr-TR" sz="2000" i="1" dirty="0" smtClean="0">
                <a:solidFill>
                  <a:srgbClr val="000000"/>
                </a:solidFill>
                <a:latin typeface="Calibri" pitchFamily="34" charset="0"/>
              </a:rPr>
              <a:t>.</a:t>
            </a:r>
          </a:p>
          <a:p>
            <a:pPr algn="ctr">
              <a:lnSpc>
                <a:spcPct val="90000"/>
              </a:lnSpc>
              <a:spcAft>
                <a:spcPct val="20000"/>
              </a:spcAft>
              <a:buClr>
                <a:srgbClr val="292929"/>
              </a:buClr>
            </a:pPr>
            <a:endParaRPr lang="tr-TR" sz="2000" i="1" dirty="0" smtClean="0">
              <a:solidFill>
                <a:srgbClr val="000000"/>
              </a:solidFill>
              <a:latin typeface="Calibri" pitchFamily="34" charset="0"/>
            </a:endParaRPr>
          </a:p>
          <a:p>
            <a:pPr algn="ctr">
              <a:lnSpc>
                <a:spcPct val="90000"/>
              </a:lnSpc>
              <a:spcAft>
                <a:spcPct val="20000"/>
              </a:spcAft>
              <a:buClr>
                <a:srgbClr val="292929"/>
              </a:buClr>
            </a:pPr>
            <a:r>
              <a:rPr lang="tr-TR" sz="2000" i="1" dirty="0">
                <a:solidFill>
                  <a:srgbClr val="000000"/>
                </a:solidFill>
                <a:latin typeface="Calibri" pitchFamily="34" charset="0"/>
              </a:rPr>
              <a:t>Toplumda görülen hastalıklara çalışanlarda aynı oranda yakalanabilirler. Bu hastalıkların ortaya çıkmasında çalışma hayatının özel bir önemi yoktur.</a:t>
            </a:r>
          </a:p>
          <a:p>
            <a:pPr algn="ctr">
              <a:lnSpc>
                <a:spcPct val="90000"/>
              </a:lnSpc>
              <a:spcAft>
                <a:spcPct val="20000"/>
              </a:spcAft>
              <a:buClr>
                <a:srgbClr val="292929"/>
              </a:buClr>
            </a:pPr>
            <a:endParaRPr lang="tr-TR" sz="2000" b="1" i="1" dirty="0">
              <a:solidFill>
                <a:srgbClr val="000000"/>
              </a:solidFill>
              <a:latin typeface="Calibri" pitchFamily="34" charset="0"/>
            </a:endParaRPr>
          </a:p>
          <a:p>
            <a:pPr algn="ctr">
              <a:lnSpc>
                <a:spcPct val="90000"/>
              </a:lnSpc>
              <a:spcAft>
                <a:spcPct val="20000"/>
              </a:spcAft>
              <a:buClr>
                <a:srgbClr val="292929"/>
              </a:buClr>
            </a:pPr>
            <a:endParaRPr lang="tr-TR" sz="2000" b="1" i="1" dirty="0">
              <a:solidFill>
                <a:srgbClr val="000000"/>
              </a:solidFill>
              <a:latin typeface="Calibri" pitchFamily="34" charset="0"/>
            </a:endParaRPr>
          </a:p>
          <a:p>
            <a:pPr algn="ctr">
              <a:lnSpc>
                <a:spcPct val="90000"/>
              </a:lnSpc>
              <a:spcAft>
                <a:spcPct val="20000"/>
              </a:spcAft>
              <a:buClr>
                <a:srgbClr val="292929"/>
              </a:buClr>
            </a:pPr>
            <a:endParaRPr lang="tr-TR" sz="2000" b="1" i="1" dirty="0">
              <a:solidFill>
                <a:srgbClr val="000000"/>
              </a:solidFill>
              <a:latin typeface="Calibri" pitchFamily="34" charset="0"/>
            </a:endParaRPr>
          </a:p>
          <a:p>
            <a:pPr algn="ctr">
              <a:lnSpc>
                <a:spcPct val="90000"/>
              </a:lnSpc>
              <a:spcAft>
                <a:spcPct val="20000"/>
              </a:spcAft>
              <a:buClr>
                <a:srgbClr val="292929"/>
              </a:buClr>
            </a:pPr>
            <a:endParaRPr lang="tr-TR" sz="2000" dirty="0">
              <a:solidFill>
                <a:srgbClr val="000000"/>
              </a:solidFill>
              <a:latin typeface="Calibri" pitchFamily="34" charset="0"/>
            </a:endParaRPr>
          </a:p>
          <a:p>
            <a:pPr algn="ctr">
              <a:lnSpc>
                <a:spcPct val="90000"/>
              </a:lnSpc>
              <a:spcAft>
                <a:spcPct val="20000"/>
              </a:spcAft>
              <a:buClr>
                <a:srgbClr val="292929"/>
              </a:buClr>
            </a:pPr>
            <a:endParaRPr lang="tr-TR" sz="2000" dirty="0">
              <a:solidFill>
                <a:srgbClr val="000000"/>
              </a:solidFill>
              <a:latin typeface="Calibri" pitchFamily="34" charset="0"/>
            </a:endParaRPr>
          </a:p>
        </p:txBody>
      </p:sp>
      <p:sp>
        <p:nvSpPr>
          <p:cNvPr id="416772" name="Rectangle 12"/>
          <p:cNvSpPr>
            <a:spLocks noChangeArrowheads="1"/>
          </p:cNvSpPr>
          <p:nvPr/>
        </p:nvSpPr>
        <p:spPr bwMode="gray">
          <a:xfrm>
            <a:off x="300038" y="411163"/>
            <a:ext cx="8520112" cy="647700"/>
          </a:xfrm>
          <a:prstGeom prst="rect">
            <a:avLst/>
          </a:prstGeom>
          <a:noFill/>
          <a:ln w="9525">
            <a:noFill/>
            <a:miter lim="800000"/>
            <a:headEnd/>
            <a:tailEnd/>
          </a:ln>
        </p:spPr>
        <p:txBody>
          <a:bodyPr lIns="0" rIns="0"/>
          <a:lstStyle/>
          <a:p>
            <a:endParaRPr lang="tr-TR" sz="2000" b="1" noProof="1">
              <a:solidFill>
                <a:srgbClr val="000000"/>
              </a:solidFill>
            </a:endParaRPr>
          </a:p>
        </p:txBody>
      </p:sp>
      <p:sp>
        <p:nvSpPr>
          <p:cNvPr id="23" name="Rectangle 31"/>
          <p:cNvSpPr txBox="1">
            <a:spLocks noChangeArrowheads="1"/>
          </p:cNvSpPr>
          <p:nvPr/>
        </p:nvSpPr>
        <p:spPr bwMode="gray">
          <a:xfrm>
            <a:off x="231797" y="411163"/>
            <a:ext cx="8816669" cy="647700"/>
          </a:xfrm>
          <a:prstGeom prst="rect">
            <a:avLst/>
          </a:prstGeom>
          <a:noFill/>
          <a:ln w="9525">
            <a:noFill/>
            <a:miter lim="800000"/>
            <a:headEnd/>
            <a:tailEnd/>
          </a:ln>
        </p:spPr>
        <p:txBody>
          <a:bodyPr lIns="0" rIns="0" anchor="ct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200" algn="l" rtl="0" eaLnBrk="0" fontAlgn="base" hangingPunct="0">
              <a:lnSpc>
                <a:spcPct val="90000"/>
              </a:lnSpc>
              <a:spcBef>
                <a:spcPct val="0"/>
              </a:spcBef>
              <a:spcAft>
                <a:spcPct val="0"/>
              </a:spcAft>
              <a:defRPr sz="2400" b="1">
                <a:solidFill>
                  <a:schemeClr val="tx1"/>
                </a:solidFill>
                <a:latin typeface="Arial" charset="0"/>
                <a:cs typeface="Arial" charset="0"/>
              </a:defRPr>
            </a:lvl6pPr>
            <a:lvl7pPr marL="914400" algn="l" rtl="0" eaLnBrk="0" fontAlgn="base" hangingPunct="0">
              <a:lnSpc>
                <a:spcPct val="90000"/>
              </a:lnSpc>
              <a:spcBef>
                <a:spcPct val="0"/>
              </a:spcBef>
              <a:spcAft>
                <a:spcPct val="0"/>
              </a:spcAft>
              <a:defRPr sz="2400" b="1">
                <a:solidFill>
                  <a:schemeClr val="tx1"/>
                </a:solidFill>
                <a:latin typeface="Arial" charset="0"/>
                <a:cs typeface="Arial" charset="0"/>
              </a:defRPr>
            </a:lvl7pPr>
            <a:lvl8pPr marL="1371600" algn="l" rtl="0" eaLnBrk="0" fontAlgn="base" hangingPunct="0">
              <a:lnSpc>
                <a:spcPct val="90000"/>
              </a:lnSpc>
              <a:spcBef>
                <a:spcPct val="0"/>
              </a:spcBef>
              <a:spcAft>
                <a:spcPct val="0"/>
              </a:spcAft>
              <a:defRPr sz="2400" b="1">
                <a:solidFill>
                  <a:schemeClr val="tx1"/>
                </a:solidFill>
                <a:latin typeface="Arial" charset="0"/>
                <a:cs typeface="Arial" charset="0"/>
              </a:defRPr>
            </a:lvl8pPr>
            <a:lvl9pPr marL="1828800" algn="l" rtl="0" eaLnBrk="0" fontAlgn="base" hangingPunct="0">
              <a:lnSpc>
                <a:spcPct val="90000"/>
              </a:lnSpc>
              <a:spcBef>
                <a:spcPct val="0"/>
              </a:spcBef>
              <a:spcAft>
                <a:spcPct val="0"/>
              </a:spcAft>
              <a:defRPr sz="2400" b="1">
                <a:solidFill>
                  <a:schemeClr val="tx1"/>
                </a:solidFill>
                <a:latin typeface="Arial" charset="0"/>
                <a:cs typeface="Arial" charset="0"/>
              </a:defRPr>
            </a:lvl9pPr>
          </a:lstStyle>
          <a:p>
            <a:pPr>
              <a:defRPr/>
            </a:pPr>
            <a:r>
              <a:rPr lang="tr-TR" sz="3200" noProof="1" smtClean="0">
                <a:solidFill>
                  <a:srgbClr val="575757"/>
                </a:solidFill>
                <a:effectLst>
                  <a:innerShdw blurRad="63500" dist="50800" dir="8100000">
                    <a:prstClr val="black">
                      <a:alpha val="50000"/>
                    </a:prstClr>
                  </a:innerShdw>
                </a:effectLst>
                <a:latin typeface="Calibri" pitchFamily="34" charset="0"/>
                <a:cs typeface="Calibri" pitchFamily="34" charset="0"/>
              </a:rPr>
              <a:t>MESLEK HASTALIKLARI</a:t>
            </a:r>
            <a:endParaRPr lang="en-GB" sz="3200" noProof="1" smtClean="0">
              <a:solidFill>
                <a:srgbClr val="575757"/>
              </a:solidFill>
              <a:effectLst>
                <a:innerShdw blurRad="63500" dist="50800" dir="8100000">
                  <a:prstClr val="black">
                    <a:alpha val="50000"/>
                  </a:prstClr>
                </a:innerShdw>
              </a:effectLst>
              <a:latin typeface="Calibri" pitchFamily="34" charset="0"/>
              <a:cs typeface="Calibri" pitchFamily="34" charset="0"/>
            </a:endParaRPr>
          </a:p>
        </p:txBody>
      </p:sp>
    </p:spTree>
    <p:extLst>
      <p:ext uri="{BB962C8B-B14F-4D97-AF65-F5344CB8AC3E}">
        <p14:creationId xmlns:p14="http://schemas.microsoft.com/office/powerpoint/2010/main" val="2834999951"/>
      </p:ext>
    </p:extLst>
  </p:cSld>
  <p:clrMapOvr>
    <a:masterClrMapping/>
  </p:clrMapOvr>
  <p:transition>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456" name="Rectangle 11"/>
          <p:cNvSpPr>
            <a:spLocks noChangeArrowheads="1"/>
          </p:cNvSpPr>
          <p:nvPr/>
        </p:nvSpPr>
        <p:spPr bwMode="gray">
          <a:xfrm>
            <a:off x="2657475" y="1555750"/>
            <a:ext cx="6143625" cy="360363"/>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288000" tIns="0" rIns="0" bIns="0" anchor="ctr"/>
          <a:lstStyle/>
          <a:p>
            <a:pPr defTabSz="801688" eaLnBrk="0" hangingPunct="0"/>
            <a:r>
              <a:rPr lang="tr-TR" sz="2000" b="1" noProof="1">
                <a:solidFill>
                  <a:srgbClr val="FFFFFF"/>
                </a:solidFill>
                <a:latin typeface="Calibri" pitchFamily="34" charset="0"/>
              </a:rPr>
              <a:t>MESLEK </a:t>
            </a:r>
            <a:r>
              <a:rPr lang="tr-TR" sz="2000" b="1" noProof="1" smtClean="0">
                <a:solidFill>
                  <a:srgbClr val="FFFFFF"/>
                </a:solidFill>
                <a:latin typeface="Calibri" pitchFamily="34" charset="0"/>
              </a:rPr>
              <a:t>HASTALIKLARI</a:t>
            </a:r>
            <a:endParaRPr lang="tr-TR" sz="2000" b="1" noProof="1">
              <a:solidFill>
                <a:srgbClr val="FFFFFF"/>
              </a:solidFill>
              <a:latin typeface="Calibri" pitchFamily="34" charset="0"/>
            </a:endParaRPr>
          </a:p>
        </p:txBody>
      </p:sp>
      <p:sp>
        <p:nvSpPr>
          <p:cNvPr id="58457" name="Rectangle 5"/>
          <p:cNvSpPr>
            <a:spLocks noChangeArrowheads="1"/>
          </p:cNvSpPr>
          <p:nvPr/>
        </p:nvSpPr>
        <p:spPr bwMode="gray">
          <a:xfrm>
            <a:off x="2657475" y="1916113"/>
            <a:ext cx="6143625" cy="3449637"/>
          </a:xfrm>
          <a:prstGeom prst="rect">
            <a:avLst/>
          </a:prstGeom>
          <a:solidFill>
            <a:schemeClr val="bg1"/>
          </a:soli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lstStyle/>
          <a:p>
            <a:pPr algn="ctr">
              <a:lnSpc>
                <a:spcPct val="90000"/>
              </a:lnSpc>
              <a:spcAft>
                <a:spcPct val="20000"/>
              </a:spcAft>
              <a:buClr>
                <a:srgbClr val="292929"/>
              </a:buClr>
            </a:pPr>
            <a:endParaRPr lang="tr-TR" sz="2000" dirty="0">
              <a:solidFill>
                <a:srgbClr val="000000"/>
              </a:solidFill>
              <a:latin typeface="Calibri" pitchFamily="34" charset="0"/>
            </a:endParaRPr>
          </a:p>
          <a:p>
            <a:pPr algn="ctr">
              <a:lnSpc>
                <a:spcPct val="90000"/>
              </a:lnSpc>
              <a:spcAft>
                <a:spcPct val="20000"/>
              </a:spcAft>
              <a:buClr>
                <a:srgbClr val="292929"/>
              </a:buClr>
            </a:pPr>
            <a:r>
              <a:rPr lang="tr-TR" sz="2000" i="1" dirty="0" smtClean="0">
                <a:solidFill>
                  <a:srgbClr val="000000"/>
                </a:solidFill>
                <a:latin typeface="Calibri" pitchFamily="34" charset="0"/>
              </a:rPr>
              <a:t>Çalışma </a:t>
            </a:r>
            <a:r>
              <a:rPr lang="tr-TR" sz="2000" i="1" dirty="0">
                <a:solidFill>
                  <a:srgbClr val="000000"/>
                </a:solidFill>
                <a:latin typeface="Calibri" pitchFamily="34" charset="0"/>
              </a:rPr>
              <a:t>koşullarının riskleri, belirli bir düzeyi aşarsa meslek </a:t>
            </a:r>
            <a:r>
              <a:rPr lang="tr-TR" sz="2000" i="1" dirty="0" smtClean="0">
                <a:solidFill>
                  <a:srgbClr val="000000"/>
                </a:solidFill>
                <a:latin typeface="Calibri" pitchFamily="34" charset="0"/>
              </a:rPr>
              <a:t>hastalıkları </a:t>
            </a:r>
            <a:r>
              <a:rPr lang="tr-TR" sz="2000" i="1" dirty="0">
                <a:solidFill>
                  <a:srgbClr val="000000"/>
                </a:solidFill>
                <a:latin typeface="Calibri" pitchFamily="34" charset="0"/>
              </a:rPr>
              <a:t>oluşur. Bu vakalarda hastalıkla risk arasında nesnellik veya diğer bir deyişle sebep-sonuç ilişkisi vardır.</a:t>
            </a:r>
          </a:p>
          <a:p>
            <a:pPr algn="ctr">
              <a:lnSpc>
                <a:spcPct val="90000"/>
              </a:lnSpc>
              <a:spcAft>
                <a:spcPct val="20000"/>
              </a:spcAft>
              <a:buClr>
                <a:srgbClr val="292929"/>
              </a:buClr>
            </a:pPr>
            <a:endParaRPr lang="tr-TR" sz="2000" b="1" i="1" dirty="0">
              <a:solidFill>
                <a:srgbClr val="000000"/>
              </a:solidFill>
              <a:latin typeface="Calibri" pitchFamily="34" charset="0"/>
            </a:endParaRPr>
          </a:p>
          <a:p>
            <a:pPr algn="ctr">
              <a:lnSpc>
                <a:spcPct val="90000"/>
              </a:lnSpc>
              <a:spcAft>
                <a:spcPct val="20000"/>
              </a:spcAft>
              <a:buClr>
                <a:srgbClr val="292929"/>
              </a:buClr>
            </a:pPr>
            <a:endParaRPr lang="tr-TR" sz="2000" b="1" i="1" dirty="0">
              <a:solidFill>
                <a:srgbClr val="000000"/>
              </a:solidFill>
              <a:latin typeface="Calibri" pitchFamily="34" charset="0"/>
            </a:endParaRPr>
          </a:p>
          <a:p>
            <a:pPr algn="ctr">
              <a:lnSpc>
                <a:spcPct val="90000"/>
              </a:lnSpc>
              <a:spcAft>
                <a:spcPct val="20000"/>
              </a:spcAft>
              <a:buClr>
                <a:srgbClr val="292929"/>
              </a:buClr>
            </a:pPr>
            <a:endParaRPr lang="tr-TR" sz="2000" b="1" i="1" dirty="0">
              <a:solidFill>
                <a:srgbClr val="000000"/>
              </a:solidFill>
              <a:latin typeface="Calibri" pitchFamily="34" charset="0"/>
            </a:endParaRPr>
          </a:p>
          <a:p>
            <a:pPr algn="ctr">
              <a:lnSpc>
                <a:spcPct val="90000"/>
              </a:lnSpc>
              <a:spcAft>
                <a:spcPct val="20000"/>
              </a:spcAft>
              <a:buClr>
                <a:srgbClr val="292929"/>
              </a:buClr>
            </a:pPr>
            <a:endParaRPr lang="tr-TR" sz="2000" dirty="0">
              <a:solidFill>
                <a:srgbClr val="000000"/>
              </a:solidFill>
              <a:latin typeface="Calibri" pitchFamily="34" charset="0"/>
            </a:endParaRPr>
          </a:p>
          <a:p>
            <a:pPr algn="ctr">
              <a:lnSpc>
                <a:spcPct val="90000"/>
              </a:lnSpc>
              <a:spcAft>
                <a:spcPct val="20000"/>
              </a:spcAft>
              <a:buClr>
                <a:srgbClr val="292929"/>
              </a:buClr>
            </a:pPr>
            <a:endParaRPr lang="tr-TR" sz="2000" dirty="0">
              <a:solidFill>
                <a:srgbClr val="000000"/>
              </a:solidFill>
              <a:latin typeface="Calibri" pitchFamily="34" charset="0"/>
            </a:endParaRPr>
          </a:p>
        </p:txBody>
      </p:sp>
      <p:sp>
        <p:nvSpPr>
          <p:cNvPr id="416772" name="Rectangle 12"/>
          <p:cNvSpPr>
            <a:spLocks noChangeArrowheads="1"/>
          </p:cNvSpPr>
          <p:nvPr/>
        </p:nvSpPr>
        <p:spPr bwMode="gray">
          <a:xfrm>
            <a:off x="300038" y="411163"/>
            <a:ext cx="8520112" cy="647700"/>
          </a:xfrm>
          <a:prstGeom prst="rect">
            <a:avLst/>
          </a:prstGeom>
          <a:noFill/>
          <a:ln w="9525">
            <a:noFill/>
            <a:miter lim="800000"/>
            <a:headEnd/>
            <a:tailEnd/>
          </a:ln>
        </p:spPr>
        <p:txBody>
          <a:bodyPr lIns="0" rIns="0"/>
          <a:lstStyle/>
          <a:p>
            <a:endParaRPr lang="tr-TR" sz="2000" b="1" noProof="1">
              <a:solidFill>
                <a:srgbClr val="000000"/>
              </a:solidFill>
            </a:endParaRPr>
          </a:p>
        </p:txBody>
      </p:sp>
      <p:sp>
        <p:nvSpPr>
          <p:cNvPr id="23" name="Rectangle 31"/>
          <p:cNvSpPr txBox="1">
            <a:spLocks noChangeArrowheads="1"/>
          </p:cNvSpPr>
          <p:nvPr/>
        </p:nvSpPr>
        <p:spPr bwMode="gray">
          <a:xfrm>
            <a:off x="231797" y="411163"/>
            <a:ext cx="8816669" cy="647700"/>
          </a:xfrm>
          <a:prstGeom prst="rect">
            <a:avLst/>
          </a:prstGeom>
          <a:noFill/>
          <a:ln w="9525">
            <a:noFill/>
            <a:miter lim="800000"/>
            <a:headEnd/>
            <a:tailEnd/>
          </a:ln>
        </p:spPr>
        <p:txBody>
          <a:bodyPr lIns="0" rIns="0" anchor="ct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200" algn="l" rtl="0" eaLnBrk="0" fontAlgn="base" hangingPunct="0">
              <a:lnSpc>
                <a:spcPct val="90000"/>
              </a:lnSpc>
              <a:spcBef>
                <a:spcPct val="0"/>
              </a:spcBef>
              <a:spcAft>
                <a:spcPct val="0"/>
              </a:spcAft>
              <a:defRPr sz="2400" b="1">
                <a:solidFill>
                  <a:schemeClr val="tx1"/>
                </a:solidFill>
                <a:latin typeface="Arial" charset="0"/>
                <a:cs typeface="Arial" charset="0"/>
              </a:defRPr>
            </a:lvl6pPr>
            <a:lvl7pPr marL="914400" algn="l" rtl="0" eaLnBrk="0" fontAlgn="base" hangingPunct="0">
              <a:lnSpc>
                <a:spcPct val="90000"/>
              </a:lnSpc>
              <a:spcBef>
                <a:spcPct val="0"/>
              </a:spcBef>
              <a:spcAft>
                <a:spcPct val="0"/>
              </a:spcAft>
              <a:defRPr sz="2400" b="1">
                <a:solidFill>
                  <a:schemeClr val="tx1"/>
                </a:solidFill>
                <a:latin typeface="Arial" charset="0"/>
                <a:cs typeface="Arial" charset="0"/>
              </a:defRPr>
            </a:lvl7pPr>
            <a:lvl8pPr marL="1371600" algn="l" rtl="0" eaLnBrk="0" fontAlgn="base" hangingPunct="0">
              <a:lnSpc>
                <a:spcPct val="90000"/>
              </a:lnSpc>
              <a:spcBef>
                <a:spcPct val="0"/>
              </a:spcBef>
              <a:spcAft>
                <a:spcPct val="0"/>
              </a:spcAft>
              <a:defRPr sz="2400" b="1">
                <a:solidFill>
                  <a:schemeClr val="tx1"/>
                </a:solidFill>
                <a:latin typeface="Arial" charset="0"/>
                <a:cs typeface="Arial" charset="0"/>
              </a:defRPr>
            </a:lvl8pPr>
            <a:lvl9pPr marL="1828800" algn="l" rtl="0" eaLnBrk="0" fontAlgn="base" hangingPunct="0">
              <a:lnSpc>
                <a:spcPct val="90000"/>
              </a:lnSpc>
              <a:spcBef>
                <a:spcPct val="0"/>
              </a:spcBef>
              <a:spcAft>
                <a:spcPct val="0"/>
              </a:spcAft>
              <a:defRPr sz="2400" b="1">
                <a:solidFill>
                  <a:schemeClr val="tx1"/>
                </a:solidFill>
                <a:latin typeface="Arial" charset="0"/>
                <a:cs typeface="Arial" charset="0"/>
              </a:defRPr>
            </a:lvl9pPr>
          </a:lstStyle>
          <a:p>
            <a:pPr>
              <a:defRPr/>
            </a:pPr>
            <a:r>
              <a:rPr lang="tr-TR" sz="3200" noProof="1" smtClean="0">
                <a:solidFill>
                  <a:srgbClr val="575757"/>
                </a:solidFill>
                <a:effectLst>
                  <a:innerShdw blurRad="63500" dist="50800" dir="8100000">
                    <a:prstClr val="black">
                      <a:alpha val="50000"/>
                    </a:prstClr>
                  </a:innerShdw>
                </a:effectLst>
                <a:latin typeface="Calibri" pitchFamily="34" charset="0"/>
                <a:cs typeface="Calibri" pitchFamily="34" charset="0"/>
              </a:rPr>
              <a:t>MESLEK HASTALIKLARI</a:t>
            </a:r>
            <a:endParaRPr lang="en-GB" sz="3200" noProof="1" smtClean="0">
              <a:solidFill>
                <a:srgbClr val="575757"/>
              </a:solidFill>
              <a:effectLst>
                <a:innerShdw blurRad="63500" dist="50800" dir="8100000">
                  <a:prstClr val="black">
                    <a:alpha val="50000"/>
                  </a:prstClr>
                </a:innerShdw>
              </a:effectLst>
              <a:latin typeface="Calibri" pitchFamily="34" charset="0"/>
              <a:cs typeface="Calibri" pitchFamily="34" charset="0"/>
            </a:endParaRPr>
          </a:p>
        </p:txBody>
      </p:sp>
    </p:spTree>
    <p:extLst>
      <p:ext uri="{BB962C8B-B14F-4D97-AF65-F5344CB8AC3E}">
        <p14:creationId xmlns:p14="http://schemas.microsoft.com/office/powerpoint/2010/main" val="2673028995"/>
      </p:ext>
    </p:extLst>
  </p:cSld>
  <p:clrMapOvr>
    <a:masterClrMapping/>
  </p:clrMapOvr>
  <p:transition>
    <p:fad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456" name="Rectangle 11"/>
          <p:cNvSpPr>
            <a:spLocks noChangeArrowheads="1"/>
          </p:cNvSpPr>
          <p:nvPr/>
        </p:nvSpPr>
        <p:spPr bwMode="gray">
          <a:xfrm>
            <a:off x="2657475" y="1555750"/>
            <a:ext cx="6143625" cy="360363"/>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288000" tIns="0" rIns="0" bIns="0" anchor="ctr"/>
          <a:lstStyle/>
          <a:p>
            <a:pPr defTabSz="801688" eaLnBrk="0" hangingPunct="0"/>
            <a:r>
              <a:rPr lang="tr-TR" sz="2000" b="1" noProof="1" smtClean="0">
                <a:solidFill>
                  <a:srgbClr val="FFFFFF"/>
                </a:solidFill>
                <a:latin typeface="Calibri" pitchFamily="34" charset="0"/>
              </a:rPr>
              <a:t>YÜKÜMLÜLÜK SÜRESİ</a:t>
            </a:r>
            <a:endParaRPr lang="tr-TR" sz="2000" b="1" noProof="1">
              <a:solidFill>
                <a:srgbClr val="FFFFFF"/>
              </a:solidFill>
              <a:latin typeface="Calibri" pitchFamily="34" charset="0"/>
            </a:endParaRPr>
          </a:p>
        </p:txBody>
      </p:sp>
      <p:sp>
        <p:nvSpPr>
          <p:cNvPr id="58457" name="Rectangle 5"/>
          <p:cNvSpPr>
            <a:spLocks noChangeArrowheads="1"/>
          </p:cNvSpPr>
          <p:nvPr/>
        </p:nvSpPr>
        <p:spPr bwMode="gray">
          <a:xfrm>
            <a:off x="2657475" y="1916113"/>
            <a:ext cx="6143625" cy="3449637"/>
          </a:xfrm>
          <a:prstGeom prst="rect">
            <a:avLst/>
          </a:prstGeom>
          <a:solidFill>
            <a:schemeClr val="bg1"/>
          </a:soli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lstStyle/>
          <a:p>
            <a:pPr algn="ctr">
              <a:lnSpc>
                <a:spcPct val="90000"/>
              </a:lnSpc>
              <a:spcAft>
                <a:spcPct val="20000"/>
              </a:spcAft>
              <a:buClr>
                <a:srgbClr val="292929"/>
              </a:buClr>
            </a:pPr>
            <a:endParaRPr lang="tr-TR" sz="800" b="1" i="1" dirty="0" smtClean="0">
              <a:solidFill>
                <a:srgbClr val="000000"/>
              </a:solidFill>
              <a:latin typeface="Calibri" pitchFamily="34" charset="0"/>
            </a:endParaRPr>
          </a:p>
          <a:p>
            <a:pPr algn="ctr">
              <a:lnSpc>
                <a:spcPct val="90000"/>
              </a:lnSpc>
              <a:spcAft>
                <a:spcPct val="20000"/>
              </a:spcAft>
              <a:buClr>
                <a:srgbClr val="292929"/>
              </a:buClr>
            </a:pPr>
            <a:r>
              <a:rPr lang="tr-TR" sz="2000" b="1" i="1" dirty="0" smtClean="0">
                <a:solidFill>
                  <a:srgbClr val="000000"/>
                </a:solidFill>
                <a:latin typeface="Calibri" pitchFamily="34" charset="0"/>
              </a:rPr>
              <a:t>«Sigortalının </a:t>
            </a:r>
            <a:r>
              <a:rPr lang="tr-TR" sz="2000" b="1" i="1" dirty="0">
                <a:solidFill>
                  <a:srgbClr val="000000"/>
                </a:solidFill>
                <a:latin typeface="Calibri" pitchFamily="34" charset="0"/>
              </a:rPr>
              <a:t>Meslek Hastalığına sebep olan işinden filen ayrıldığı tarih ile Meslek Hastalığının meydana çıktığı tarih arasında geçen en uzun </a:t>
            </a:r>
            <a:r>
              <a:rPr lang="tr-TR" sz="2000" b="1" i="1" dirty="0" smtClean="0">
                <a:solidFill>
                  <a:srgbClr val="000000"/>
                </a:solidFill>
                <a:latin typeface="Calibri" pitchFamily="34" charset="0"/>
              </a:rPr>
              <a:t>süreye Yükümlülük Süresi denir.»</a:t>
            </a:r>
          </a:p>
          <a:p>
            <a:pPr algn="ctr">
              <a:lnSpc>
                <a:spcPct val="90000"/>
              </a:lnSpc>
              <a:spcAft>
                <a:spcPct val="20000"/>
              </a:spcAft>
              <a:buClr>
                <a:srgbClr val="292929"/>
              </a:buClr>
            </a:pPr>
            <a:endParaRPr lang="tr-TR" sz="2000" b="1" i="1" dirty="0">
              <a:solidFill>
                <a:srgbClr val="000000"/>
              </a:solidFill>
              <a:latin typeface="Calibri" pitchFamily="34" charset="0"/>
            </a:endParaRPr>
          </a:p>
          <a:p>
            <a:pPr algn="ctr">
              <a:lnSpc>
                <a:spcPct val="90000"/>
              </a:lnSpc>
              <a:spcAft>
                <a:spcPct val="20000"/>
              </a:spcAft>
              <a:buClr>
                <a:srgbClr val="292929"/>
              </a:buClr>
            </a:pPr>
            <a:r>
              <a:rPr lang="tr-TR" sz="2000" i="1" dirty="0" smtClean="0">
                <a:solidFill>
                  <a:srgbClr val="000000"/>
                </a:solidFill>
                <a:latin typeface="Calibri" pitchFamily="34" charset="0"/>
              </a:rPr>
              <a:t>Bu süre aynı zamanda meslek hastalığına yakalanan kişinin yasal yollarla hakkını arayabileceği süredir.</a:t>
            </a:r>
          </a:p>
          <a:p>
            <a:pPr algn="ctr">
              <a:lnSpc>
                <a:spcPct val="90000"/>
              </a:lnSpc>
              <a:spcAft>
                <a:spcPct val="20000"/>
              </a:spcAft>
              <a:buClr>
                <a:srgbClr val="292929"/>
              </a:buClr>
            </a:pPr>
            <a:endParaRPr lang="tr-TR" sz="1100" i="1" dirty="0">
              <a:solidFill>
                <a:srgbClr val="000000"/>
              </a:solidFill>
              <a:latin typeface="Calibri" pitchFamily="34" charset="0"/>
            </a:endParaRPr>
          </a:p>
          <a:p>
            <a:pPr algn="ctr">
              <a:lnSpc>
                <a:spcPct val="90000"/>
              </a:lnSpc>
              <a:spcAft>
                <a:spcPct val="20000"/>
              </a:spcAft>
              <a:buClr>
                <a:srgbClr val="292929"/>
              </a:buClr>
            </a:pPr>
            <a:r>
              <a:rPr lang="tr-TR" sz="2000" i="1" dirty="0" smtClean="0">
                <a:solidFill>
                  <a:srgbClr val="000000"/>
                </a:solidFill>
                <a:latin typeface="Calibri" pitchFamily="34" charset="0"/>
              </a:rPr>
              <a:t>İstisna; Yasal süre aşımından sonra da hakkını üst mahkemelerde arayabilir.</a:t>
            </a:r>
            <a:endParaRPr lang="tr-TR" sz="2000" i="1" dirty="0">
              <a:solidFill>
                <a:srgbClr val="000000"/>
              </a:solidFill>
              <a:latin typeface="Calibri" pitchFamily="34" charset="0"/>
            </a:endParaRPr>
          </a:p>
          <a:p>
            <a:pPr algn="ctr">
              <a:lnSpc>
                <a:spcPct val="90000"/>
              </a:lnSpc>
              <a:spcAft>
                <a:spcPct val="20000"/>
              </a:spcAft>
              <a:buClr>
                <a:srgbClr val="292929"/>
              </a:buClr>
            </a:pPr>
            <a:endParaRPr lang="tr-TR" sz="2000" i="1" dirty="0">
              <a:solidFill>
                <a:srgbClr val="000000"/>
              </a:solidFill>
              <a:latin typeface="Calibri" pitchFamily="34" charset="0"/>
            </a:endParaRPr>
          </a:p>
          <a:p>
            <a:pPr algn="ctr">
              <a:lnSpc>
                <a:spcPct val="90000"/>
              </a:lnSpc>
              <a:spcAft>
                <a:spcPct val="20000"/>
              </a:spcAft>
              <a:buClr>
                <a:srgbClr val="292929"/>
              </a:buClr>
            </a:pPr>
            <a:endParaRPr lang="tr-TR" sz="2000" dirty="0">
              <a:solidFill>
                <a:srgbClr val="000000"/>
              </a:solidFill>
              <a:latin typeface="Calibri" pitchFamily="34" charset="0"/>
            </a:endParaRPr>
          </a:p>
          <a:p>
            <a:pPr algn="ctr">
              <a:lnSpc>
                <a:spcPct val="90000"/>
              </a:lnSpc>
              <a:spcAft>
                <a:spcPct val="20000"/>
              </a:spcAft>
              <a:buClr>
                <a:srgbClr val="292929"/>
              </a:buClr>
            </a:pPr>
            <a:endParaRPr lang="tr-TR" sz="2000" dirty="0">
              <a:solidFill>
                <a:srgbClr val="000000"/>
              </a:solidFill>
              <a:latin typeface="Calibri" pitchFamily="34" charset="0"/>
            </a:endParaRPr>
          </a:p>
        </p:txBody>
      </p:sp>
      <p:sp>
        <p:nvSpPr>
          <p:cNvPr id="416772" name="Rectangle 12"/>
          <p:cNvSpPr>
            <a:spLocks noChangeArrowheads="1"/>
          </p:cNvSpPr>
          <p:nvPr/>
        </p:nvSpPr>
        <p:spPr bwMode="gray">
          <a:xfrm>
            <a:off x="300038" y="411163"/>
            <a:ext cx="8520112" cy="647700"/>
          </a:xfrm>
          <a:prstGeom prst="rect">
            <a:avLst/>
          </a:prstGeom>
          <a:noFill/>
          <a:ln w="9525">
            <a:noFill/>
            <a:miter lim="800000"/>
            <a:headEnd/>
            <a:tailEnd/>
          </a:ln>
        </p:spPr>
        <p:txBody>
          <a:bodyPr lIns="0" rIns="0"/>
          <a:lstStyle/>
          <a:p>
            <a:endParaRPr lang="tr-TR" sz="2000" b="1" noProof="1">
              <a:solidFill>
                <a:srgbClr val="000000"/>
              </a:solidFill>
            </a:endParaRPr>
          </a:p>
        </p:txBody>
      </p:sp>
      <p:sp>
        <p:nvSpPr>
          <p:cNvPr id="23" name="Rectangle 31"/>
          <p:cNvSpPr txBox="1">
            <a:spLocks noChangeArrowheads="1"/>
          </p:cNvSpPr>
          <p:nvPr/>
        </p:nvSpPr>
        <p:spPr bwMode="gray">
          <a:xfrm>
            <a:off x="231797" y="411163"/>
            <a:ext cx="8816669" cy="647700"/>
          </a:xfrm>
          <a:prstGeom prst="rect">
            <a:avLst/>
          </a:prstGeom>
          <a:noFill/>
          <a:ln w="9525">
            <a:noFill/>
            <a:miter lim="800000"/>
            <a:headEnd/>
            <a:tailEnd/>
          </a:ln>
        </p:spPr>
        <p:txBody>
          <a:bodyPr lIns="0" rIns="0" anchor="ct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200" algn="l" rtl="0" eaLnBrk="0" fontAlgn="base" hangingPunct="0">
              <a:lnSpc>
                <a:spcPct val="90000"/>
              </a:lnSpc>
              <a:spcBef>
                <a:spcPct val="0"/>
              </a:spcBef>
              <a:spcAft>
                <a:spcPct val="0"/>
              </a:spcAft>
              <a:defRPr sz="2400" b="1">
                <a:solidFill>
                  <a:schemeClr val="tx1"/>
                </a:solidFill>
                <a:latin typeface="Arial" charset="0"/>
                <a:cs typeface="Arial" charset="0"/>
              </a:defRPr>
            </a:lvl6pPr>
            <a:lvl7pPr marL="914400" algn="l" rtl="0" eaLnBrk="0" fontAlgn="base" hangingPunct="0">
              <a:lnSpc>
                <a:spcPct val="90000"/>
              </a:lnSpc>
              <a:spcBef>
                <a:spcPct val="0"/>
              </a:spcBef>
              <a:spcAft>
                <a:spcPct val="0"/>
              </a:spcAft>
              <a:defRPr sz="2400" b="1">
                <a:solidFill>
                  <a:schemeClr val="tx1"/>
                </a:solidFill>
                <a:latin typeface="Arial" charset="0"/>
                <a:cs typeface="Arial" charset="0"/>
              </a:defRPr>
            </a:lvl7pPr>
            <a:lvl8pPr marL="1371600" algn="l" rtl="0" eaLnBrk="0" fontAlgn="base" hangingPunct="0">
              <a:lnSpc>
                <a:spcPct val="90000"/>
              </a:lnSpc>
              <a:spcBef>
                <a:spcPct val="0"/>
              </a:spcBef>
              <a:spcAft>
                <a:spcPct val="0"/>
              </a:spcAft>
              <a:defRPr sz="2400" b="1">
                <a:solidFill>
                  <a:schemeClr val="tx1"/>
                </a:solidFill>
                <a:latin typeface="Arial" charset="0"/>
                <a:cs typeface="Arial" charset="0"/>
              </a:defRPr>
            </a:lvl8pPr>
            <a:lvl9pPr marL="1828800" algn="l" rtl="0" eaLnBrk="0" fontAlgn="base" hangingPunct="0">
              <a:lnSpc>
                <a:spcPct val="90000"/>
              </a:lnSpc>
              <a:spcBef>
                <a:spcPct val="0"/>
              </a:spcBef>
              <a:spcAft>
                <a:spcPct val="0"/>
              </a:spcAft>
              <a:defRPr sz="2400" b="1">
                <a:solidFill>
                  <a:schemeClr val="tx1"/>
                </a:solidFill>
                <a:latin typeface="Arial" charset="0"/>
                <a:cs typeface="Arial" charset="0"/>
              </a:defRPr>
            </a:lvl9pPr>
          </a:lstStyle>
          <a:p>
            <a:pPr>
              <a:defRPr/>
            </a:pPr>
            <a:r>
              <a:rPr lang="tr-TR" sz="3200" noProof="1" smtClean="0">
                <a:solidFill>
                  <a:srgbClr val="575757"/>
                </a:solidFill>
                <a:effectLst>
                  <a:innerShdw blurRad="63500" dist="50800" dir="8100000">
                    <a:prstClr val="black">
                      <a:alpha val="50000"/>
                    </a:prstClr>
                  </a:innerShdw>
                </a:effectLst>
                <a:latin typeface="Calibri" pitchFamily="34" charset="0"/>
                <a:cs typeface="Calibri" pitchFamily="34" charset="0"/>
              </a:rPr>
              <a:t>MESLEK HASTALIKLARI</a:t>
            </a:r>
            <a:endParaRPr lang="en-GB" sz="3200" noProof="1" smtClean="0">
              <a:solidFill>
                <a:srgbClr val="575757"/>
              </a:solidFill>
              <a:effectLst>
                <a:innerShdw blurRad="63500" dist="50800" dir="8100000">
                  <a:prstClr val="black">
                    <a:alpha val="50000"/>
                  </a:prstClr>
                </a:innerShdw>
              </a:effectLst>
              <a:latin typeface="Calibri" pitchFamily="34" charset="0"/>
              <a:cs typeface="Calibri" pitchFamily="34" charset="0"/>
            </a:endParaRPr>
          </a:p>
        </p:txBody>
      </p:sp>
    </p:spTree>
    <p:extLst>
      <p:ext uri="{BB962C8B-B14F-4D97-AF65-F5344CB8AC3E}">
        <p14:creationId xmlns:p14="http://schemas.microsoft.com/office/powerpoint/2010/main" val="236877738"/>
      </p:ext>
    </p:extLst>
  </p:cSld>
  <p:clrMapOvr>
    <a:masterClrMapping/>
  </p:clrMapOvr>
  <p:transition>
    <p:fad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456" name="Rectangle 11"/>
          <p:cNvSpPr>
            <a:spLocks noChangeArrowheads="1"/>
          </p:cNvSpPr>
          <p:nvPr/>
        </p:nvSpPr>
        <p:spPr bwMode="gray">
          <a:xfrm>
            <a:off x="2657475" y="1555750"/>
            <a:ext cx="6143625" cy="360363"/>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288000" tIns="0" rIns="0" bIns="0" anchor="ctr"/>
          <a:lstStyle/>
          <a:p>
            <a:pPr defTabSz="801688" eaLnBrk="0" hangingPunct="0"/>
            <a:r>
              <a:rPr lang="tr-TR" sz="2000" b="1" noProof="1">
                <a:solidFill>
                  <a:srgbClr val="FFFFFF"/>
                </a:solidFill>
                <a:latin typeface="Calibri" pitchFamily="34" charset="0"/>
              </a:rPr>
              <a:t>İŞYERİ (1475 Sayılı İş Kanunu Madde 1)</a:t>
            </a:r>
          </a:p>
        </p:txBody>
      </p:sp>
      <p:sp>
        <p:nvSpPr>
          <p:cNvPr id="58457" name="Rectangle 5"/>
          <p:cNvSpPr>
            <a:spLocks noChangeArrowheads="1"/>
          </p:cNvSpPr>
          <p:nvPr/>
        </p:nvSpPr>
        <p:spPr bwMode="gray">
          <a:xfrm>
            <a:off x="2657475" y="1916113"/>
            <a:ext cx="6143625" cy="3449637"/>
          </a:xfrm>
          <a:prstGeom prst="rect">
            <a:avLst/>
          </a:prstGeom>
          <a:solidFill>
            <a:schemeClr val="bg1"/>
          </a:soli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lstStyle/>
          <a:p>
            <a:pPr algn="ctr">
              <a:lnSpc>
                <a:spcPct val="90000"/>
              </a:lnSpc>
              <a:spcAft>
                <a:spcPct val="20000"/>
              </a:spcAft>
              <a:buClr>
                <a:srgbClr val="292929"/>
              </a:buClr>
            </a:pPr>
            <a:endParaRPr lang="tr-TR" sz="2000" dirty="0">
              <a:solidFill>
                <a:srgbClr val="000000"/>
              </a:solidFill>
              <a:latin typeface="Calibri" pitchFamily="34" charset="0"/>
            </a:endParaRPr>
          </a:p>
          <a:p>
            <a:pPr algn="ctr">
              <a:lnSpc>
                <a:spcPct val="90000"/>
              </a:lnSpc>
              <a:spcAft>
                <a:spcPct val="20000"/>
              </a:spcAft>
              <a:buClr>
                <a:srgbClr val="292929"/>
              </a:buClr>
            </a:pPr>
            <a:r>
              <a:rPr lang="tr-TR" sz="2000" b="1" i="1" dirty="0">
                <a:solidFill>
                  <a:srgbClr val="000000"/>
                </a:solidFill>
                <a:latin typeface="Calibri" pitchFamily="34" charset="0"/>
              </a:rPr>
              <a:t>Bir işverenin maddi olan ve olmayan araçlarla belirli bir teknik amacı gerçekleştirmesine yarayan ve süreklilik gösteren organize bir bütündür.</a:t>
            </a:r>
          </a:p>
          <a:p>
            <a:pPr algn="ctr">
              <a:lnSpc>
                <a:spcPct val="90000"/>
              </a:lnSpc>
              <a:spcAft>
                <a:spcPct val="20000"/>
              </a:spcAft>
              <a:buClr>
                <a:srgbClr val="292929"/>
              </a:buClr>
            </a:pPr>
            <a:r>
              <a:rPr lang="tr-TR" sz="2000" b="1" i="1" dirty="0">
                <a:solidFill>
                  <a:srgbClr val="000000"/>
                </a:solidFill>
                <a:latin typeface="Calibri" pitchFamily="34" charset="0"/>
              </a:rPr>
              <a:t>                                                                     </a:t>
            </a:r>
          </a:p>
          <a:p>
            <a:pPr algn="ctr">
              <a:lnSpc>
                <a:spcPct val="90000"/>
              </a:lnSpc>
              <a:spcAft>
                <a:spcPct val="20000"/>
              </a:spcAft>
              <a:buClr>
                <a:srgbClr val="292929"/>
              </a:buClr>
            </a:pPr>
            <a:endParaRPr lang="tr-TR" sz="2000" b="1" i="1" dirty="0">
              <a:solidFill>
                <a:srgbClr val="000000"/>
              </a:solidFill>
              <a:latin typeface="Calibri" pitchFamily="34" charset="0"/>
            </a:endParaRPr>
          </a:p>
          <a:p>
            <a:pPr algn="ctr">
              <a:lnSpc>
                <a:spcPct val="90000"/>
              </a:lnSpc>
              <a:spcAft>
                <a:spcPct val="20000"/>
              </a:spcAft>
              <a:buClr>
                <a:srgbClr val="292929"/>
              </a:buClr>
            </a:pPr>
            <a:endParaRPr lang="tr-TR" sz="2000" b="1" i="1" dirty="0">
              <a:solidFill>
                <a:srgbClr val="000000"/>
              </a:solidFill>
              <a:latin typeface="Calibri" pitchFamily="34" charset="0"/>
            </a:endParaRPr>
          </a:p>
          <a:p>
            <a:pPr algn="ctr">
              <a:lnSpc>
                <a:spcPct val="90000"/>
              </a:lnSpc>
              <a:spcAft>
                <a:spcPct val="20000"/>
              </a:spcAft>
              <a:buClr>
                <a:srgbClr val="292929"/>
              </a:buClr>
            </a:pPr>
            <a:endParaRPr lang="tr-TR" sz="2000" dirty="0">
              <a:solidFill>
                <a:srgbClr val="000000"/>
              </a:solidFill>
              <a:latin typeface="Calibri" pitchFamily="34" charset="0"/>
            </a:endParaRPr>
          </a:p>
          <a:p>
            <a:pPr algn="ctr">
              <a:lnSpc>
                <a:spcPct val="90000"/>
              </a:lnSpc>
              <a:spcAft>
                <a:spcPct val="20000"/>
              </a:spcAft>
              <a:buClr>
                <a:srgbClr val="292929"/>
              </a:buClr>
            </a:pPr>
            <a:endParaRPr lang="tr-TR" sz="2000" dirty="0">
              <a:solidFill>
                <a:srgbClr val="000000"/>
              </a:solidFill>
              <a:latin typeface="Calibri" pitchFamily="34" charset="0"/>
            </a:endParaRPr>
          </a:p>
        </p:txBody>
      </p:sp>
      <p:sp>
        <p:nvSpPr>
          <p:cNvPr id="618500" name="Rectangle 12"/>
          <p:cNvSpPr>
            <a:spLocks noChangeArrowheads="1"/>
          </p:cNvSpPr>
          <p:nvPr/>
        </p:nvSpPr>
        <p:spPr bwMode="gray">
          <a:xfrm>
            <a:off x="300038" y="411163"/>
            <a:ext cx="8520112" cy="647700"/>
          </a:xfrm>
          <a:prstGeom prst="rect">
            <a:avLst/>
          </a:prstGeom>
          <a:noFill/>
          <a:ln w="9525">
            <a:noFill/>
            <a:miter lim="800000"/>
            <a:headEnd/>
            <a:tailEnd/>
          </a:ln>
        </p:spPr>
        <p:txBody>
          <a:bodyPr lIns="0" rIns="0"/>
          <a:lstStyle/>
          <a:p>
            <a:endParaRPr lang="tr-TR" sz="2000" b="1" noProof="1">
              <a:solidFill>
                <a:srgbClr val="000000"/>
              </a:solidFill>
            </a:endParaRPr>
          </a:p>
        </p:txBody>
      </p:sp>
      <p:sp>
        <p:nvSpPr>
          <p:cNvPr id="23" name="Rectangle 31"/>
          <p:cNvSpPr txBox="1">
            <a:spLocks noChangeArrowheads="1"/>
          </p:cNvSpPr>
          <p:nvPr/>
        </p:nvSpPr>
        <p:spPr bwMode="gray">
          <a:xfrm>
            <a:off x="231797" y="411163"/>
            <a:ext cx="8816669" cy="647700"/>
          </a:xfrm>
          <a:prstGeom prst="rect">
            <a:avLst/>
          </a:prstGeom>
          <a:noFill/>
          <a:ln w="9525">
            <a:noFill/>
            <a:miter lim="800000"/>
            <a:headEnd/>
            <a:tailEnd/>
          </a:ln>
        </p:spPr>
        <p:txBody>
          <a:bodyPr lIns="0" rIns="0" anchor="ct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200" algn="l" rtl="0" eaLnBrk="0" fontAlgn="base" hangingPunct="0">
              <a:lnSpc>
                <a:spcPct val="90000"/>
              </a:lnSpc>
              <a:spcBef>
                <a:spcPct val="0"/>
              </a:spcBef>
              <a:spcAft>
                <a:spcPct val="0"/>
              </a:spcAft>
              <a:defRPr sz="2400" b="1">
                <a:solidFill>
                  <a:schemeClr val="tx1"/>
                </a:solidFill>
                <a:latin typeface="Arial" charset="0"/>
                <a:cs typeface="Arial" charset="0"/>
              </a:defRPr>
            </a:lvl6pPr>
            <a:lvl7pPr marL="914400" algn="l" rtl="0" eaLnBrk="0" fontAlgn="base" hangingPunct="0">
              <a:lnSpc>
                <a:spcPct val="90000"/>
              </a:lnSpc>
              <a:spcBef>
                <a:spcPct val="0"/>
              </a:spcBef>
              <a:spcAft>
                <a:spcPct val="0"/>
              </a:spcAft>
              <a:defRPr sz="2400" b="1">
                <a:solidFill>
                  <a:schemeClr val="tx1"/>
                </a:solidFill>
                <a:latin typeface="Arial" charset="0"/>
                <a:cs typeface="Arial" charset="0"/>
              </a:defRPr>
            </a:lvl7pPr>
            <a:lvl8pPr marL="1371600" algn="l" rtl="0" eaLnBrk="0" fontAlgn="base" hangingPunct="0">
              <a:lnSpc>
                <a:spcPct val="90000"/>
              </a:lnSpc>
              <a:spcBef>
                <a:spcPct val="0"/>
              </a:spcBef>
              <a:spcAft>
                <a:spcPct val="0"/>
              </a:spcAft>
              <a:defRPr sz="2400" b="1">
                <a:solidFill>
                  <a:schemeClr val="tx1"/>
                </a:solidFill>
                <a:latin typeface="Arial" charset="0"/>
                <a:cs typeface="Arial" charset="0"/>
              </a:defRPr>
            </a:lvl8pPr>
            <a:lvl9pPr marL="1828800" algn="l" rtl="0" eaLnBrk="0" fontAlgn="base" hangingPunct="0">
              <a:lnSpc>
                <a:spcPct val="90000"/>
              </a:lnSpc>
              <a:spcBef>
                <a:spcPct val="0"/>
              </a:spcBef>
              <a:spcAft>
                <a:spcPct val="0"/>
              </a:spcAft>
              <a:defRPr sz="2400" b="1">
                <a:solidFill>
                  <a:schemeClr val="tx1"/>
                </a:solidFill>
                <a:latin typeface="Arial" charset="0"/>
                <a:cs typeface="Arial" charset="0"/>
              </a:defRPr>
            </a:lvl9pPr>
          </a:lstStyle>
          <a:p>
            <a:pPr>
              <a:defRPr/>
            </a:pPr>
            <a:r>
              <a:rPr lang="tr-TR" sz="3200" noProof="1">
                <a:solidFill>
                  <a:srgbClr val="575757"/>
                </a:solidFill>
                <a:effectLst>
                  <a:innerShdw blurRad="63500" dist="50800" dir="8100000">
                    <a:prstClr val="black">
                      <a:alpha val="50000"/>
                    </a:prstClr>
                  </a:innerShdw>
                </a:effectLst>
                <a:latin typeface="Calibri" pitchFamily="34" charset="0"/>
                <a:cs typeface="Calibri" pitchFamily="34" charset="0"/>
              </a:rPr>
              <a:t>MESLEK HASTALIKLARI</a:t>
            </a:r>
            <a:endParaRPr lang="tr-TR" sz="3200" noProof="1" smtClean="0">
              <a:solidFill>
                <a:srgbClr val="575757"/>
              </a:solidFill>
              <a:effectLst>
                <a:innerShdw blurRad="63500" dist="50800" dir="8100000">
                  <a:prstClr val="black">
                    <a:alpha val="50000"/>
                  </a:prstClr>
                </a:innerShdw>
              </a:effectLst>
              <a:latin typeface="Calibri" pitchFamily="34" charset="0"/>
              <a:cs typeface="Calibri" pitchFamily="34" charset="0"/>
            </a:endParaRPr>
          </a:p>
        </p:txBody>
      </p:sp>
    </p:spTree>
    <p:extLst>
      <p:ext uri="{BB962C8B-B14F-4D97-AF65-F5344CB8AC3E}">
        <p14:creationId xmlns:p14="http://schemas.microsoft.com/office/powerpoint/2010/main" val="510475674"/>
      </p:ext>
    </p:extLst>
  </p:cSld>
  <p:clrMapOvr>
    <a:masterClrMapping/>
  </p:clrMapOvr>
  <p:transition>
    <p:fad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456" name="Rectangle 11"/>
          <p:cNvSpPr>
            <a:spLocks noChangeArrowheads="1"/>
          </p:cNvSpPr>
          <p:nvPr/>
        </p:nvSpPr>
        <p:spPr bwMode="gray">
          <a:xfrm>
            <a:off x="2657475" y="1555750"/>
            <a:ext cx="6143625" cy="360363"/>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288000" tIns="0" rIns="0" bIns="0" anchor="ctr"/>
          <a:lstStyle/>
          <a:p>
            <a:pPr defTabSz="801688" eaLnBrk="0" hangingPunct="0"/>
            <a:r>
              <a:rPr lang="tr-TR" sz="2000" b="1" noProof="1" smtClean="0">
                <a:solidFill>
                  <a:srgbClr val="FFFFFF"/>
                </a:solidFill>
                <a:latin typeface="Calibri" pitchFamily="34" charset="0"/>
              </a:rPr>
              <a:t>İŞLE İLGİLİ HASTALIKLAR</a:t>
            </a:r>
            <a:endParaRPr lang="tr-TR" sz="2000" b="1" noProof="1">
              <a:solidFill>
                <a:srgbClr val="FFFFFF"/>
              </a:solidFill>
              <a:latin typeface="Calibri" pitchFamily="34" charset="0"/>
            </a:endParaRPr>
          </a:p>
        </p:txBody>
      </p:sp>
      <p:sp>
        <p:nvSpPr>
          <p:cNvPr id="58457" name="Rectangle 5"/>
          <p:cNvSpPr>
            <a:spLocks noChangeArrowheads="1"/>
          </p:cNvSpPr>
          <p:nvPr/>
        </p:nvSpPr>
        <p:spPr bwMode="gray">
          <a:xfrm>
            <a:off x="2657475" y="1916113"/>
            <a:ext cx="6143625" cy="3449637"/>
          </a:xfrm>
          <a:prstGeom prst="rect">
            <a:avLst/>
          </a:prstGeom>
          <a:solidFill>
            <a:schemeClr val="bg1"/>
          </a:soli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lstStyle/>
          <a:p>
            <a:pPr algn="ctr">
              <a:lnSpc>
                <a:spcPct val="90000"/>
              </a:lnSpc>
              <a:spcAft>
                <a:spcPct val="20000"/>
              </a:spcAft>
              <a:buClr>
                <a:srgbClr val="292929"/>
              </a:buClr>
            </a:pPr>
            <a:endParaRPr lang="tr-TR" sz="2000" dirty="0">
              <a:solidFill>
                <a:srgbClr val="000000"/>
              </a:solidFill>
              <a:latin typeface="Calibri" pitchFamily="34" charset="0"/>
            </a:endParaRPr>
          </a:p>
          <a:p>
            <a:pPr algn="ctr">
              <a:lnSpc>
                <a:spcPct val="90000"/>
              </a:lnSpc>
              <a:spcAft>
                <a:spcPct val="20000"/>
              </a:spcAft>
              <a:buClr>
                <a:srgbClr val="292929"/>
              </a:buClr>
            </a:pPr>
            <a:r>
              <a:rPr lang="tr-TR" sz="2000" i="1" dirty="0" err="1">
                <a:solidFill>
                  <a:srgbClr val="000000"/>
                </a:solidFill>
                <a:latin typeface="Calibri" pitchFamily="34" charset="0"/>
              </a:rPr>
              <a:t>Etyolojisi</a:t>
            </a:r>
            <a:r>
              <a:rPr lang="tr-TR" sz="2000" i="1" dirty="0">
                <a:solidFill>
                  <a:srgbClr val="000000"/>
                </a:solidFill>
                <a:latin typeface="Calibri" pitchFamily="34" charset="0"/>
              </a:rPr>
              <a:t> </a:t>
            </a:r>
            <a:r>
              <a:rPr lang="tr-TR" sz="2000" i="1" dirty="0" smtClean="0">
                <a:solidFill>
                  <a:srgbClr val="000000"/>
                </a:solidFill>
                <a:latin typeface="Calibri" pitchFamily="34" charset="0"/>
              </a:rPr>
              <a:t>kompleks </a:t>
            </a:r>
            <a:r>
              <a:rPr lang="tr-TR" sz="2000" i="1" dirty="0">
                <a:solidFill>
                  <a:srgbClr val="000000"/>
                </a:solidFill>
                <a:latin typeface="Calibri" pitchFamily="34" charset="0"/>
              </a:rPr>
              <a:t>olan bazı hastalıklarda çalışma </a:t>
            </a:r>
            <a:r>
              <a:rPr lang="tr-TR" sz="2000" i="1" dirty="0" smtClean="0">
                <a:solidFill>
                  <a:srgbClr val="000000"/>
                </a:solidFill>
                <a:latin typeface="Calibri" pitchFamily="34" charset="0"/>
              </a:rPr>
              <a:t>koşulları da, </a:t>
            </a:r>
            <a:r>
              <a:rPr lang="tr-TR" sz="2000" i="1" dirty="0">
                <a:solidFill>
                  <a:srgbClr val="000000"/>
                </a:solidFill>
                <a:latin typeface="Calibri" pitchFamily="34" charset="0"/>
              </a:rPr>
              <a:t>diğer risk faktörleriyle </a:t>
            </a:r>
            <a:r>
              <a:rPr lang="tr-TR" sz="2000" i="1" dirty="0" smtClean="0">
                <a:solidFill>
                  <a:srgbClr val="000000"/>
                </a:solidFill>
                <a:latin typeface="Calibri" pitchFamily="34" charset="0"/>
              </a:rPr>
              <a:t>birlikte </a:t>
            </a:r>
            <a:r>
              <a:rPr lang="tr-TR" sz="2000" i="1" dirty="0">
                <a:solidFill>
                  <a:srgbClr val="000000"/>
                </a:solidFill>
                <a:latin typeface="Calibri" pitchFamily="34" charset="0"/>
              </a:rPr>
              <a:t>hastalıkların gelişmesinde rol oynarlar</a:t>
            </a:r>
            <a:r>
              <a:rPr lang="tr-TR" sz="2000" i="1" dirty="0" smtClean="0">
                <a:solidFill>
                  <a:srgbClr val="000000"/>
                </a:solidFill>
                <a:latin typeface="Calibri" pitchFamily="34" charset="0"/>
              </a:rPr>
              <a:t>. Bu tip hastalıklara işle ilgili hastalıklar denir. </a:t>
            </a:r>
          </a:p>
          <a:p>
            <a:pPr algn="ctr">
              <a:lnSpc>
                <a:spcPct val="90000"/>
              </a:lnSpc>
              <a:spcAft>
                <a:spcPct val="20000"/>
              </a:spcAft>
              <a:buClr>
                <a:srgbClr val="292929"/>
              </a:buClr>
            </a:pPr>
            <a:endParaRPr lang="tr-TR" sz="2000" i="1" dirty="0">
              <a:solidFill>
                <a:srgbClr val="000000"/>
              </a:solidFill>
              <a:latin typeface="Calibri" pitchFamily="34" charset="0"/>
            </a:endParaRPr>
          </a:p>
          <a:p>
            <a:pPr algn="ctr">
              <a:lnSpc>
                <a:spcPct val="90000"/>
              </a:lnSpc>
              <a:spcAft>
                <a:spcPct val="20000"/>
              </a:spcAft>
              <a:buClr>
                <a:srgbClr val="292929"/>
              </a:buClr>
            </a:pPr>
            <a:r>
              <a:rPr lang="tr-TR" sz="2000" i="1" dirty="0" smtClean="0">
                <a:solidFill>
                  <a:srgbClr val="000000"/>
                </a:solidFill>
                <a:latin typeface="Calibri" pitchFamily="34" charset="0"/>
              </a:rPr>
              <a:t>Bu </a:t>
            </a:r>
            <a:r>
              <a:rPr lang="tr-TR" sz="2000" i="1" dirty="0">
                <a:solidFill>
                  <a:srgbClr val="000000"/>
                </a:solidFill>
                <a:latin typeface="Calibri" pitchFamily="34" charset="0"/>
              </a:rPr>
              <a:t>risk </a:t>
            </a:r>
            <a:r>
              <a:rPr lang="tr-TR" sz="2000" i="1" dirty="0" smtClean="0">
                <a:solidFill>
                  <a:srgbClr val="000000"/>
                </a:solidFill>
                <a:latin typeface="Calibri" pitchFamily="34" charset="0"/>
              </a:rPr>
              <a:t>faktörlerine örnek olarak </a:t>
            </a:r>
            <a:r>
              <a:rPr lang="tr-TR" sz="2000" i="1" dirty="0">
                <a:solidFill>
                  <a:srgbClr val="000000"/>
                </a:solidFill>
                <a:latin typeface="Calibri" pitchFamily="34" charset="0"/>
              </a:rPr>
              <a:t>fiziksel, kimyasal, psikososyal </a:t>
            </a:r>
            <a:r>
              <a:rPr lang="tr-TR" sz="2000" i="1" dirty="0" smtClean="0">
                <a:solidFill>
                  <a:srgbClr val="000000"/>
                </a:solidFill>
                <a:latin typeface="Calibri" pitchFamily="34" charset="0"/>
              </a:rPr>
              <a:t>ve </a:t>
            </a:r>
            <a:r>
              <a:rPr lang="tr-TR" sz="2000" i="1" dirty="0">
                <a:solidFill>
                  <a:srgbClr val="000000"/>
                </a:solidFill>
                <a:latin typeface="Calibri" pitchFamily="34" charset="0"/>
              </a:rPr>
              <a:t>ergonomik </a:t>
            </a:r>
            <a:r>
              <a:rPr lang="tr-TR" sz="2000" i="1" dirty="0" smtClean="0">
                <a:solidFill>
                  <a:srgbClr val="000000"/>
                </a:solidFill>
                <a:latin typeface="Calibri" pitchFamily="34" charset="0"/>
              </a:rPr>
              <a:t>sorunlar gösterilebilir</a:t>
            </a:r>
            <a:r>
              <a:rPr lang="tr-TR" sz="2000" i="1" dirty="0">
                <a:solidFill>
                  <a:srgbClr val="000000"/>
                </a:solidFill>
                <a:latin typeface="Calibri" pitchFamily="34" charset="0"/>
              </a:rPr>
              <a:t>. Ayrıca ailevi ve genetik faktörlere bağlı duyarlılıklar, alışkanlıklar, davranışlar, beslenme önemli </a:t>
            </a:r>
            <a:r>
              <a:rPr lang="tr-TR" sz="2000" i="1" dirty="0" smtClean="0">
                <a:solidFill>
                  <a:srgbClr val="000000"/>
                </a:solidFill>
                <a:latin typeface="Calibri" pitchFamily="34" charset="0"/>
              </a:rPr>
              <a:t>diğer faktörlerdir</a:t>
            </a:r>
            <a:r>
              <a:rPr lang="tr-TR" sz="2000" i="1" dirty="0">
                <a:solidFill>
                  <a:srgbClr val="000000"/>
                </a:solidFill>
                <a:latin typeface="Calibri" pitchFamily="34" charset="0"/>
              </a:rPr>
              <a:t>.</a:t>
            </a:r>
          </a:p>
          <a:p>
            <a:pPr algn="ctr">
              <a:lnSpc>
                <a:spcPct val="90000"/>
              </a:lnSpc>
              <a:spcAft>
                <a:spcPct val="20000"/>
              </a:spcAft>
              <a:buClr>
                <a:srgbClr val="292929"/>
              </a:buClr>
            </a:pPr>
            <a:endParaRPr lang="tr-TR" sz="2000" b="1" i="1" dirty="0">
              <a:solidFill>
                <a:srgbClr val="000000"/>
              </a:solidFill>
              <a:latin typeface="Calibri" pitchFamily="34" charset="0"/>
            </a:endParaRPr>
          </a:p>
          <a:p>
            <a:pPr algn="ctr">
              <a:lnSpc>
                <a:spcPct val="90000"/>
              </a:lnSpc>
              <a:spcAft>
                <a:spcPct val="20000"/>
              </a:spcAft>
              <a:buClr>
                <a:srgbClr val="292929"/>
              </a:buClr>
            </a:pPr>
            <a:endParaRPr lang="tr-TR" sz="2000" b="1" i="1" dirty="0">
              <a:solidFill>
                <a:srgbClr val="000000"/>
              </a:solidFill>
              <a:latin typeface="Calibri" pitchFamily="34" charset="0"/>
            </a:endParaRPr>
          </a:p>
          <a:p>
            <a:pPr algn="ctr">
              <a:lnSpc>
                <a:spcPct val="90000"/>
              </a:lnSpc>
              <a:spcAft>
                <a:spcPct val="20000"/>
              </a:spcAft>
              <a:buClr>
                <a:srgbClr val="292929"/>
              </a:buClr>
            </a:pPr>
            <a:endParaRPr lang="tr-TR" sz="2000" b="1" i="1" dirty="0">
              <a:solidFill>
                <a:srgbClr val="000000"/>
              </a:solidFill>
              <a:latin typeface="Calibri" pitchFamily="34" charset="0"/>
            </a:endParaRPr>
          </a:p>
          <a:p>
            <a:pPr algn="ctr">
              <a:lnSpc>
                <a:spcPct val="90000"/>
              </a:lnSpc>
              <a:spcAft>
                <a:spcPct val="20000"/>
              </a:spcAft>
              <a:buClr>
                <a:srgbClr val="292929"/>
              </a:buClr>
            </a:pPr>
            <a:endParaRPr lang="tr-TR" sz="2000" dirty="0">
              <a:solidFill>
                <a:srgbClr val="000000"/>
              </a:solidFill>
              <a:latin typeface="Calibri" pitchFamily="34" charset="0"/>
            </a:endParaRPr>
          </a:p>
          <a:p>
            <a:pPr algn="ctr">
              <a:lnSpc>
                <a:spcPct val="90000"/>
              </a:lnSpc>
              <a:spcAft>
                <a:spcPct val="20000"/>
              </a:spcAft>
              <a:buClr>
                <a:srgbClr val="292929"/>
              </a:buClr>
            </a:pPr>
            <a:endParaRPr lang="tr-TR" sz="2000" dirty="0">
              <a:solidFill>
                <a:srgbClr val="000000"/>
              </a:solidFill>
              <a:latin typeface="Calibri" pitchFamily="34" charset="0"/>
            </a:endParaRPr>
          </a:p>
        </p:txBody>
      </p:sp>
      <p:sp>
        <p:nvSpPr>
          <p:cNvPr id="416772" name="Rectangle 12"/>
          <p:cNvSpPr>
            <a:spLocks noChangeArrowheads="1"/>
          </p:cNvSpPr>
          <p:nvPr/>
        </p:nvSpPr>
        <p:spPr bwMode="gray">
          <a:xfrm>
            <a:off x="300038" y="411163"/>
            <a:ext cx="8520112" cy="647700"/>
          </a:xfrm>
          <a:prstGeom prst="rect">
            <a:avLst/>
          </a:prstGeom>
          <a:noFill/>
          <a:ln w="9525">
            <a:noFill/>
            <a:miter lim="800000"/>
            <a:headEnd/>
            <a:tailEnd/>
          </a:ln>
        </p:spPr>
        <p:txBody>
          <a:bodyPr lIns="0" rIns="0"/>
          <a:lstStyle/>
          <a:p>
            <a:endParaRPr lang="tr-TR" sz="2000" b="1" noProof="1">
              <a:solidFill>
                <a:srgbClr val="000000"/>
              </a:solidFill>
            </a:endParaRPr>
          </a:p>
        </p:txBody>
      </p:sp>
      <p:sp>
        <p:nvSpPr>
          <p:cNvPr id="23" name="Rectangle 31"/>
          <p:cNvSpPr txBox="1">
            <a:spLocks noChangeArrowheads="1"/>
          </p:cNvSpPr>
          <p:nvPr/>
        </p:nvSpPr>
        <p:spPr bwMode="gray">
          <a:xfrm>
            <a:off x="231797" y="411163"/>
            <a:ext cx="8816669" cy="647700"/>
          </a:xfrm>
          <a:prstGeom prst="rect">
            <a:avLst/>
          </a:prstGeom>
          <a:noFill/>
          <a:ln w="9525">
            <a:noFill/>
            <a:miter lim="800000"/>
            <a:headEnd/>
            <a:tailEnd/>
          </a:ln>
        </p:spPr>
        <p:txBody>
          <a:bodyPr lIns="0" rIns="0" anchor="ct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200" algn="l" rtl="0" eaLnBrk="0" fontAlgn="base" hangingPunct="0">
              <a:lnSpc>
                <a:spcPct val="90000"/>
              </a:lnSpc>
              <a:spcBef>
                <a:spcPct val="0"/>
              </a:spcBef>
              <a:spcAft>
                <a:spcPct val="0"/>
              </a:spcAft>
              <a:defRPr sz="2400" b="1">
                <a:solidFill>
                  <a:schemeClr val="tx1"/>
                </a:solidFill>
                <a:latin typeface="Arial" charset="0"/>
                <a:cs typeface="Arial" charset="0"/>
              </a:defRPr>
            </a:lvl6pPr>
            <a:lvl7pPr marL="914400" algn="l" rtl="0" eaLnBrk="0" fontAlgn="base" hangingPunct="0">
              <a:lnSpc>
                <a:spcPct val="90000"/>
              </a:lnSpc>
              <a:spcBef>
                <a:spcPct val="0"/>
              </a:spcBef>
              <a:spcAft>
                <a:spcPct val="0"/>
              </a:spcAft>
              <a:defRPr sz="2400" b="1">
                <a:solidFill>
                  <a:schemeClr val="tx1"/>
                </a:solidFill>
                <a:latin typeface="Arial" charset="0"/>
                <a:cs typeface="Arial" charset="0"/>
              </a:defRPr>
            </a:lvl7pPr>
            <a:lvl8pPr marL="1371600" algn="l" rtl="0" eaLnBrk="0" fontAlgn="base" hangingPunct="0">
              <a:lnSpc>
                <a:spcPct val="90000"/>
              </a:lnSpc>
              <a:spcBef>
                <a:spcPct val="0"/>
              </a:spcBef>
              <a:spcAft>
                <a:spcPct val="0"/>
              </a:spcAft>
              <a:defRPr sz="2400" b="1">
                <a:solidFill>
                  <a:schemeClr val="tx1"/>
                </a:solidFill>
                <a:latin typeface="Arial" charset="0"/>
                <a:cs typeface="Arial" charset="0"/>
              </a:defRPr>
            </a:lvl8pPr>
            <a:lvl9pPr marL="1828800" algn="l" rtl="0" eaLnBrk="0" fontAlgn="base" hangingPunct="0">
              <a:lnSpc>
                <a:spcPct val="90000"/>
              </a:lnSpc>
              <a:spcBef>
                <a:spcPct val="0"/>
              </a:spcBef>
              <a:spcAft>
                <a:spcPct val="0"/>
              </a:spcAft>
              <a:defRPr sz="2400" b="1">
                <a:solidFill>
                  <a:schemeClr val="tx1"/>
                </a:solidFill>
                <a:latin typeface="Arial" charset="0"/>
                <a:cs typeface="Arial" charset="0"/>
              </a:defRPr>
            </a:lvl9pPr>
          </a:lstStyle>
          <a:p>
            <a:pPr>
              <a:defRPr/>
            </a:pPr>
            <a:r>
              <a:rPr lang="tr-TR" sz="3200" noProof="1" smtClean="0">
                <a:solidFill>
                  <a:srgbClr val="575757"/>
                </a:solidFill>
                <a:effectLst>
                  <a:innerShdw blurRad="63500" dist="50800" dir="8100000">
                    <a:prstClr val="black">
                      <a:alpha val="50000"/>
                    </a:prstClr>
                  </a:innerShdw>
                </a:effectLst>
                <a:latin typeface="Calibri" pitchFamily="34" charset="0"/>
                <a:cs typeface="Calibri" pitchFamily="34" charset="0"/>
              </a:rPr>
              <a:t>MESLEK HASTALIKLARI</a:t>
            </a:r>
            <a:endParaRPr lang="en-GB" sz="3200" noProof="1" smtClean="0">
              <a:solidFill>
                <a:srgbClr val="575757"/>
              </a:solidFill>
              <a:effectLst>
                <a:innerShdw blurRad="63500" dist="50800" dir="8100000">
                  <a:prstClr val="black">
                    <a:alpha val="50000"/>
                  </a:prstClr>
                </a:innerShdw>
              </a:effectLst>
              <a:latin typeface="Calibri" pitchFamily="34" charset="0"/>
              <a:cs typeface="Calibri" pitchFamily="34" charset="0"/>
            </a:endParaRPr>
          </a:p>
        </p:txBody>
      </p:sp>
    </p:spTree>
    <p:extLst>
      <p:ext uri="{BB962C8B-B14F-4D97-AF65-F5344CB8AC3E}">
        <p14:creationId xmlns:p14="http://schemas.microsoft.com/office/powerpoint/2010/main" val="231131199"/>
      </p:ext>
    </p:extLst>
  </p:cSld>
  <p:clrMapOvr>
    <a:masterClrMapping/>
  </p:clrMapOvr>
  <p:transition>
    <p:fad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78" name="Rectangle 90"/>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sp>
        <p:nvSpPr>
          <p:cNvPr id="12" name="Rechteck 4"/>
          <p:cNvSpPr>
            <a:spLocks noChangeArrowheads="1"/>
          </p:cNvSpPr>
          <p:nvPr/>
        </p:nvSpPr>
        <p:spPr bwMode="auto">
          <a:xfrm>
            <a:off x="0" y="3305175"/>
            <a:ext cx="9144000" cy="2476500"/>
          </a:xfrm>
          <a:prstGeom prst="rect">
            <a:avLst/>
          </a:prstGeom>
          <a:noFill/>
          <a:ln w="9525" algn="ctr">
            <a:noFill/>
            <a:round/>
            <a:headEnd/>
            <a:tailEnd/>
          </a:ln>
        </p:spPr>
        <p:txBody>
          <a:bodyPr wrap="none" anchor="ctr"/>
          <a:lstStyle/>
          <a:p>
            <a:pPr>
              <a:defRPr/>
            </a:pPr>
            <a:r>
              <a:rPr lang="tr-TR" sz="9000" b="1" noProof="1">
                <a:solidFill>
                  <a:srgbClr val="575757"/>
                </a:solidFill>
                <a:effectLst>
                  <a:innerShdw blurRad="63500" dist="50800" dir="8100000">
                    <a:prstClr val="black">
                      <a:alpha val="50000"/>
                    </a:prstClr>
                  </a:innerShdw>
                </a:effectLst>
                <a:latin typeface="Calibri" pitchFamily="34" charset="0"/>
                <a:cs typeface="Calibri" pitchFamily="34" charset="0"/>
              </a:rPr>
              <a:t>Meslek Hastalıkları</a:t>
            </a:r>
          </a:p>
        </p:txBody>
      </p:sp>
      <p:pic>
        <p:nvPicPr>
          <p:cNvPr id="414724" name="Picture 2" descr="D:\DOKTOR\1-DRUZ\1-EĞİTİM KURUMU\1. İstanbuluzman\2-RESİMLER\Meslekler\technical12.png"/>
          <p:cNvPicPr>
            <a:picLocks noChangeAspect="1" noChangeArrowheads="1"/>
          </p:cNvPicPr>
          <p:nvPr/>
        </p:nvPicPr>
        <p:blipFill>
          <a:blip r:embed="rId3" cstate="print"/>
          <a:srcRect/>
          <a:stretch>
            <a:fillRect/>
          </a:stretch>
        </p:blipFill>
        <p:spPr bwMode="auto">
          <a:xfrm>
            <a:off x="2986088" y="642938"/>
            <a:ext cx="2981325" cy="3005137"/>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37978"/>
                                        </p:tgtEl>
                                      </p:cBhvr>
                                    </p:animEffect>
                                    <p:animScale>
                                      <p:cBhvr>
                                        <p:cTn id="7" dur="250" autoRev="1" fill="hold"/>
                                        <p:tgtEl>
                                          <p:spTgt spid="3797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78"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456" name="Rectangle 11"/>
          <p:cNvSpPr>
            <a:spLocks noChangeArrowheads="1"/>
          </p:cNvSpPr>
          <p:nvPr/>
        </p:nvSpPr>
        <p:spPr bwMode="gray">
          <a:xfrm>
            <a:off x="2657475" y="1555750"/>
            <a:ext cx="6143625" cy="360363"/>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288000" tIns="0" rIns="0" bIns="0" anchor="ctr"/>
          <a:lstStyle/>
          <a:p>
            <a:pPr defTabSz="801688" eaLnBrk="0" hangingPunct="0"/>
            <a:r>
              <a:rPr lang="tr-TR" sz="2000" b="1" noProof="1">
                <a:solidFill>
                  <a:srgbClr val="FFFFFF"/>
                </a:solidFill>
                <a:latin typeface="Calibri" pitchFamily="34" charset="0"/>
              </a:rPr>
              <a:t>MESLEK HASTALIĞI (506 Sayılı SSK Kanunu )</a:t>
            </a:r>
          </a:p>
        </p:txBody>
      </p:sp>
      <p:sp>
        <p:nvSpPr>
          <p:cNvPr id="58457" name="Rectangle 5"/>
          <p:cNvSpPr>
            <a:spLocks noChangeArrowheads="1"/>
          </p:cNvSpPr>
          <p:nvPr/>
        </p:nvSpPr>
        <p:spPr bwMode="gray">
          <a:xfrm>
            <a:off x="2657475" y="1916113"/>
            <a:ext cx="6143625" cy="3449637"/>
          </a:xfrm>
          <a:prstGeom prst="rect">
            <a:avLst/>
          </a:prstGeom>
          <a:solidFill>
            <a:schemeClr val="bg1"/>
          </a:soli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lstStyle/>
          <a:p>
            <a:pPr algn="ctr">
              <a:lnSpc>
                <a:spcPct val="90000"/>
              </a:lnSpc>
              <a:spcAft>
                <a:spcPct val="20000"/>
              </a:spcAft>
              <a:buClr>
                <a:srgbClr val="292929"/>
              </a:buClr>
            </a:pPr>
            <a:endParaRPr lang="tr-TR" sz="2000" dirty="0">
              <a:solidFill>
                <a:srgbClr val="000000"/>
              </a:solidFill>
              <a:latin typeface="Calibri" pitchFamily="34" charset="0"/>
            </a:endParaRPr>
          </a:p>
          <a:p>
            <a:pPr algn="ctr">
              <a:lnSpc>
                <a:spcPct val="90000"/>
              </a:lnSpc>
              <a:spcAft>
                <a:spcPct val="20000"/>
              </a:spcAft>
              <a:buClr>
                <a:srgbClr val="292929"/>
              </a:buClr>
            </a:pPr>
            <a:r>
              <a:rPr lang="tr-TR" sz="2000" b="1" i="1" dirty="0">
                <a:solidFill>
                  <a:srgbClr val="000000"/>
                </a:solidFill>
                <a:latin typeface="Calibri" pitchFamily="34" charset="0"/>
              </a:rPr>
              <a:t>“İşçinin çalıştığı işin niteliğine göre </a:t>
            </a:r>
            <a:r>
              <a:rPr lang="tr-TR" sz="2000" b="1" i="1" dirty="0">
                <a:solidFill>
                  <a:srgbClr val="004986"/>
                </a:solidFill>
                <a:latin typeface="Calibri" pitchFamily="34" charset="0"/>
              </a:rPr>
              <a:t>tekrarlanan bir sebeple </a:t>
            </a:r>
            <a:r>
              <a:rPr lang="tr-TR" sz="2000" b="1" i="1" dirty="0">
                <a:solidFill>
                  <a:srgbClr val="000000"/>
                </a:solidFill>
                <a:latin typeface="Calibri" pitchFamily="34" charset="0"/>
              </a:rPr>
              <a:t>veya </a:t>
            </a:r>
            <a:r>
              <a:rPr lang="tr-TR" sz="2000" b="1" i="1" dirty="0">
                <a:solidFill>
                  <a:srgbClr val="004986"/>
                </a:solidFill>
                <a:latin typeface="Calibri" pitchFamily="34" charset="0"/>
              </a:rPr>
              <a:t>işin yürütüm şartları yüzünden </a:t>
            </a:r>
            <a:r>
              <a:rPr lang="tr-TR" sz="2000" b="1" i="1" dirty="0">
                <a:solidFill>
                  <a:srgbClr val="000000"/>
                </a:solidFill>
                <a:latin typeface="Calibri" pitchFamily="34" charset="0"/>
              </a:rPr>
              <a:t>uğradığı geçici veya sürekli hastalık, sakatlık veya arıza halleridir.”</a:t>
            </a:r>
          </a:p>
          <a:p>
            <a:pPr algn="ctr">
              <a:lnSpc>
                <a:spcPct val="90000"/>
              </a:lnSpc>
              <a:spcAft>
                <a:spcPct val="20000"/>
              </a:spcAft>
              <a:buClr>
                <a:srgbClr val="292929"/>
              </a:buClr>
            </a:pPr>
            <a:endParaRPr lang="tr-TR" sz="2000" b="1" i="1" dirty="0">
              <a:solidFill>
                <a:srgbClr val="000000"/>
              </a:solidFill>
              <a:latin typeface="Calibri" pitchFamily="34" charset="0"/>
            </a:endParaRPr>
          </a:p>
          <a:p>
            <a:pPr algn="ctr">
              <a:lnSpc>
                <a:spcPct val="90000"/>
              </a:lnSpc>
              <a:spcAft>
                <a:spcPct val="20000"/>
              </a:spcAft>
              <a:buClr>
                <a:srgbClr val="292929"/>
              </a:buClr>
            </a:pPr>
            <a:r>
              <a:rPr lang="tr-TR" sz="2000" b="1" i="1" dirty="0">
                <a:solidFill>
                  <a:srgbClr val="000000"/>
                </a:solidFill>
                <a:latin typeface="Calibri" pitchFamily="34" charset="0"/>
              </a:rPr>
              <a:t>“Belirli bir meslekte çalışma esnasında sık görülen ve </a:t>
            </a:r>
            <a:r>
              <a:rPr lang="tr-TR" sz="2000" b="1" i="1" dirty="0" smtClean="0">
                <a:solidFill>
                  <a:srgbClr val="000000"/>
                </a:solidFill>
                <a:latin typeface="Calibri" pitchFamily="34" charset="0"/>
              </a:rPr>
              <a:t>aynı şartlar altında deneysel olarak meydana getirilebilen hastalık meslek hastalığıdır.”</a:t>
            </a:r>
            <a:endParaRPr lang="tr-TR" sz="2000" b="1" i="1" dirty="0">
              <a:solidFill>
                <a:srgbClr val="000000"/>
              </a:solidFill>
              <a:latin typeface="Calibri" pitchFamily="34" charset="0"/>
            </a:endParaRPr>
          </a:p>
          <a:p>
            <a:pPr algn="ctr">
              <a:lnSpc>
                <a:spcPct val="90000"/>
              </a:lnSpc>
              <a:spcAft>
                <a:spcPct val="20000"/>
              </a:spcAft>
              <a:buClr>
                <a:srgbClr val="292929"/>
              </a:buClr>
            </a:pPr>
            <a:endParaRPr lang="tr-TR" sz="2000" b="1" i="1" dirty="0">
              <a:solidFill>
                <a:srgbClr val="000000"/>
              </a:solidFill>
              <a:latin typeface="Calibri" pitchFamily="34" charset="0"/>
            </a:endParaRPr>
          </a:p>
          <a:p>
            <a:pPr algn="ctr">
              <a:lnSpc>
                <a:spcPct val="90000"/>
              </a:lnSpc>
              <a:spcAft>
                <a:spcPct val="20000"/>
              </a:spcAft>
              <a:buClr>
                <a:srgbClr val="292929"/>
              </a:buClr>
            </a:pPr>
            <a:endParaRPr lang="tr-TR" sz="2000" b="1" i="1" dirty="0">
              <a:solidFill>
                <a:srgbClr val="000000"/>
              </a:solidFill>
              <a:latin typeface="Calibri" pitchFamily="34" charset="0"/>
            </a:endParaRPr>
          </a:p>
          <a:p>
            <a:pPr algn="ctr">
              <a:lnSpc>
                <a:spcPct val="90000"/>
              </a:lnSpc>
              <a:spcAft>
                <a:spcPct val="20000"/>
              </a:spcAft>
              <a:buClr>
                <a:srgbClr val="292929"/>
              </a:buClr>
            </a:pPr>
            <a:endParaRPr lang="tr-TR" sz="2000" dirty="0">
              <a:solidFill>
                <a:srgbClr val="000000"/>
              </a:solidFill>
              <a:latin typeface="Calibri" pitchFamily="34" charset="0"/>
            </a:endParaRPr>
          </a:p>
          <a:p>
            <a:pPr algn="ctr">
              <a:lnSpc>
                <a:spcPct val="90000"/>
              </a:lnSpc>
              <a:spcAft>
                <a:spcPct val="20000"/>
              </a:spcAft>
              <a:buClr>
                <a:srgbClr val="292929"/>
              </a:buClr>
            </a:pPr>
            <a:endParaRPr lang="tr-TR" sz="2000" dirty="0">
              <a:solidFill>
                <a:srgbClr val="000000"/>
              </a:solidFill>
              <a:latin typeface="Calibri" pitchFamily="34" charset="0"/>
            </a:endParaRPr>
          </a:p>
        </p:txBody>
      </p:sp>
      <p:sp>
        <p:nvSpPr>
          <p:cNvPr id="416772" name="Rectangle 12"/>
          <p:cNvSpPr>
            <a:spLocks noChangeArrowheads="1"/>
          </p:cNvSpPr>
          <p:nvPr/>
        </p:nvSpPr>
        <p:spPr bwMode="gray">
          <a:xfrm>
            <a:off x="300038" y="411163"/>
            <a:ext cx="8520112" cy="647700"/>
          </a:xfrm>
          <a:prstGeom prst="rect">
            <a:avLst/>
          </a:prstGeom>
          <a:noFill/>
          <a:ln w="9525">
            <a:noFill/>
            <a:miter lim="800000"/>
            <a:headEnd/>
            <a:tailEnd/>
          </a:ln>
        </p:spPr>
        <p:txBody>
          <a:bodyPr lIns="0" rIns="0"/>
          <a:lstStyle/>
          <a:p>
            <a:endParaRPr lang="tr-TR" sz="2000" b="1" noProof="1">
              <a:solidFill>
                <a:srgbClr val="000000"/>
              </a:solidFill>
            </a:endParaRPr>
          </a:p>
        </p:txBody>
      </p:sp>
      <p:sp>
        <p:nvSpPr>
          <p:cNvPr id="23" name="Rectangle 31"/>
          <p:cNvSpPr txBox="1">
            <a:spLocks noChangeArrowheads="1"/>
          </p:cNvSpPr>
          <p:nvPr/>
        </p:nvSpPr>
        <p:spPr bwMode="gray">
          <a:xfrm>
            <a:off x="231797" y="411163"/>
            <a:ext cx="8816669" cy="647700"/>
          </a:xfrm>
          <a:prstGeom prst="rect">
            <a:avLst/>
          </a:prstGeom>
          <a:noFill/>
          <a:ln w="9525">
            <a:noFill/>
            <a:miter lim="800000"/>
            <a:headEnd/>
            <a:tailEnd/>
          </a:ln>
        </p:spPr>
        <p:txBody>
          <a:bodyPr lIns="0" rIns="0" anchor="ct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200" algn="l" rtl="0" eaLnBrk="0" fontAlgn="base" hangingPunct="0">
              <a:lnSpc>
                <a:spcPct val="90000"/>
              </a:lnSpc>
              <a:spcBef>
                <a:spcPct val="0"/>
              </a:spcBef>
              <a:spcAft>
                <a:spcPct val="0"/>
              </a:spcAft>
              <a:defRPr sz="2400" b="1">
                <a:solidFill>
                  <a:schemeClr val="tx1"/>
                </a:solidFill>
                <a:latin typeface="Arial" charset="0"/>
                <a:cs typeface="Arial" charset="0"/>
              </a:defRPr>
            </a:lvl6pPr>
            <a:lvl7pPr marL="914400" algn="l" rtl="0" eaLnBrk="0" fontAlgn="base" hangingPunct="0">
              <a:lnSpc>
                <a:spcPct val="90000"/>
              </a:lnSpc>
              <a:spcBef>
                <a:spcPct val="0"/>
              </a:spcBef>
              <a:spcAft>
                <a:spcPct val="0"/>
              </a:spcAft>
              <a:defRPr sz="2400" b="1">
                <a:solidFill>
                  <a:schemeClr val="tx1"/>
                </a:solidFill>
                <a:latin typeface="Arial" charset="0"/>
                <a:cs typeface="Arial" charset="0"/>
              </a:defRPr>
            </a:lvl7pPr>
            <a:lvl8pPr marL="1371600" algn="l" rtl="0" eaLnBrk="0" fontAlgn="base" hangingPunct="0">
              <a:lnSpc>
                <a:spcPct val="90000"/>
              </a:lnSpc>
              <a:spcBef>
                <a:spcPct val="0"/>
              </a:spcBef>
              <a:spcAft>
                <a:spcPct val="0"/>
              </a:spcAft>
              <a:defRPr sz="2400" b="1">
                <a:solidFill>
                  <a:schemeClr val="tx1"/>
                </a:solidFill>
                <a:latin typeface="Arial" charset="0"/>
                <a:cs typeface="Arial" charset="0"/>
              </a:defRPr>
            </a:lvl8pPr>
            <a:lvl9pPr marL="1828800" algn="l" rtl="0" eaLnBrk="0" fontAlgn="base" hangingPunct="0">
              <a:lnSpc>
                <a:spcPct val="90000"/>
              </a:lnSpc>
              <a:spcBef>
                <a:spcPct val="0"/>
              </a:spcBef>
              <a:spcAft>
                <a:spcPct val="0"/>
              </a:spcAft>
              <a:defRPr sz="2400" b="1">
                <a:solidFill>
                  <a:schemeClr val="tx1"/>
                </a:solidFill>
                <a:latin typeface="Arial" charset="0"/>
                <a:cs typeface="Arial" charset="0"/>
              </a:defRPr>
            </a:lvl9pPr>
          </a:lstStyle>
          <a:p>
            <a:pPr>
              <a:defRPr/>
            </a:pPr>
            <a:r>
              <a:rPr lang="tr-TR" sz="3200" noProof="1" smtClean="0">
                <a:solidFill>
                  <a:srgbClr val="575757"/>
                </a:solidFill>
                <a:effectLst>
                  <a:innerShdw blurRad="63500" dist="50800" dir="8100000">
                    <a:prstClr val="black">
                      <a:alpha val="50000"/>
                    </a:prstClr>
                  </a:innerShdw>
                </a:effectLst>
                <a:latin typeface="Calibri" pitchFamily="34" charset="0"/>
                <a:cs typeface="Calibri" pitchFamily="34" charset="0"/>
              </a:rPr>
              <a:t>MESLEK HASTALIKLARI</a:t>
            </a:r>
            <a:endParaRPr lang="en-GB" sz="3200" noProof="1" smtClean="0">
              <a:solidFill>
                <a:srgbClr val="575757"/>
              </a:solidFill>
              <a:effectLst>
                <a:innerShdw blurRad="63500" dist="50800" dir="8100000">
                  <a:prstClr val="black">
                    <a:alpha val="50000"/>
                  </a:prstClr>
                </a:innerShdw>
              </a:effectLst>
              <a:latin typeface="Calibri" pitchFamily="34" charset="0"/>
              <a:cs typeface="Calibri" pitchFamily="34" charset="0"/>
            </a:endParaRPr>
          </a:p>
        </p:txBody>
      </p:sp>
    </p:spTree>
  </p:cSld>
  <p:clrMapOvr>
    <a:masterClrMapping/>
  </p:clrMapOvr>
  <p:transition>
    <p:fad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2" name="Rectangle 12"/>
          <p:cNvSpPr>
            <a:spLocks noChangeArrowheads="1"/>
          </p:cNvSpPr>
          <p:nvPr/>
        </p:nvSpPr>
        <p:spPr bwMode="gray">
          <a:xfrm>
            <a:off x="300038" y="411163"/>
            <a:ext cx="8520112" cy="647700"/>
          </a:xfrm>
          <a:prstGeom prst="rect">
            <a:avLst/>
          </a:prstGeom>
          <a:noFill/>
          <a:ln w="9525">
            <a:noFill/>
            <a:miter lim="800000"/>
            <a:headEnd/>
            <a:tailEnd/>
          </a:ln>
        </p:spPr>
        <p:txBody>
          <a:bodyPr lIns="0" rIns="0"/>
          <a:lstStyle/>
          <a:p>
            <a:endParaRPr lang="en-GB" sz="2000" b="1">
              <a:solidFill>
                <a:srgbClr val="000000"/>
              </a:solidFill>
            </a:endParaRPr>
          </a:p>
        </p:txBody>
      </p:sp>
      <p:sp>
        <p:nvSpPr>
          <p:cNvPr id="28739" name="Rectangle 67"/>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sp>
        <p:nvSpPr>
          <p:cNvPr id="30" name="Rectangle 55"/>
          <p:cNvSpPr>
            <a:spLocks noChangeArrowheads="1"/>
          </p:cNvSpPr>
          <p:nvPr/>
        </p:nvSpPr>
        <p:spPr bwMode="gray">
          <a:xfrm>
            <a:off x="143087" y="1081613"/>
            <a:ext cx="654417" cy="1023412"/>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0" tIns="0" rIns="0" bIns="0" anchor="ctr"/>
          <a:lstStyle/>
          <a:p>
            <a:pPr algn="ctr" defTabSz="801688" eaLnBrk="0" hangingPunct="0"/>
            <a:r>
              <a:rPr lang="tr-TR" sz="2400" b="1" dirty="0" smtClean="0">
                <a:solidFill>
                  <a:srgbClr val="FFFFFF"/>
                </a:solidFill>
                <a:latin typeface="Cambria" pitchFamily="18" charset="0"/>
                <a:cs typeface="Calibri" pitchFamily="34" charset="0"/>
              </a:rPr>
              <a:t>1</a:t>
            </a:r>
            <a:endParaRPr lang="tr-TR" sz="2400" b="1" dirty="0">
              <a:solidFill>
                <a:srgbClr val="FFFFFF"/>
              </a:solidFill>
              <a:latin typeface="Cambria" pitchFamily="18" charset="0"/>
              <a:cs typeface="Calibri" pitchFamily="34" charset="0"/>
            </a:endParaRPr>
          </a:p>
        </p:txBody>
      </p:sp>
      <p:sp>
        <p:nvSpPr>
          <p:cNvPr id="31" name="Rectangle 5"/>
          <p:cNvSpPr>
            <a:spLocks noChangeArrowheads="1"/>
          </p:cNvSpPr>
          <p:nvPr/>
        </p:nvSpPr>
        <p:spPr bwMode="gray">
          <a:xfrm>
            <a:off x="843352" y="1081613"/>
            <a:ext cx="8177823" cy="1023412"/>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nchor="ctr" anchorCtr="0"/>
          <a:lstStyle/>
          <a:p>
            <a:pPr algn="ctr">
              <a:lnSpc>
                <a:spcPct val="90000"/>
              </a:lnSpc>
              <a:spcAft>
                <a:spcPct val="20000"/>
              </a:spcAft>
              <a:buClr>
                <a:srgbClr val="292929"/>
              </a:buClr>
              <a:defRPr/>
            </a:pPr>
            <a:r>
              <a:rPr lang="tr-TR" sz="2000" b="1" i="1" dirty="0">
                <a:solidFill>
                  <a:srgbClr val="000000"/>
                </a:solidFill>
                <a:latin typeface="Calibri" pitchFamily="34" charset="0"/>
                <a:cs typeface="Calibri" pitchFamily="34" charset="0"/>
              </a:rPr>
              <a:t>Yapılan iş ile hastalık arasında </a:t>
            </a:r>
            <a:r>
              <a:rPr lang="tr-TR" sz="2000" b="1" i="1" dirty="0" smtClean="0">
                <a:solidFill>
                  <a:srgbClr val="C00000"/>
                </a:solidFill>
                <a:latin typeface="Calibri" pitchFamily="34" charset="0"/>
                <a:cs typeface="Calibri" pitchFamily="34" charset="0"/>
              </a:rPr>
              <a:t>neden-sonuç </a:t>
            </a:r>
            <a:r>
              <a:rPr lang="tr-TR" sz="2000" b="1" i="1" dirty="0">
                <a:solidFill>
                  <a:srgbClr val="C00000"/>
                </a:solidFill>
                <a:latin typeface="Calibri" pitchFamily="34" charset="0"/>
                <a:cs typeface="Calibri" pitchFamily="34" charset="0"/>
              </a:rPr>
              <a:t>ilişki </a:t>
            </a:r>
            <a:r>
              <a:rPr lang="tr-TR" sz="2000" b="1" i="1" dirty="0">
                <a:solidFill>
                  <a:srgbClr val="000000"/>
                </a:solidFill>
                <a:latin typeface="Calibri" pitchFamily="34" charset="0"/>
                <a:cs typeface="Calibri" pitchFamily="34" charset="0"/>
              </a:rPr>
              <a:t>söz konusudur. </a:t>
            </a:r>
            <a:endParaRPr lang="tr-TR" sz="2000" b="1" i="1" dirty="0" smtClean="0">
              <a:solidFill>
                <a:srgbClr val="000000"/>
              </a:solidFill>
              <a:latin typeface="Calibri" pitchFamily="34" charset="0"/>
              <a:cs typeface="Calibri" pitchFamily="34" charset="0"/>
            </a:endParaRPr>
          </a:p>
          <a:p>
            <a:pPr algn="ctr">
              <a:lnSpc>
                <a:spcPct val="90000"/>
              </a:lnSpc>
              <a:spcAft>
                <a:spcPct val="20000"/>
              </a:spcAft>
              <a:buClr>
                <a:srgbClr val="292929"/>
              </a:buClr>
              <a:defRPr/>
            </a:pPr>
            <a:r>
              <a:rPr lang="tr-TR" sz="2000" b="1" i="1" dirty="0" smtClean="0">
                <a:solidFill>
                  <a:srgbClr val="000000"/>
                </a:solidFill>
                <a:latin typeface="Calibri" pitchFamily="34" charset="0"/>
                <a:cs typeface="Calibri" pitchFamily="34" charset="0"/>
              </a:rPr>
              <a:t>Hastalıkla </a:t>
            </a:r>
            <a:r>
              <a:rPr lang="tr-TR" sz="2000" b="1" i="1" dirty="0">
                <a:solidFill>
                  <a:srgbClr val="000000"/>
                </a:solidFill>
                <a:latin typeface="Calibri" pitchFamily="34" charset="0"/>
                <a:cs typeface="Calibri" pitchFamily="34" charset="0"/>
              </a:rPr>
              <a:t>etken arasında spesifik bir ilişki vardır. </a:t>
            </a:r>
          </a:p>
        </p:txBody>
      </p:sp>
      <p:sp>
        <p:nvSpPr>
          <p:cNvPr id="20" name="Rectangle 55"/>
          <p:cNvSpPr>
            <a:spLocks noChangeArrowheads="1"/>
          </p:cNvSpPr>
          <p:nvPr/>
        </p:nvSpPr>
        <p:spPr bwMode="gray">
          <a:xfrm>
            <a:off x="143089" y="2224613"/>
            <a:ext cx="654416" cy="1023412"/>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0" tIns="0" rIns="0" bIns="0" anchor="ctr"/>
          <a:lstStyle/>
          <a:p>
            <a:pPr algn="ctr" defTabSz="801688" eaLnBrk="0" hangingPunct="0"/>
            <a:r>
              <a:rPr lang="tr-TR" sz="2400" b="1" dirty="0" smtClean="0">
                <a:solidFill>
                  <a:srgbClr val="FFFFFF"/>
                </a:solidFill>
                <a:latin typeface="Cambria" pitchFamily="18" charset="0"/>
                <a:cs typeface="Calibri" pitchFamily="34" charset="0"/>
              </a:rPr>
              <a:t>2</a:t>
            </a:r>
            <a:endParaRPr lang="tr-TR" sz="2400" b="1" dirty="0">
              <a:solidFill>
                <a:srgbClr val="FFFFFF"/>
              </a:solidFill>
              <a:latin typeface="Cambria" pitchFamily="18" charset="0"/>
              <a:cs typeface="Calibri" pitchFamily="34" charset="0"/>
            </a:endParaRPr>
          </a:p>
        </p:txBody>
      </p:sp>
      <p:sp>
        <p:nvSpPr>
          <p:cNvPr id="21" name="Rectangle 5"/>
          <p:cNvSpPr>
            <a:spLocks noChangeArrowheads="1"/>
          </p:cNvSpPr>
          <p:nvPr/>
        </p:nvSpPr>
        <p:spPr bwMode="gray">
          <a:xfrm>
            <a:off x="843352" y="2224613"/>
            <a:ext cx="8177823" cy="1023412"/>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nchor="ctr" anchorCtr="0"/>
          <a:lstStyle/>
          <a:p>
            <a:pPr algn="ctr">
              <a:lnSpc>
                <a:spcPct val="90000"/>
              </a:lnSpc>
              <a:spcAft>
                <a:spcPct val="20000"/>
              </a:spcAft>
              <a:buClr>
                <a:srgbClr val="292929"/>
              </a:buClr>
              <a:defRPr/>
            </a:pPr>
            <a:r>
              <a:rPr lang="tr-TR" sz="2000" b="1" i="1" dirty="0">
                <a:solidFill>
                  <a:srgbClr val="000000"/>
                </a:solidFill>
                <a:latin typeface="Calibri" pitchFamily="34" charset="0"/>
                <a:cs typeface="Calibri" pitchFamily="34" charset="0"/>
              </a:rPr>
              <a:t>Çalışma koşulları hastalığın </a:t>
            </a:r>
            <a:r>
              <a:rPr lang="tr-TR" sz="2000" b="1" i="1" dirty="0">
                <a:solidFill>
                  <a:srgbClr val="C00000"/>
                </a:solidFill>
                <a:latin typeface="Calibri" pitchFamily="34" charset="0"/>
                <a:cs typeface="Calibri" pitchFamily="34" charset="0"/>
              </a:rPr>
              <a:t>doğrudan doğruya ve vazgeçilmez tek etkenidir.</a:t>
            </a:r>
            <a:r>
              <a:rPr lang="tr-TR" sz="2000" b="1" i="1" dirty="0">
                <a:solidFill>
                  <a:srgbClr val="000000"/>
                </a:solidFill>
                <a:latin typeface="Calibri" pitchFamily="34" charset="0"/>
                <a:cs typeface="Calibri" pitchFamily="34" charset="0"/>
              </a:rPr>
              <a:t> Dolayısıyla etken </a:t>
            </a:r>
            <a:r>
              <a:rPr lang="tr-TR" sz="2000" b="1" i="1" dirty="0" smtClean="0">
                <a:solidFill>
                  <a:srgbClr val="000000"/>
                </a:solidFill>
                <a:latin typeface="Calibri" pitchFamily="34" charset="0"/>
                <a:cs typeface="Calibri" pitchFamily="34" charset="0"/>
              </a:rPr>
              <a:t>tektir ve ortamda </a:t>
            </a:r>
            <a:r>
              <a:rPr lang="tr-TR" sz="2000" b="1" i="1" dirty="0">
                <a:solidFill>
                  <a:srgbClr val="000000"/>
                </a:solidFill>
                <a:latin typeface="Calibri" pitchFamily="34" charset="0"/>
                <a:cs typeface="Calibri" pitchFamily="34" charset="0"/>
              </a:rPr>
              <a:t>yoksa, hastalık da yoktur.</a:t>
            </a:r>
          </a:p>
        </p:txBody>
      </p:sp>
      <p:sp>
        <p:nvSpPr>
          <p:cNvPr id="24" name="Rectangle 55"/>
          <p:cNvSpPr>
            <a:spLocks noChangeArrowheads="1"/>
          </p:cNvSpPr>
          <p:nvPr/>
        </p:nvSpPr>
        <p:spPr bwMode="gray">
          <a:xfrm>
            <a:off x="143089" y="3367613"/>
            <a:ext cx="654416" cy="1023412"/>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0" tIns="0" rIns="0" bIns="0" anchor="ctr"/>
          <a:lstStyle/>
          <a:p>
            <a:pPr algn="ctr" defTabSz="801688" eaLnBrk="0" hangingPunct="0"/>
            <a:r>
              <a:rPr lang="tr-TR" sz="2400" b="1" dirty="0" smtClean="0">
                <a:solidFill>
                  <a:srgbClr val="FFFFFF"/>
                </a:solidFill>
                <a:latin typeface="Cambria" pitchFamily="18" charset="0"/>
                <a:cs typeface="Calibri" pitchFamily="34" charset="0"/>
              </a:rPr>
              <a:t>3</a:t>
            </a:r>
            <a:endParaRPr lang="tr-TR" sz="2400" b="1" dirty="0">
              <a:solidFill>
                <a:srgbClr val="FFFFFF"/>
              </a:solidFill>
              <a:latin typeface="Cambria" pitchFamily="18" charset="0"/>
              <a:cs typeface="Calibri" pitchFamily="34" charset="0"/>
            </a:endParaRPr>
          </a:p>
        </p:txBody>
      </p:sp>
      <p:sp>
        <p:nvSpPr>
          <p:cNvPr id="25" name="Rectangle 5"/>
          <p:cNvSpPr>
            <a:spLocks noChangeArrowheads="1"/>
          </p:cNvSpPr>
          <p:nvPr/>
        </p:nvSpPr>
        <p:spPr bwMode="gray">
          <a:xfrm>
            <a:off x="843352" y="3367613"/>
            <a:ext cx="8177823" cy="1023412"/>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nchor="ctr" anchorCtr="0"/>
          <a:lstStyle/>
          <a:p>
            <a:pPr algn="ctr">
              <a:lnSpc>
                <a:spcPct val="90000"/>
              </a:lnSpc>
              <a:spcAft>
                <a:spcPct val="20000"/>
              </a:spcAft>
              <a:buClr>
                <a:srgbClr val="292929"/>
              </a:buClr>
              <a:defRPr/>
            </a:pPr>
            <a:r>
              <a:rPr lang="tr-TR" sz="2000" b="1" i="1" dirty="0">
                <a:solidFill>
                  <a:srgbClr val="000000"/>
                </a:solidFill>
                <a:latin typeface="Calibri" pitchFamily="34" charset="0"/>
                <a:cs typeface="Calibri" pitchFamily="34" charset="0"/>
              </a:rPr>
              <a:t>Kişi söz konusu işte çalışmıyor olsaydı bu hastalık da </a:t>
            </a:r>
            <a:r>
              <a:rPr lang="tr-TR" sz="2000" b="1" i="1" dirty="0" smtClean="0">
                <a:solidFill>
                  <a:srgbClr val="000000"/>
                </a:solidFill>
                <a:latin typeface="Calibri" pitchFamily="34" charset="0"/>
                <a:cs typeface="Calibri" pitchFamily="34" charset="0"/>
              </a:rPr>
              <a:t>oluşmayacaktır.</a:t>
            </a:r>
            <a:endParaRPr lang="tr-TR" sz="2000" b="1" i="1" dirty="0">
              <a:solidFill>
                <a:srgbClr val="000000"/>
              </a:solidFill>
              <a:latin typeface="Calibri" pitchFamily="34" charset="0"/>
              <a:cs typeface="Calibri" pitchFamily="34" charset="0"/>
            </a:endParaRPr>
          </a:p>
        </p:txBody>
      </p:sp>
      <p:sp>
        <p:nvSpPr>
          <p:cNvPr id="28" name="Rectangle 55"/>
          <p:cNvSpPr>
            <a:spLocks noChangeArrowheads="1"/>
          </p:cNvSpPr>
          <p:nvPr/>
        </p:nvSpPr>
        <p:spPr bwMode="gray">
          <a:xfrm>
            <a:off x="143089" y="4539188"/>
            <a:ext cx="654416" cy="1023412"/>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0" tIns="0" rIns="0" bIns="0" anchor="ctr"/>
          <a:lstStyle/>
          <a:p>
            <a:pPr algn="ctr" defTabSz="801688" eaLnBrk="0" hangingPunct="0"/>
            <a:r>
              <a:rPr lang="tr-TR" sz="2400" b="1" dirty="0" smtClean="0">
                <a:solidFill>
                  <a:srgbClr val="FFFFFF"/>
                </a:solidFill>
                <a:latin typeface="Cambria" pitchFamily="18" charset="0"/>
                <a:cs typeface="Calibri" pitchFamily="34" charset="0"/>
              </a:rPr>
              <a:t>4</a:t>
            </a:r>
            <a:endParaRPr lang="tr-TR" sz="2400" b="1" dirty="0">
              <a:solidFill>
                <a:srgbClr val="FFFFFF"/>
              </a:solidFill>
              <a:latin typeface="Cambria" pitchFamily="18" charset="0"/>
              <a:cs typeface="Calibri" pitchFamily="34" charset="0"/>
            </a:endParaRPr>
          </a:p>
        </p:txBody>
      </p:sp>
      <p:sp>
        <p:nvSpPr>
          <p:cNvPr id="29" name="Rectangle 5"/>
          <p:cNvSpPr>
            <a:spLocks noChangeArrowheads="1"/>
          </p:cNvSpPr>
          <p:nvPr/>
        </p:nvSpPr>
        <p:spPr bwMode="gray">
          <a:xfrm>
            <a:off x="843352" y="4539188"/>
            <a:ext cx="8177823" cy="1023412"/>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nchor="ctr" anchorCtr="0"/>
          <a:lstStyle/>
          <a:p>
            <a:pPr algn="ctr">
              <a:lnSpc>
                <a:spcPct val="90000"/>
              </a:lnSpc>
              <a:spcAft>
                <a:spcPct val="20000"/>
              </a:spcAft>
              <a:buClr>
                <a:srgbClr val="292929"/>
              </a:buClr>
              <a:defRPr/>
            </a:pPr>
            <a:r>
              <a:rPr lang="tr-TR" sz="2000" b="1" i="1" dirty="0" smtClean="0">
                <a:solidFill>
                  <a:srgbClr val="000000"/>
                </a:solidFill>
                <a:latin typeface="Calibri" pitchFamily="34" charset="0"/>
                <a:cs typeface="Calibri" pitchFamily="34" charset="0"/>
              </a:rPr>
              <a:t>Aynı </a:t>
            </a:r>
            <a:r>
              <a:rPr lang="tr-TR" sz="2000" b="1" i="1" dirty="0">
                <a:solidFill>
                  <a:srgbClr val="000000"/>
                </a:solidFill>
                <a:latin typeface="Calibri" pitchFamily="34" charset="0"/>
                <a:cs typeface="Calibri" pitchFamily="34" charset="0"/>
              </a:rPr>
              <a:t>şartlar altında deneysel olarak meydana getirilebilen </a:t>
            </a:r>
            <a:r>
              <a:rPr lang="tr-TR" sz="2000" b="1" i="1" dirty="0" smtClean="0">
                <a:solidFill>
                  <a:srgbClr val="000000"/>
                </a:solidFill>
                <a:latin typeface="Calibri" pitchFamily="34" charset="0"/>
                <a:cs typeface="Calibri" pitchFamily="34" charset="0"/>
              </a:rPr>
              <a:t>hastalıktır.</a:t>
            </a:r>
            <a:endParaRPr lang="tr-TR" sz="2000" b="1" i="1" dirty="0">
              <a:solidFill>
                <a:srgbClr val="000000"/>
              </a:solidFill>
              <a:latin typeface="Calibri" pitchFamily="34" charset="0"/>
              <a:cs typeface="Calibri" pitchFamily="34" charset="0"/>
            </a:endParaRPr>
          </a:p>
        </p:txBody>
      </p:sp>
      <p:sp>
        <p:nvSpPr>
          <p:cNvPr id="41" name="Rectangle 31"/>
          <p:cNvSpPr txBox="1">
            <a:spLocks noChangeArrowheads="1"/>
          </p:cNvSpPr>
          <p:nvPr/>
        </p:nvSpPr>
        <p:spPr bwMode="gray">
          <a:xfrm>
            <a:off x="231797" y="411163"/>
            <a:ext cx="8816669" cy="647700"/>
          </a:xfrm>
          <a:prstGeom prst="rect">
            <a:avLst/>
          </a:prstGeom>
          <a:noFill/>
          <a:ln w="9525">
            <a:noFill/>
            <a:miter lim="800000"/>
            <a:headEnd/>
            <a:tailEnd/>
          </a:ln>
        </p:spPr>
        <p:txBody>
          <a:bodyPr vert="horz" wrap="square" lIns="0" tIns="45720" rIns="0" bIns="45720" numCol="1" anchor="ctr" anchorCtr="0" compatLnSpc="1">
            <a:prstTxWarp prst="textNoShape">
              <a:avLst/>
            </a:prstTxWarp>
          </a:bodyP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200" algn="l" rtl="0" eaLnBrk="0" fontAlgn="base" hangingPunct="0">
              <a:lnSpc>
                <a:spcPct val="90000"/>
              </a:lnSpc>
              <a:spcBef>
                <a:spcPct val="0"/>
              </a:spcBef>
              <a:spcAft>
                <a:spcPct val="0"/>
              </a:spcAft>
              <a:defRPr sz="2400" b="1">
                <a:solidFill>
                  <a:schemeClr val="tx1"/>
                </a:solidFill>
                <a:latin typeface="Arial" charset="0"/>
                <a:cs typeface="Arial" charset="0"/>
              </a:defRPr>
            </a:lvl6pPr>
            <a:lvl7pPr marL="914400" algn="l" rtl="0" eaLnBrk="0" fontAlgn="base" hangingPunct="0">
              <a:lnSpc>
                <a:spcPct val="90000"/>
              </a:lnSpc>
              <a:spcBef>
                <a:spcPct val="0"/>
              </a:spcBef>
              <a:spcAft>
                <a:spcPct val="0"/>
              </a:spcAft>
              <a:defRPr sz="2400" b="1">
                <a:solidFill>
                  <a:schemeClr val="tx1"/>
                </a:solidFill>
                <a:latin typeface="Arial" charset="0"/>
                <a:cs typeface="Arial" charset="0"/>
              </a:defRPr>
            </a:lvl7pPr>
            <a:lvl8pPr marL="1371600" algn="l" rtl="0" eaLnBrk="0" fontAlgn="base" hangingPunct="0">
              <a:lnSpc>
                <a:spcPct val="90000"/>
              </a:lnSpc>
              <a:spcBef>
                <a:spcPct val="0"/>
              </a:spcBef>
              <a:spcAft>
                <a:spcPct val="0"/>
              </a:spcAft>
              <a:defRPr sz="2400" b="1">
                <a:solidFill>
                  <a:schemeClr val="tx1"/>
                </a:solidFill>
                <a:latin typeface="Arial" charset="0"/>
                <a:cs typeface="Arial" charset="0"/>
              </a:defRPr>
            </a:lvl8pPr>
            <a:lvl9pPr marL="1828800" algn="l" rtl="0" eaLnBrk="0" fontAlgn="base" hangingPunct="0">
              <a:lnSpc>
                <a:spcPct val="90000"/>
              </a:lnSpc>
              <a:spcBef>
                <a:spcPct val="0"/>
              </a:spcBef>
              <a:spcAft>
                <a:spcPct val="0"/>
              </a:spcAft>
              <a:defRPr sz="2400" b="1">
                <a:solidFill>
                  <a:schemeClr val="tx1"/>
                </a:solidFill>
                <a:latin typeface="Arial" charset="0"/>
                <a:cs typeface="Arial" charset="0"/>
              </a:defRPr>
            </a:lvl9pPr>
          </a:lstStyle>
          <a:p>
            <a:r>
              <a:rPr lang="tr-TR" sz="3200" dirty="0">
                <a:solidFill>
                  <a:srgbClr val="575757"/>
                </a:solidFill>
                <a:effectLst>
                  <a:innerShdw blurRad="63500" dist="50800" dir="8100000">
                    <a:prstClr val="black">
                      <a:alpha val="50000"/>
                    </a:prstClr>
                  </a:innerShdw>
                </a:effectLst>
                <a:latin typeface="Calibri" pitchFamily="34" charset="0"/>
                <a:cs typeface="Calibri" pitchFamily="34" charset="0"/>
              </a:rPr>
              <a:t>MESLEK </a:t>
            </a:r>
            <a:r>
              <a:rPr lang="tr-TR" sz="3200" dirty="0" smtClean="0">
                <a:solidFill>
                  <a:srgbClr val="575757"/>
                </a:solidFill>
                <a:effectLst>
                  <a:innerShdw blurRad="63500" dist="50800" dir="8100000">
                    <a:prstClr val="black">
                      <a:alpha val="50000"/>
                    </a:prstClr>
                  </a:innerShdw>
                </a:effectLst>
                <a:latin typeface="Calibri" pitchFamily="34" charset="0"/>
                <a:cs typeface="Calibri" pitchFamily="34" charset="0"/>
              </a:rPr>
              <a:t>HASTALIKLARININ ÖZELLİKLERİ</a:t>
            </a:r>
          </a:p>
        </p:txBody>
      </p:sp>
    </p:spTree>
    <p:extLst>
      <p:ext uri="{BB962C8B-B14F-4D97-AF65-F5344CB8AC3E}">
        <p14:creationId xmlns:p14="http://schemas.microsoft.com/office/powerpoint/2010/main" val="342393310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3000" tmFilter="0, 0; .2, .5; .8, .5; 1, 0"/>
                                        <p:tgtEl>
                                          <p:spTgt spid="28739"/>
                                        </p:tgtEl>
                                      </p:cBhvr>
                                    </p:animEffect>
                                    <p:animScale>
                                      <p:cBhvr>
                                        <p:cTn id="7" dur="1500" autoRev="1" fill="hold"/>
                                        <p:tgtEl>
                                          <p:spTgt spid="2873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73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1 Dikdörtgen"/>
          <p:cNvSpPr>
            <a:spLocks noChangeArrowheads="1"/>
          </p:cNvSpPr>
          <p:nvPr/>
        </p:nvSpPr>
        <p:spPr bwMode="auto">
          <a:xfrm>
            <a:off x="285750" y="428625"/>
            <a:ext cx="8643938" cy="4708525"/>
          </a:xfrm>
          <a:prstGeom prst="rect">
            <a:avLst/>
          </a:prstGeom>
          <a:noFill/>
          <a:ln w="9525">
            <a:noFill/>
            <a:miter lim="800000"/>
            <a:headEnd/>
            <a:tailEnd/>
          </a:ln>
        </p:spPr>
        <p:txBody>
          <a:bodyPr>
            <a:spAutoFit/>
          </a:bodyPr>
          <a:lstStyle/>
          <a:p>
            <a:r>
              <a:rPr lang="tr-TR" sz="2400" b="1">
                <a:latin typeface="Calibri" pitchFamily="34" charset="0"/>
              </a:rPr>
              <a:t>	</a:t>
            </a:r>
            <a:endParaRPr lang="tr-TR" sz="2400">
              <a:latin typeface="Calibri" pitchFamily="34" charset="0"/>
            </a:endParaRPr>
          </a:p>
          <a:p>
            <a:r>
              <a:rPr lang="tr-TR" sz="2400" b="1">
                <a:latin typeface="Calibri" pitchFamily="34" charset="0"/>
              </a:rPr>
              <a:t>	</a:t>
            </a:r>
            <a:endParaRPr lang="tr-TR" sz="2400">
              <a:latin typeface="Calibri" pitchFamily="34" charset="0"/>
            </a:endParaRPr>
          </a:p>
          <a:p>
            <a:pPr algn="just"/>
            <a:r>
              <a:rPr lang="tr-TR" sz="2400">
                <a:latin typeface="Calibri" pitchFamily="34" charset="0"/>
              </a:rPr>
              <a:t>	</a:t>
            </a:r>
            <a:r>
              <a:rPr lang="tr-TR" sz="2800">
                <a:latin typeface="Calibri" pitchFamily="34" charset="0"/>
              </a:rPr>
              <a:t>Georgius Agricola (1494-1555) </a:t>
            </a:r>
            <a:r>
              <a:rPr lang="tr-TR" sz="2800" b="1">
                <a:latin typeface="Calibri" pitchFamily="34" charset="0"/>
              </a:rPr>
              <a:t>radon gazı </a:t>
            </a:r>
            <a:r>
              <a:rPr lang="tr-TR" sz="2800">
                <a:latin typeface="Calibri" pitchFamily="34" charset="0"/>
              </a:rPr>
              <a:t>ve </a:t>
            </a:r>
            <a:r>
              <a:rPr lang="tr-TR" sz="2800" b="1">
                <a:latin typeface="Calibri" pitchFamily="34" charset="0"/>
              </a:rPr>
              <a:t>akciğer kanseri </a:t>
            </a:r>
            <a:r>
              <a:rPr lang="tr-TR" sz="2800">
                <a:latin typeface="Calibri" pitchFamily="34" charset="0"/>
              </a:rPr>
              <a:t>ilişkisini, </a:t>
            </a:r>
            <a:r>
              <a:rPr lang="tr-TR" sz="2800" b="1">
                <a:latin typeface="Calibri" pitchFamily="34" charset="0"/>
              </a:rPr>
              <a:t>tozlu ortam </a:t>
            </a:r>
            <a:r>
              <a:rPr lang="tr-TR" sz="2800">
                <a:latin typeface="Calibri" pitchFamily="34" charset="0"/>
              </a:rPr>
              <a:t>ve </a:t>
            </a:r>
            <a:r>
              <a:rPr lang="tr-TR" sz="2800" b="1">
                <a:latin typeface="Calibri" pitchFamily="34" charset="0"/>
              </a:rPr>
              <a:t>pnömokonyoz</a:t>
            </a:r>
            <a:r>
              <a:rPr lang="tr-TR" sz="2800">
                <a:latin typeface="Calibri" pitchFamily="34" charset="0"/>
              </a:rPr>
              <a:t> ilişkisini anlamlandırmış ve </a:t>
            </a:r>
            <a:r>
              <a:rPr lang="tr-TR" sz="2800" u="sng">
                <a:latin typeface="Calibri" pitchFamily="34" charset="0"/>
              </a:rPr>
              <a:t>“madenci hastalığı”</a:t>
            </a:r>
            <a:r>
              <a:rPr lang="tr-TR" sz="2800">
                <a:latin typeface="Calibri" pitchFamily="34" charset="0"/>
              </a:rPr>
              <a:t> adı vermiştir. Ayrıca korunmaya yönelik tavsiyelerde bulunmuş. </a:t>
            </a:r>
          </a:p>
          <a:p>
            <a:pPr algn="just"/>
            <a:endParaRPr lang="tr-TR" sz="2800">
              <a:latin typeface="Calibri" pitchFamily="34" charset="0"/>
            </a:endParaRPr>
          </a:p>
          <a:p>
            <a:pPr algn="just"/>
            <a:r>
              <a:rPr lang="tr-TR" sz="2800">
                <a:latin typeface="Calibri" pitchFamily="34" charset="0"/>
              </a:rPr>
              <a:t>	Paracelsus(1493-1541) ise madenden çıkardıklarımız karşısında madencilerin sağlıklarını ödüyoruz şeklinde </a:t>
            </a:r>
            <a:r>
              <a:rPr lang="tr-TR" sz="2800" b="1">
                <a:latin typeface="Calibri" pitchFamily="34" charset="0"/>
              </a:rPr>
              <a:t>iş sağlığının önemini </a:t>
            </a:r>
            <a:r>
              <a:rPr lang="tr-TR" sz="2800">
                <a:latin typeface="Calibri" pitchFamily="34" charset="0"/>
              </a:rPr>
              <a:t>vurgulamış ve 3 ciltlik bir kitap kaleme almıştır.</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456" name="Rectangle 11"/>
          <p:cNvSpPr>
            <a:spLocks noChangeArrowheads="1"/>
          </p:cNvSpPr>
          <p:nvPr/>
        </p:nvSpPr>
        <p:spPr bwMode="gray">
          <a:xfrm>
            <a:off x="2657475" y="1555750"/>
            <a:ext cx="6143625" cy="360363"/>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288000" tIns="0" rIns="0" bIns="0" anchor="ctr"/>
          <a:lstStyle/>
          <a:p>
            <a:pPr defTabSz="801688" eaLnBrk="0" hangingPunct="0">
              <a:defRPr/>
            </a:pPr>
            <a:r>
              <a:rPr lang="tr-TR" sz="2000" b="1" noProof="1">
                <a:solidFill>
                  <a:srgbClr val="FFFFFF"/>
                </a:solidFill>
                <a:latin typeface="Calibri" pitchFamily="34" charset="0"/>
                <a:cs typeface="Calibri" pitchFamily="34" charset="0"/>
              </a:rPr>
              <a:t>ÖRNEK</a:t>
            </a:r>
            <a:endParaRPr lang="de-DE" sz="2000" b="1" noProof="1">
              <a:solidFill>
                <a:srgbClr val="FFFFFF"/>
              </a:solidFill>
              <a:latin typeface="Calibri" pitchFamily="34" charset="0"/>
              <a:cs typeface="Calibri" pitchFamily="34" charset="0"/>
            </a:endParaRPr>
          </a:p>
        </p:txBody>
      </p:sp>
      <p:sp>
        <p:nvSpPr>
          <p:cNvPr id="58457" name="Rectangle 5"/>
          <p:cNvSpPr>
            <a:spLocks noChangeArrowheads="1"/>
          </p:cNvSpPr>
          <p:nvPr/>
        </p:nvSpPr>
        <p:spPr bwMode="gray">
          <a:xfrm>
            <a:off x="2657475" y="1916113"/>
            <a:ext cx="6143625" cy="3449637"/>
          </a:xfrm>
          <a:prstGeom prst="rect">
            <a:avLst/>
          </a:prstGeom>
          <a:solidFill>
            <a:schemeClr val="bg1"/>
          </a:soli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lstStyle/>
          <a:p>
            <a:pPr algn="ctr">
              <a:lnSpc>
                <a:spcPct val="90000"/>
              </a:lnSpc>
              <a:spcAft>
                <a:spcPct val="20000"/>
              </a:spcAft>
              <a:buClr>
                <a:srgbClr val="292929"/>
              </a:buClr>
            </a:pPr>
            <a:endParaRPr lang="tr-TR" sz="2000" dirty="0">
              <a:solidFill>
                <a:srgbClr val="000000"/>
              </a:solidFill>
              <a:latin typeface="Calibri" pitchFamily="34" charset="0"/>
            </a:endParaRPr>
          </a:p>
          <a:p>
            <a:pPr algn="ctr">
              <a:lnSpc>
                <a:spcPct val="90000"/>
              </a:lnSpc>
              <a:buClr>
                <a:srgbClr val="292929"/>
              </a:buClr>
            </a:pPr>
            <a:r>
              <a:rPr lang="tr-TR" sz="2000" b="1" i="1" dirty="0">
                <a:solidFill>
                  <a:srgbClr val="000000"/>
                </a:solidFill>
                <a:latin typeface="Calibri" pitchFamily="34" charset="0"/>
              </a:rPr>
              <a:t>Silis, silikoz, kurşun oksit </a:t>
            </a:r>
            <a:r>
              <a:rPr lang="tr-TR" sz="2000" b="1" i="1" dirty="0" smtClean="0">
                <a:solidFill>
                  <a:srgbClr val="000000"/>
                </a:solidFill>
                <a:latin typeface="Calibri" pitchFamily="34" charset="0"/>
              </a:rPr>
              <a:t>buharları, kurşun, tozlar, gürültü vb. işyeri risk faktörleri </a:t>
            </a:r>
            <a:r>
              <a:rPr lang="tr-TR" sz="2000" b="1" i="1" dirty="0">
                <a:solidFill>
                  <a:srgbClr val="000000"/>
                </a:solidFill>
                <a:latin typeface="Calibri" pitchFamily="34" charset="0"/>
              </a:rPr>
              <a:t>ortamda yoksa </a:t>
            </a:r>
            <a:r>
              <a:rPr lang="tr-TR" sz="2000" b="1" i="1" dirty="0" smtClean="0">
                <a:solidFill>
                  <a:srgbClr val="000000"/>
                </a:solidFill>
                <a:latin typeface="Calibri" pitchFamily="34" charset="0"/>
              </a:rPr>
              <a:t>meslek hastalıkları </a:t>
            </a:r>
            <a:r>
              <a:rPr lang="tr-TR" sz="2000" b="1" i="1" dirty="0">
                <a:solidFill>
                  <a:srgbClr val="000000"/>
                </a:solidFill>
                <a:latin typeface="Calibri" pitchFamily="34" charset="0"/>
              </a:rPr>
              <a:t>da </a:t>
            </a:r>
            <a:r>
              <a:rPr lang="tr-TR" sz="2000" b="1" i="1" dirty="0" smtClean="0">
                <a:solidFill>
                  <a:srgbClr val="000000"/>
                </a:solidFill>
                <a:latin typeface="Calibri" pitchFamily="34" charset="0"/>
              </a:rPr>
              <a:t>yoktur.</a:t>
            </a:r>
          </a:p>
          <a:p>
            <a:pPr algn="ctr">
              <a:lnSpc>
                <a:spcPct val="90000"/>
              </a:lnSpc>
              <a:buClr>
                <a:srgbClr val="292929"/>
              </a:buClr>
            </a:pPr>
            <a:endParaRPr lang="tr-TR" sz="2000" b="1" i="1" dirty="0">
              <a:solidFill>
                <a:srgbClr val="000000"/>
              </a:solidFill>
              <a:latin typeface="Calibri" pitchFamily="34" charset="0"/>
            </a:endParaRPr>
          </a:p>
          <a:p>
            <a:pPr algn="ctr">
              <a:lnSpc>
                <a:spcPct val="90000"/>
              </a:lnSpc>
              <a:buClr>
                <a:srgbClr val="292929"/>
              </a:buClr>
            </a:pPr>
            <a:endParaRPr lang="tr-TR" sz="2000" b="1" i="1" dirty="0">
              <a:solidFill>
                <a:srgbClr val="000000"/>
              </a:solidFill>
              <a:latin typeface="Calibri" pitchFamily="34" charset="0"/>
            </a:endParaRPr>
          </a:p>
          <a:p>
            <a:pPr>
              <a:lnSpc>
                <a:spcPct val="90000"/>
              </a:lnSpc>
              <a:buClr>
                <a:srgbClr val="292929"/>
              </a:buClr>
            </a:pPr>
            <a:r>
              <a:rPr lang="tr-TR" sz="2000" b="1" i="1" dirty="0" smtClean="0">
                <a:solidFill>
                  <a:srgbClr val="000000"/>
                </a:solidFill>
                <a:latin typeface="Calibri" pitchFamily="34" charset="0"/>
              </a:rPr>
              <a:t>Kurşun yoksa	: Kurşun zehirlenmesi yoktur,</a:t>
            </a:r>
            <a:endParaRPr lang="tr-TR" sz="2000" b="1" i="1" dirty="0">
              <a:solidFill>
                <a:srgbClr val="000000"/>
              </a:solidFill>
              <a:latin typeface="Calibri" pitchFamily="34" charset="0"/>
            </a:endParaRPr>
          </a:p>
          <a:p>
            <a:pPr>
              <a:lnSpc>
                <a:spcPct val="90000"/>
              </a:lnSpc>
              <a:buClr>
                <a:srgbClr val="292929"/>
              </a:buClr>
            </a:pPr>
            <a:r>
              <a:rPr lang="tr-TR" sz="2000" b="1" i="1" dirty="0" smtClean="0">
                <a:solidFill>
                  <a:srgbClr val="000000"/>
                </a:solidFill>
                <a:latin typeface="Calibri" pitchFamily="34" charset="0"/>
              </a:rPr>
              <a:t>Toz yoksa	: Pnömokonyoz  hastalığı yoktur,</a:t>
            </a:r>
          </a:p>
          <a:p>
            <a:pPr>
              <a:lnSpc>
                <a:spcPct val="90000"/>
              </a:lnSpc>
              <a:buClr>
                <a:srgbClr val="292929"/>
              </a:buClr>
            </a:pPr>
            <a:r>
              <a:rPr lang="tr-TR" sz="2000" b="1" i="1" dirty="0" smtClean="0">
                <a:solidFill>
                  <a:srgbClr val="000000"/>
                </a:solidFill>
                <a:latin typeface="Calibri" pitchFamily="34" charset="0"/>
              </a:rPr>
              <a:t>Gürültü yoksa	: Gürültüye bağlı işitme kaybı yoktur,</a:t>
            </a:r>
          </a:p>
          <a:p>
            <a:pPr>
              <a:lnSpc>
                <a:spcPct val="90000"/>
              </a:lnSpc>
              <a:buClr>
                <a:srgbClr val="292929"/>
              </a:buClr>
            </a:pPr>
            <a:endParaRPr lang="tr-TR" sz="2000" b="1" i="1" dirty="0" smtClean="0">
              <a:solidFill>
                <a:srgbClr val="000000"/>
              </a:solidFill>
              <a:latin typeface="Calibri" pitchFamily="34" charset="0"/>
            </a:endParaRPr>
          </a:p>
          <a:p>
            <a:pPr algn="ctr">
              <a:lnSpc>
                <a:spcPct val="90000"/>
              </a:lnSpc>
              <a:spcAft>
                <a:spcPct val="20000"/>
              </a:spcAft>
              <a:buClr>
                <a:srgbClr val="292929"/>
              </a:buClr>
            </a:pPr>
            <a:endParaRPr lang="tr-TR" sz="2000" dirty="0">
              <a:solidFill>
                <a:srgbClr val="000000"/>
              </a:solidFill>
              <a:latin typeface="Calibri" pitchFamily="34" charset="0"/>
            </a:endParaRPr>
          </a:p>
          <a:p>
            <a:pPr algn="ctr">
              <a:lnSpc>
                <a:spcPct val="90000"/>
              </a:lnSpc>
              <a:spcAft>
                <a:spcPct val="20000"/>
              </a:spcAft>
              <a:buClr>
                <a:srgbClr val="292929"/>
              </a:buClr>
            </a:pPr>
            <a:endParaRPr lang="tr-TR" sz="2000" dirty="0">
              <a:solidFill>
                <a:srgbClr val="000000"/>
              </a:solidFill>
              <a:latin typeface="Calibri" pitchFamily="34" charset="0"/>
            </a:endParaRPr>
          </a:p>
        </p:txBody>
      </p:sp>
      <p:sp>
        <p:nvSpPr>
          <p:cNvPr id="420868" name="Rectangle 12"/>
          <p:cNvSpPr>
            <a:spLocks noChangeArrowheads="1"/>
          </p:cNvSpPr>
          <p:nvPr/>
        </p:nvSpPr>
        <p:spPr bwMode="gray">
          <a:xfrm>
            <a:off x="300038" y="411163"/>
            <a:ext cx="8520112" cy="647700"/>
          </a:xfrm>
          <a:prstGeom prst="rect">
            <a:avLst/>
          </a:prstGeom>
          <a:noFill/>
          <a:ln w="9525">
            <a:noFill/>
            <a:miter lim="800000"/>
            <a:headEnd/>
            <a:tailEnd/>
          </a:ln>
        </p:spPr>
        <p:txBody>
          <a:bodyPr lIns="0" rIns="0"/>
          <a:lstStyle/>
          <a:p>
            <a:endParaRPr lang="tr-TR" sz="2000" b="1" noProof="1">
              <a:solidFill>
                <a:srgbClr val="000000"/>
              </a:solidFill>
            </a:endParaRPr>
          </a:p>
        </p:txBody>
      </p:sp>
      <p:sp>
        <p:nvSpPr>
          <p:cNvPr id="23" name="Rectangle 31"/>
          <p:cNvSpPr txBox="1">
            <a:spLocks noChangeArrowheads="1"/>
          </p:cNvSpPr>
          <p:nvPr/>
        </p:nvSpPr>
        <p:spPr bwMode="gray">
          <a:xfrm>
            <a:off x="231797" y="411163"/>
            <a:ext cx="8816669" cy="647700"/>
          </a:xfrm>
          <a:prstGeom prst="rect">
            <a:avLst/>
          </a:prstGeom>
          <a:noFill/>
          <a:ln w="9525">
            <a:noFill/>
            <a:miter lim="800000"/>
            <a:headEnd/>
            <a:tailEnd/>
          </a:ln>
        </p:spPr>
        <p:txBody>
          <a:bodyPr lIns="0" rIns="0" anchor="ct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200" algn="l" rtl="0" eaLnBrk="0" fontAlgn="base" hangingPunct="0">
              <a:lnSpc>
                <a:spcPct val="90000"/>
              </a:lnSpc>
              <a:spcBef>
                <a:spcPct val="0"/>
              </a:spcBef>
              <a:spcAft>
                <a:spcPct val="0"/>
              </a:spcAft>
              <a:defRPr sz="2400" b="1">
                <a:solidFill>
                  <a:schemeClr val="tx1"/>
                </a:solidFill>
                <a:latin typeface="Arial" charset="0"/>
                <a:cs typeface="Arial" charset="0"/>
              </a:defRPr>
            </a:lvl6pPr>
            <a:lvl7pPr marL="914400" algn="l" rtl="0" eaLnBrk="0" fontAlgn="base" hangingPunct="0">
              <a:lnSpc>
                <a:spcPct val="90000"/>
              </a:lnSpc>
              <a:spcBef>
                <a:spcPct val="0"/>
              </a:spcBef>
              <a:spcAft>
                <a:spcPct val="0"/>
              </a:spcAft>
              <a:defRPr sz="2400" b="1">
                <a:solidFill>
                  <a:schemeClr val="tx1"/>
                </a:solidFill>
                <a:latin typeface="Arial" charset="0"/>
                <a:cs typeface="Arial" charset="0"/>
              </a:defRPr>
            </a:lvl7pPr>
            <a:lvl8pPr marL="1371600" algn="l" rtl="0" eaLnBrk="0" fontAlgn="base" hangingPunct="0">
              <a:lnSpc>
                <a:spcPct val="90000"/>
              </a:lnSpc>
              <a:spcBef>
                <a:spcPct val="0"/>
              </a:spcBef>
              <a:spcAft>
                <a:spcPct val="0"/>
              </a:spcAft>
              <a:defRPr sz="2400" b="1">
                <a:solidFill>
                  <a:schemeClr val="tx1"/>
                </a:solidFill>
                <a:latin typeface="Arial" charset="0"/>
                <a:cs typeface="Arial" charset="0"/>
              </a:defRPr>
            </a:lvl8pPr>
            <a:lvl9pPr marL="1828800" algn="l" rtl="0" eaLnBrk="0" fontAlgn="base" hangingPunct="0">
              <a:lnSpc>
                <a:spcPct val="90000"/>
              </a:lnSpc>
              <a:spcBef>
                <a:spcPct val="0"/>
              </a:spcBef>
              <a:spcAft>
                <a:spcPct val="0"/>
              </a:spcAft>
              <a:defRPr sz="2400" b="1">
                <a:solidFill>
                  <a:schemeClr val="tx1"/>
                </a:solidFill>
                <a:latin typeface="Arial" charset="0"/>
                <a:cs typeface="Arial" charset="0"/>
              </a:defRPr>
            </a:lvl9pPr>
          </a:lstStyle>
          <a:p>
            <a:pPr>
              <a:defRPr/>
            </a:pPr>
            <a:r>
              <a:rPr lang="tr-TR" sz="3200" noProof="1" smtClean="0">
                <a:solidFill>
                  <a:srgbClr val="575757"/>
                </a:solidFill>
                <a:effectLst>
                  <a:innerShdw blurRad="63500" dist="50800" dir="8100000">
                    <a:prstClr val="black">
                      <a:alpha val="50000"/>
                    </a:prstClr>
                  </a:innerShdw>
                </a:effectLst>
                <a:latin typeface="Calibri" pitchFamily="34" charset="0"/>
                <a:cs typeface="Calibri" pitchFamily="34" charset="0"/>
              </a:rPr>
              <a:t>MESLEK HASTALIKLARI</a:t>
            </a:r>
            <a:endParaRPr lang="en-GB" sz="3200" noProof="1" smtClean="0">
              <a:solidFill>
                <a:srgbClr val="575757"/>
              </a:solidFill>
              <a:effectLst>
                <a:innerShdw blurRad="63500" dist="50800" dir="8100000">
                  <a:prstClr val="black">
                    <a:alpha val="50000"/>
                  </a:prstClr>
                </a:innerShdw>
              </a:effectLst>
              <a:latin typeface="Calibri" pitchFamily="34" charset="0"/>
              <a:cs typeface="Calibri" pitchFamily="34" charset="0"/>
            </a:endParaRPr>
          </a:p>
        </p:txBody>
      </p:sp>
    </p:spTree>
  </p:cSld>
  <p:clrMapOvr>
    <a:masterClrMapping/>
  </p:clrMapOvr>
  <p:transition>
    <p:fade/>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456" name="Rectangle 11"/>
          <p:cNvSpPr>
            <a:spLocks noChangeArrowheads="1"/>
          </p:cNvSpPr>
          <p:nvPr/>
        </p:nvSpPr>
        <p:spPr bwMode="gray">
          <a:xfrm>
            <a:off x="2657475" y="1555750"/>
            <a:ext cx="6143625" cy="360363"/>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288000" tIns="0" rIns="0" bIns="0" anchor="ctr"/>
          <a:lstStyle/>
          <a:p>
            <a:pPr defTabSz="801688" eaLnBrk="0" hangingPunct="0">
              <a:defRPr/>
            </a:pPr>
            <a:r>
              <a:rPr lang="tr-TR" sz="2000" b="1" noProof="1" smtClean="0">
                <a:solidFill>
                  <a:srgbClr val="FFFFFF"/>
                </a:solidFill>
                <a:latin typeface="Calibri" pitchFamily="34" charset="0"/>
                <a:cs typeface="Calibri" pitchFamily="34" charset="0"/>
              </a:rPr>
              <a:t>İSTİSNALAR</a:t>
            </a:r>
            <a:endParaRPr lang="de-DE" sz="2000" b="1" noProof="1">
              <a:solidFill>
                <a:srgbClr val="FFFFFF"/>
              </a:solidFill>
              <a:latin typeface="Calibri" pitchFamily="34" charset="0"/>
              <a:cs typeface="Calibri" pitchFamily="34" charset="0"/>
            </a:endParaRPr>
          </a:p>
        </p:txBody>
      </p:sp>
      <p:sp>
        <p:nvSpPr>
          <p:cNvPr id="58457" name="Rectangle 5"/>
          <p:cNvSpPr>
            <a:spLocks noChangeArrowheads="1"/>
          </p:cNvSpPr>
          <p:nvPr/>
        </p:nvSpPr>
        <p:spPr bwMode="gray">
          <a:xfrm>
            <a:off x="2657475" y="1916113"/>
            <a:ext cx="6143625" cy="3449637"/>
          </a:xfrm>
          <a:prstGeom prst="rect">
            <a:avLst/>
          </a:prstGeom>
          <a:solidFill>
            <a:schemeClr val="bg1"/>
          </a:soli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lstStyle/>
          <a:p>
            <a:pPr algn="ctr">
              <a:lnSpc>
                <a:spcPct val="90000"/>
              </a:lnSpc>
              <a:spcAft>
                <a:spcPct val="20000"/>
              </a:spcAft>
              <a:buClr>
                <a:srgbClr val="292929"/>
              </a:buClr>
            </a:pPr>
            <a:endParaRPr lang="tr-TR" sz="2000" dirty="0">
              <a:solidFill>
                <a:srgbClr val="000000"/>
              </a:solidFill>
              <a:latin typeface="Calibri" pitchFamily="34" charset="0"/>
            </a:endParaRPr>
          </a:p>
          <a:p>
            <a:pPr algn="ctr">
              <a:lnSpc>
                <a:spcPct val="90000"/>
              </a:lnSpc>
              <a:buClr>
                <a:srgbClr val="292929"/>
              </a:buClr>
            </a:pPr>
            <a:r>
              <a:rPr lang="tr-TR" sz="2000" i="1" dirty="0">
                <a:solidFill>
                  <a:srgbClr val="000000"/>
                </a:solidFill>
                <a:latin typeface="Calibri" pitchFamily="34" charset="0"/>
              </a:rPr>
              <a:t>Normal şartlarda meslek hastalıkları işyeri risklerine doğrudan karşılaşanlarda oluşur</a:t>
            </a:r>
            <a:r>
              <a:rPr lang="tr-TR" sz="2000" i="1" dirty="0" smtClean="0">
                <a:solidFill>
                  <a:srgbClr val="000000"/>
                </a:solidFill>
                <a:latin typeface="Calibri" pitchFamily="34" charset="0"/>
              </a:rPr>
              <a:t>. </a:t>
            </a:r>
            <a:r>
              <a:rPr lang="tr-TR" sz="2000" i="1" dirty="0">
                <a:solidFill>
                  <a:srgbClr val="000000"/>
                </a:solidFill>
                <a:latin typeface="Calibri" pitchFamily="34" charset="0"/>
              </a:rPr>
              <a:t>Ancak bazı durumlarda toplumun diğer kesimlerinde de görülebilir. </a:t>
            </a:r>
          </a:p>
          <a:p>
            <a:pPr algn="ctr">
              <a:lnSpc>
                <a:spcPct val="90000"/>
              </a:lnSpc>
              <a:buClr>
                <a:srgbClr val="292929"/>
              </a:buClr>
            </a:pPr>
            <a:endParaRPr lang="tr-TR" sz="2000" i="1" dirty="0">
              <a:solidFill>
                <a:srgbClr val="000000"/>
              </a:solidFill>
              <a:latin typeface="Calibri" pitchFamily="34" charset="0"/>
            </a:endParaRPr>
          </a:p>
          <a:p>
            <a:pPr algn="ctr">
              <a:lnSpc>
                <a:spcPct val="90000"/>
              </a:lnSpc>
              <a:buClr>
                <a:srgbClr val="292929"/>
              </a:buClr>
            </a:pPr>
            <a:endParaRPr lang="tr-TR" sz="2000" i="1" dirty="0">
              <a:solidFill>
                <a:srgbClr val="000000"/>
              </a:solidFill>
              <a:latin typeface="Calibri" pitchFamily="34" charset="0"/>
            </a:endParaRPr>
          </a:p>
          <a:p>
            <a:pPr algn="ctr">
              <a:lnSpc>
                <a:spcPct val="90000"/>
              </a:lnSpc>
              <a:buClr>
                <a:srgbClr val="292929"/>
              </a:buClr>
            </a:pPr>
            <a:r>
              <a:rPr lang="tr-TR" sz="2000" i="1" dirty="0" smtClean="0">
                <a:solidFill>
                  <a:srgbClr val="000000"/>
                </a:solidFill>
                <a:latin typeface="Calibri" pitchFamily="34" charset="0"/>
              </a:rPr>
              <a:t>Örneğin; </a:t>
            </a:r>
            <a:r>
              <a:rPr lang="tr-TR" sz="2000" i="1" dirty="0" err="1" smtClean="0">
                <a:solidFill>
                  <a:srgbClr val="000000"/>
                </a:solidFill>
                <a:latin typeface="Calibri" pitchFamily="34" charset="0"/>
              </a:rPr>
              <a:t>Asbestozis</a:t>
            </a:r>
            <a:r>
              <a:rPr lang="tr-TR" sz="2000" i="1" dirty="0">
                <a:solidFill>
                  <a:srgbClr val="000000"/>
                </a:solidFill>
                <a:latin typeface="Calibri" pitchFamily="34" charset="0"/>
              </a:rPr>
              <a:t>, ev halkında </a:t>
            </a:r>
            <a:r>
              <a:rPr lang="tr-TR" sz="2000" i="1" dirty="0" smtClean="0">
                <a:solidFill>
                  <a:srgbClr val="000000"/>
                </a:solidFill>
                <a:latin typeface="Calibri" pitchFamily="34" charset="0"/>
              </a:rPr>
              <a:t>(eve taşınmasına bağlı) veya </a:t>
            </a:r>
            <a:r>
              <a:rPr lang="tr-TR" sz="2000" i="1" dirty="0">
                <a:solidFill>
                  <a:srgbClr val="000000"/>
                </a:solidFill>
                <a:latin typeface="Calibri" pitchFamily="34" charset="0"/>
              </a:rPr>
              <a:t>işyeri yakınlarında yaşayanlarda </a:t>
            </a:r>
            <a:r>
              <a:rPr lang="tr-TR" sz="2000" i="1" dirty="0" smtClean="0">
                <a:solidFill>
                  <a:srgbClr val="000000"/>
                </a:solidFill>
                <a:latin typeface="Calibri" pitchFamily="34" charset="0"/>
              </a:rPr>
              <a:t>(çevreye yayılmasına bağlı) görülebilir.</a:t>
            </a:r>
            <a:endParaRPr lang="tr-TR" sz="2000" i="1" dirty="0">
              <a:solidFill>
                <a:srgbClr val="000000"/>
              </a:solidFill>
              <a:latin typeface="Calibri" pitchFamily="34" charset="0"/>
            </a:endParaRPr>
          </a:p>
          <a:p>
            <a:pPr algn="ctr">
              <a:lnSpc>
                <a:spcPct val="90000"/>
              </a:lnSpc>
              <a:spcAft>
                <a:spcPct val="20000"/>
              </a:spcAft>
              <a:buClr>
                <a:srgbClr val="292929"/>
              </a:buClr>
            </a:pPr>
            <a:endParaRPr lang="tr-TR" sz="2000" dirty="0">
              <a:solidFill>
                <a:srgbClr val="000000"/>
              </a:solidFill>
              <a:latin typeface="Calibri" pitchFamily="34" charset="0"/>
            </a:endParaRPr>
          </a:p>
        </p:txBody>
      </p:sp>
      <p:sp>
        <p:nvSpPr>
          <p:cNvPr id="422916" name="Rectangle 12"/>
          <p:cNvSpPr>
            <a:spLocks noChangeArrowheads="1"/>
          </p:cNvSpPr>
          <p:nvPr/>
        </p:nvSpPr>
        <p:spPr bwMode="gray">
          <a:xfrm>
            <a:off x="300038" y="411163"/>
            <a:ext cx="8520112" cy="647700"/>
          </a:xfrm>
          <a:prstGeom prst="rect">
            <a:avLst/>
          </a:prstGeom>
          <a:noFill/>
          <a:ln w="9525">
            <a:noFill/>
            <a:miter lim="800000"/>
            <a:headEnd/>
            <a:tailEnd/>
          </a:ln>
        </p:spPr>
        <p:txBody>
          <a:bodyPr lIns="0" rIns="0"/>
          <a:lstStyle/>
          <a:p>
            <a:endParaRPr lang="tr-TR" sz="2000" b="1" noProof="1">
              <a:solidFill>
                <a:srgbClr val="000000"/>
              </a:solidFill>
            </a:endParaRPr>
          </a:p>
        </p:txBody>
      </p:sp>
      <p:sp>
        <p:nvSpPr>
          <p:cNvPr id="23" name="Rectangle 31"/>
          <p:cNvSpPr txBox="1">
            <a:spLocks noChangeArrowheads="1"/>
          </p:cNvSpPr>
          <p:nvPr/>
        </p:nvSpPr>
        <p:spPr bwMode="gray">
          <a:xfrm>
            <a:off x="231797" y="411163"/>
            <a:ext cx="8816669" cy="647700"/>
          </a:xfrm>
          <a:prstGeom prst="rect">
            <a:avLst/>
          </a:prstGeom>
          <a:noFill/>
          <a:ln w="9525">
            <a:noFill/>
            <a:miter lim="800000"/>
            <a:headEnd/>
            <a:tailEnd/>
          </a:ln>
        </p:spPr>
        <p:txBody>
          <a:bodyPr lIns="0" rIns="0" anchor="ct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200" algn="l" rtl="0" eaLnBrk="0" fontAlgn="base" hangingPunct="0">
              <a:lnSpc>
                <a:spcPct val="90000"/>
              </a:lnSpc>
              <a:spcBef>
                <a:spcPct val="0"/>
              </a:spcBef>
              <a:spcAft>
                <a:spcPct val="0"/>
              </a:spcAft>
              <a:defRPr sz="2400" b="1">
                <a:solidFill>
                  <a:schemeClr val="tx1"/>
                </a:solidFill>
                <a:latin typeface="Arial" charset="0"/>
                <a:cs typeface="Arial" charset="0"/>
              </a:defRPr>
            </a:lvl6pPr>
            <a:lvl7pPr marL="914400" algn="l" rtl="0" eaLnBrk="0" fontAlgn="base" hangingPunct="0">
              <a:lnSpc>
                <a:spcPct val="90000"/>
              </a:lnSpc>
              <a:spcBef>
                <a:spcPct val="0"/>
              </a:spcBef>
              <a:spcAft>
                <a:spcPct val="0"/>
              </a:spcAft>
              <a:defRPr sz="2400" b="1">
                <a:solidFill>
                  <a:schemeClr val="tx1"/>
                </a:solidFill>
                <a:latin typeface="Arial" charset="0"/>
                <a:cs typeface="Arial" charset="0"/>
              </a:defRPr>
            </a:lvl7pPr>
            <a:lvl8pPr marL="1371600" algn="l" rtl="0" eaLnBrk="0" fontAlgn="base" hangingPunct="0">
              <a:lnSpc>
                <a:spcPct val="90000"/>
              </a:lnSpc>
              <a:spcBef>
                <a:spcPct val="0"/>
              </a:spcBef>
              <a:spcAft>
                <a:spcPct val="0"/>
              </a:spcAft>
              <a:defRPr sz="2400" b="1">
                <a:solidFill>
                  <a:schemeClr val="tx1"/>
                </a:solidFill>
                <a:latin typeface="Arial" charset="0"/>
                <a:cs typeface="Arial" charset="0"/>
              </a:defRPr>
            </a:lvl8pPr>
            <a:lvl9pPr marL="1828800" algn="l" rtl="0" eaLnBrk="0" fontAlgn="base" hangingPunct="0">
              <a:lnSpc>
                <a:spcPct val="90000"/>
              </a:lnSpc>
              <a:spcBef>
                <a:spcPct val="0"/>
              </a:spcBef>
              <a:spcAft>
                <a:spcPct val="0"/>
              </a:spcAft>
              <a:defRPr sz="2400" b="1">
                <a:solidFill>
                  <a:schemeClr val="tx1"/>
                </a:solidFill>
                <a:latin typeface="Arial" charset="0"/>
                <a:cs typeface="Arial" charset="0"/>
              </a:defRPr>
            </a:lvl9pPr>
          </a:lstStyle>
          <a:p>
            <a:pPr>
              <a:defRPr/>
            </a:pPr>
            <a:r>
              <a:rPr lang="tr-TR" sz="3200" noProof="1" smtClean="0">
                <a:solidFill>
                  <a:srgbClr val="575757"/>
                </a:solidFill>
                <a:effectLst>
                  <a:innerShdw blurRad="63500" dist="50800" dir="8100000">
                    <a:prstClr val="black">
                      <a:alpha val="50000"/>
                    </a:prstClr>
                  </a:innerShdw>
                </a:effectLst>
                <a:latin typeface="Calibri" pitchFamily="34" charset="0"/>
                <a:cs typeface="Calibri" pitchFamily="34" charset="0"/>
              </a:rPr>
              <a:t>MESLEK HASTALILIKLARI</a:t>
            </a:r>
            <a:endParaRPr lang="en-GB" sz="3200" noProof="1" smtClean="0">
              <a:solidFill>
                <a:srgbClr val="575757"/>
              </a:solidFill>
              <a:effectLst>
                <a:innerShdw blurRad="63500" dist="50800" dir="8100000">
                  <a:prstClr val="black">
                    <a:alpha val="50000"/>
                  </a:prstClr>
                </a:innerShdw>
              </a:effectLst>
              <a:latin typeface="Calibri" pitchFamily="34" charset="0"/>
              <a:cs typeface="Calibri" pitchFamily="34" charset="0"/>
            </a:endParaRPr>
          </a:p>
        </p:txBody>
      </p:sp>
    </p:spTree>
  </p:cSld>
  <p:clrMapOvr>
    <a:masterClrMapping/>
  </p:clrMapOvr>
  <p:transition>
    <p:fade/>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78" name="Rectangle 90"/>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sp>
        <p:nvSpPr>
          <p:cNvPr id="8" name="Rectangle 31"/>
          <p:cNvSpPr txBox="1">
            <a:spLocks noChangeArrowheads="1"/>
          </p:cNvSpPr>
          <p:nvPr/>
        </p:nvSpPr>
        <p:spPr bwMode="gray">
          <a:xfrm>
            <a:off x="300038" y="411163"/>
            <a:ext cx="8520112" cy="647700"/>
          </a:xfrm>
          <a:prstGeom prst="rect">
            <a:avLst/>
          </a:prstGeom>
          <a:noFill/>
          <a:ln w="9525">
            <a:noFill/>
            <a:miter lim="800000"/>
            <a:headEnd/>
            <a:tailEnd/>
          </a:ln>
        </p:spPr>
        <p:txBody>
          <a:bodyPr lIns="0" rIns="0"/>
          <a:lstStyle>
            <a:lvl1pPr algn="l" rtl="0" eaLnBrk="0" fontAlgn="base" hangingPunct="0">
              <a:lnSpc>
                <a:spcPct val="90000"/>
              </a:lnSpc>
              <a:spcBef>
                <a:spcPct val="0"/>
              </a:spcBef>
              <a:spcAft>
                <a:spcPct val="0"/>
              </a:spcAft>
              <a:defRPr sz="2400" b="1">
                <a:solidFill>
                  <a:schemeClr val="tx1"/>
                </a:solidFill>
                <a:latin typeface="+mj-lt"/>
                <a:ea typeface="+mj-ea"/>
                <a:cs typeface="+mj-cs"/>
              </a:defRPr>
            </a:lvl1pPr>
            <a:lvl2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2pPr>
            <a:lvl3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3pPr>
            <a:lvl4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4pPr>
            <a:lvl5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5pPr>
            <a:lvl6pPr marL="457200" algn="l" rtl="0" fontAlgn="base">
              <a:lnSpc>
                <a:spcPct val="90000"/>
              </a:lnSpc>
              <a:spcBef>
                <a:spcPct val="0"/>
              </a:spcBef>
              <a:spcAft>
                <a:spcPct val="0"/>
              </a:spcAft>
              <a:defRPr sz="2400" b="1">
                <a:solidFill>
                  <a:schemeClr val="tx1"/>
                </a:solidFill>
                <a:latin typeface="Arial" pitchFamily="34" charset="0"/>
                <a:cs typeface="Arial" pitchFamily="34" charset="0"/>
              </a:defRPr>
            </a:lvl6pPr>
            <a:lvl7pPr marL="914400" algn="l" rtl="0" fontAlgn="base">
              <a:lnSpc>
                <a:spcPct val="90000"/>
              </a:lnSpc>
              <a:spcBef>
                <a:spcPct val="0"/>
              </a:spcBef>
              <a:spcAft>
                <a:spcPct val="0"/>
              </a:spcAft>
              <a:defRPr sz="2400" b="1">
                <a:solidFill>
                  <a:schemeClr val="tx1"/>
                </a:solidFill>
                <a:latin typeface="Arial" pitchFamily="34" charset="0"/>
                <a:cs typeface="Arial" pitchFamily="34" charset="0"/>
              </a:defRPr>
            </a:lvl7pPr>
            <a:lvl8pPr marL="1371600" algn="l" rtl="0" fontAlgn="base">
              <a:lnSpc>
                <a:spcPct val="90000"/>
              </a:lnSpc>
              <a:spcBef>
                <a:spcPct val="0"/>
              </a:spcBef>
              <a:spcAft>
                <a:spcPct val="0"/>
              </a:spcAft>
              <a:defRPr sz="2400" b="1">
                <a:solidFill>
                  <a:schemeClr val="tx1"/>
                </a:solidFill>
                <a:latin typeface="Arial" pitchFamily="34" charset="0"/>
                <a:cs typeface="Arial" pitchFamily="34" charset="0"/>
              </a:defRPr>
            </a:lvl8pPr>
            <a:lvl9pPr marL="1828800" algn="l" rtl="0" fontAlgn="base">
              <a:lnSpc>
                <a:spcPct val="90000"/>
              </a:lnSpc>
              <a:spcBef>
                <a:spcPct val="0"/>
              </a:spcBef>
              <a:spcAft>
                <a:spcPct val="0"/>
              </a:spcAft>
              <a:defRPr sz="2400" b="1">
                <a:solidFill>
                  <a:schemeClr val="tx1"/>
                </a:solidFill>
                <a:latin typeface="Arial" pitchFamily="34" charset="0"/>
                <a:cs typeface="Arial" pitchFamily="34" charset="0"/>
              </a:defRPr>
            </a:lvl9pPr>
          </a:lstStyle>
          <a:p>
            <a:pPr>
              <a:defRPr/>
            </a:pPr>
            <a:r>
              <a:rPr lang="tr-TR" sz="3200" dirty="0">
                <a:solidFill>
                  <a:srgbClr val="575757"/>
                </a:solidFill>
                <a:effectLst>
                  <a:innerShdw blurRad="63500" dist="50800" dir="8100000">
                    <a:prstClr val="black">
                      <a:alpha val="50000"/>
                    </a:prstClr>
                  </a:innerShdw>
                </a:effectLst>
                <a:latin typeface="Calibri" pitchFamily="34" charset="0"/>
                <a:cs typeface="Calibri" pitchFamily="34" charset="0"/>
              </a:rPr>
              <a:t>MESLEK HASTALIKLARINI </a:t>
            </a:r>
            <a:r>
              <a:rPr lang="tr-TR" sz="3200" dirty="0">
                <a:solidFill>
                  <a:srgbClr val="C00000"/>
                </a:solidFill>
                <a:effectLst>
                  <a:innerShdw blurRad="63500" dist="50800" dir="8100000">
                    <a:prstClr val="black">
                      <a:alpha val="50000"/>
                    </a:prstClr>
                  </a:innerShdw>
                </a:effectLst>
                <a:latin typeface="Calibri" pitchFamily="34" charset="0"/>
                <a:cs typeface="Calibri" pitchFamily="34" charset="0"/>
              </a:rPr>
              <a:t>SINIFLANDIRMA</a:t>
            </a:r>
            <a:r>
              <a:rPr lang="tr-TR" sz="3200" dirty="0">
                <a:solidFill>
                  <a:srgbClr val="575757"/>
                </a:solidFill>
                <a:effectLst>
                  <a:innerShdw blurRad="63500" dist="50800" dir="8100000">
                    <a:prstClr val="black">
                      <a:alpha val="50000"/>
                    </a:prstClr>
                  </a:innerShdw>
                </a:effectLst>
                <a:latin typeface="Calibri" pitchFamily="34" charset="0"/>
                <a:cs typeface="Calibri" pitchFamily="34" charset="0"/>
              </a:rPr>
              <a:t>ŞEKLİ</a:t>
            </a:r>
            <a:endParaRPr lang="en-GB" sz="3200" dirty="0">
              <a:solidFill>
                <a:srgbClr val="575757"/>
              </a:solidFill>
              <a:effectLst>
                <a:innerShdw blurRad="63500" dist="50800" dir="8100000">
                  <a:prstClr val="black">
                    <a:alpha val="50000"/>
                  </a:prstClr>
                </a:innerShdw>
              </a:effectLst>
              <a:latin typeface="Calibri" pitchFamily="34" charset="0"/>
              <a:cs typeface="Calibri" pitchFamily="34" charset="0"/>
            </a:endParaRPr>
          </a:p>
        </p:txBody>
      </p:sp>
      <p:grpSp>
        <p:nvGrpSpPr>
          <p:cNvPr id="2" name="Grup 8"/>
          <p:cNvGrpSpPr>
            <a:grpSpLocks/>
          </p:cNvGrpSpPr>
          <p:nvPr/>
        </p:nvGrpSpPr>
        <p:grpSpPr bwMode="auto">
          <a:xfrm>
            <a:off x="323850" y="1231900"/>
            <a:ext cx="4175125" cy="2292350"/>
            <a:chOff x="323850" y="1069975"/>
            <a:chExt cx="4175125" cy="2292350"/>
          </a:xfrm>
        </p:grpSpPr>
        <p:sp>
          <p:nvSpPr>
            <p:cNvPr id="424971" name="Rectangle 19"/>
            <p:cNvSpPr>
              <a:spLocks noChangeArrowheads="1"/>
            </p:cNvSpPr>
            <p:nvPr/>
          </p:nvSpPr>
          <p:spPr bwMode="gray">
            <a:xfrm>
              <a:off x="323850" y="1069975"/>
              <a:ext cx="4175125" cy="360363"/>
            </a:xfrm>
            <a:prstGeom prst="rect">
              <a:avLst/>
            </a:prstGeom>
            <a:gradFill rotWithShape="1">
              <a:gsLst>
                <a:gs pos="0">
                  <a:srgbClr val="C6C7C8"/>
                </a:gs>
                <a:gs pos="100000">
                  <a:srgbClr val="5C5C5D"/>
                </a:gs>
              </a:gsLst>
              <a:lin ang="5400000" scaled="1"/>
            </a:gradFill>
            <a:ln w="12700">
              <a:solidFill>
                <a:srgbClr val="C0C0C0"/>
              </a:solidFill>
              <a:miter lim="800000"/>
              <a:headEnd/>
              <a:tailEnd/>
            </a:ln>
          </p:spPr>
          <p:txBody>
            <a:bodyPr lIns="288000" tIns="0" rIns="0" bIns="0" anchor="ctr"/>
            <a:lstStyle/>
            <a:p>
              <a:pPr defTabSz="801688" eaLnBrk="0" hangingPunct="0"/>
              <a:r>
                <a:rPr lang="tr-TR" b="1" noProof="1">
                  <a:solidFill>
                    <a:srgbClr val="FFFFFF"/>
                  </a:solidFill>
                  <a:latin typeface="Calibri" pitchFamily="34" charset="0"/>
                </a:rPr>
                <a:t>Etkene (Faktöre) Göre</a:t>
              </a:r>
            </a:p>
          </p:txBody>
        </p:sp>
        <p:sp>
          <p:nvSpPr>
            <p:cNvPr id="424972" name="Rectangle 5"/>
            <p:cNvSpPr>
              <a:spLocks noChangeArrowheads="1"/>
            </p:cNvSpPr>
            <p:nvPr/>
          </p:nvSpPr>
          <p:spPr bwMode="gray">
            <a:xfrm>
              <a:off x="323850" y="1430337"/>
              <a:ext cx="4175125" cy="1931988"/>
            </a:xfrm>
            <a:prstGeom prst="rect">
              <a:avLst/>
            </a:prstGeom>
            <a:gradFill rotWithShape="1">
              <a:gsLst>
                <a:gs pos="0">
                  <a:srgbClr val="FFFFFF"/>
                </a:gs>
                <a:gs pos="100000">
                  <a:srgbClr val="EAEAEA"/>
                </a:gs>
              </a:gsLst>
              <a:lin ang="5400000" scaled="1"/>
            </a:gradFill>
            <a:ln w="12700">
              <a:solidFill>
                <a:srgbClr val="C0C0C0"/>
              </a:solidFill>
              <a:miter lim="800000"/>
              <a:headEnd/>
              <a:tailEnd/>
            </a:ln>
          </p:spPr>
          <p:txBody>
            <a:bodyPr lIns="108000" tIns="108000" rIns="144000" bIns="72000"/>
            <a:lstStyle/>
            <a:p>
              <a:pPr marL="190500" indent="-190500">
                <a:lnSpc>
                  <a:spcPct val="95000"/>
                </a:lnSpc>
                <a:spcAft>
                  <a:spcPct val="40000"/>
                </a:spcAft>
                <a:buClr>
                  <a:srgbClr val="292929"/>
                </a:buClr>
                <a:buFont typeface="Wingdings" pitchFamily="2" charset="2"/>
                <a:buChar char="§"/>
              </a:pPr>
              <a:r>
                <a:rPr lang="tr-TR" sz="1600" noProof="1">
                  <a:solidFill>
                    <a:srgbClr val="7F7F7F"/>
                  </a:solidFill>
                  <a:latin typeface="Calibri" pitchFamily="34" charset="0"/>
                </a:rPr>
                <a:t>Fiziksel Nedenli Meslek Hastalıkları</a:t>
              </a:r>
            </a:p>
            <a:p>
              <a:pPr marL="190500" indent="-190500">
                <a:lnSpc>
                  <a:spcPct val="95000"/>
                </a:lnSpc>
                <a:spcAft>
                  <a:spcPct val="40000"/>
                </a:spcAft>
                <a:buClr>
                  <a:srgbClr val="292929"/>
                </a:buClr>
                <a:buFont typeface="Wingdings" pitchFamily="2" charset="2"/>
                <a:buChar char="§"/>
              </a:pPr>
              <a:r>
                <a:rPr lang="tr-TR" sz="1600" noProof="1">
                  <a:solidFill>
                    <a:srgbClr val="7F7F7F"/>
                  </a:solidFill>
                  <a:latin typeface="Calibri" pitchFamily="34" charset="0"/>
                </a:rPr>
                <a:t>Kimyasal Nedenli Meslek Hastalıkları </a:t>
              </a:r>
            </a:p>
            <a:p>
              <a:pPr marL="190500" indent="-190500">
                <a:lnSpc>
                  <a:spcPct val="95000"/>
                </a:lnSpc>
                <a:spcAft>
                  <a:spcPct val="40000"/>
                </a:spcAft>
                <a:buClr>
                  <a:srgbClr val="292929"/>
                </a:buClr>
                <a:buFont typeface="Wingdings" pitchFamily="2" charset="2"/>
                <a:buChar char="§"/>
              </a:pPr>
              <a:r>
                <a:rPr lang="tr-TR" sz="1600" noProof="1">
                  <a:solidFill>
                    <a:srgbClr val="7F7F7F"/>
                  </a:solidFill>
                  <a:latin typeface="Calibri" pitchFamily="34" charset="0"/>
                </a:rPr>
                <a:t>Toz Nedenli Meslek Hastalıkları </a:t>
              </a:r>
            </a:p>
            <a:p>
              <a:pPr marL="190500" indent="-190500">
                <a:lnSpc>
                  <a:spcPct val="95000"/>
                </a:lnSpc>
                <a:spcAft>
                  <a:spcPct val="40000"/>
                </a:spcAft>
                <a:buClr>
                  <a:srgbClr val="292929"/>
                </a:buClr>
                <a:buFont typeface="Wingdings" pitchFamily="2" charset="2"/>
                <a:buChar char="§"/>
              </a:pPr>
              <a:r>
                <a:rPr lang="tr-TR" sz="1600" noProof="1">
                  <a:solidFill>
                    <a:srgbClr val="7F7F7F"/>
                  </a:solidFill>
                  <a:latin typeface="Calibri" pitchFamily="34" charset="0"/>
                </a:rPr>
                <a:t>Biyolojik Nedenli Meslek Hastalıkları</a:t>
              </a:r>
            </a:p>
            <a:p>
              <a:pPr marL="190500" indent="-190500">
                <a:lnSpc>
                  <a:spcPct val="95000"/>
                </a:lnSpc>
                <a:spcAft>
                  <a:spcPct val="40000"/>
                </a:spcAft>
                <a:buClr>
                  <a:srgbClr val="292929"/>
                </a:buClr>
                <a:buFont typeface="Wingdings" pitchFamily="2" charset="2"/>
                <a:buChar char="§"/>
              </a:pPr>
              <a:r>
                <a:rPr lang="tr-TR" sz="1600" noProof="1">
                  <a:solidFill>
                    <a:srgbClr val="7F7F7F"/>
                  </a:solidFill>
                  <a:latin typeface="Calibri" pitchFamily="34" charset="0"/>
                </a:rPr>
                <a:t>Ergonomik Nedenli Meslek Hastalıkları</a:t>
              </a:r>
            </a:p>
            <a:p>
              <a:pPr marL="190500" indent="-190500">
                <a:lnSpc>
                  <a:spcPct val="95000"/>
                </a:lnSpc>
                <a:spcAft>
                  <a:spcPct val="40000"/>
                </a:spcAft>
                <a:buClr>
                  <a:srgbClr val="292929"/>
                </a:buClr>
                <a:buFont typeface="Wingdings" pitchFamily="2" charset="2"/>
                <a:buChar char="§"/>
              </a:pPr>
              <a:endParaRPr lang="tr-TR" sz="1600" noProof="1">
                <a:solidFill>
                  <a:srgbClr val="7F7F7F"/>
                </a:solidFill>
                <a:latin typeface="Calibri" pitchFamily="34" charset="0"/>
              </a:endParaRPr>
            </a:p>
            <a:p>
              <a:pPr marL="190500" indent="-190500">
                <a:lnSpc>
                  <a:spcPct val="95000"/>
                </a:lnSpc>
                <a:spcAft>
                  <a:spcPct val="40000"/>
                </a:spcAft>
                <a:buClr>
                  <a:srgbClr val="292929"/>
                </a:buClr>
                <a:buFont typeface="Wingdings" pitchFamily="2" charset="2"/>
                <a:buChar char="§"/>
              </a:pPr>
              <a:endParaRPr lang="tr-TR" sz="1600" noProof="1">
                <a:solidFill>
                  <a:srgbClr val="7F7F7F"/>
                </a:solidFill>
                <a:latin typeface="Calibri" pitchFamily="34" charset="0"/>
              </a:endParaRPr>
            </a:p>
          </p:txBody>
        </p:sp>
      </p:grpSp>
      <p:grpSp>
        <p:nvGrpSpPr>
          <p:cNvPr id="3" name="Grup 12"/>
          <p:cNvGrpSpPr>
            <a:grpSpLocks/>
          </p:cNvGrpSpPr>
          <p:nvPr/>
        </p:nvGrpSpPr>
        <p:grpSpPr bwMode="auto">
          <a:xfrm>
            <a:off x="4643438" y="1231900"/>
            <a:ext cx="4175125" cy="2292350"/>
            <a:chOff x="4643438" y="1555750"/>
            <a:chExt cx="4175125" cy="2292350"/>
          </a:xfrm>
        </p:grpSpPr>
        <p:sp>
          <p:nvSpPr>
            <p:cNvPr id="424969" name="Rectangle 19"/>
            <p:cNvSpPr>
              <a:spLocks noChangeArrowheads="1"/>
            </p:cNvSpPr>
            <p:nvPr/>
          </p:nvSpPr>
          <p:spPr bwMode="gray">
            <a:xfrm>
              <a:off x="4643438" y="1555750"/>
              <a:ext cx="4175125" cy="360363"/>
            </a:xfrm>
            <a:prstGeom prst="rect">
              <a:avLst/>
            </a:prstGeom>
            <a:gradFill rotWithShape="1">
              <a:gsLst>
                <a:gs pos="0">
                  <a:srgbClr val="C6C7C8"/>
                </a:gs>
                <a:gs pos="100000">
                  <a:srgbClr val="5C5C5D"/>
                </a:gs>
              </a:gsLst>
              <a:lin ang="5400000" scaled="1"/>
            </a:gradFill>
            <a:ln w="12700">
              <a:solidFill>
                <a:srgbClr val="C0C0C0"/>
              </a:solidFill>
              <a:miter lim="800000"/>
              <a:headEnd/>
              <a:tailEnd/>
            </a:ln>
          </p:spPr>
          <p:txBody>
            <a:bodyPr lIns="288000" tIns="0" rIns="0" bIns="0" anchor="ctr"/>
            <a:lstStyle/>
            <a:p>
              <a:pPr defTabSz="801688" eaLnBrk="0" hangingPunct="0"/>
              <a:r>
                <a:rPr lang="tr-TR" b="1" noProof="1">
                  <a:solidFill>
                    <a:srgbClr val="FFFFFF"/>
                  </a:solidFill>
                  <a:latin typeface="Calibri" pitchFamily="34" charset="0"/>
                </a:rPr>
                <a:t>Etkilenen (Zarar Gören) Sisteme Göre</a:t>
              </a:r>
            </a:p>
          </p:txBody>
        </p:sp>
        <p:sp>
          <p:nvSpPr>
            <p:cNvPr id="424970" name="Rectangle 5"/>
            <p:cNvSpPr>
              <a:spLocks noChangeArrowheads="1"/>
            </p:cNvSpPr>
            <p:nvPr/>
          </p:nvSpPr>
          <p:spPr bwMode="gray">
            <a:xfrm>
              <a:off x="4643438" y="1916112"/>
              <a:ext cx="4175125" cy="1931988"/>
            </a:xfrm>
            <a:prstGeom prst="rect">
              <a:avLst/>
            </a:prstGeom>
            <a:gradFill rotWithShape="1">
              <a:gsLst>
                <a:gs pos="0">
                  <a:srgbClr val="FFFFFF"/>
                </a:gs>
                <a:gs pos="100000">
                  <a:srgbClr val="EAEAEA"/>
                </a:gs>
              </a:gsLst>
              <a:lin ang="5400000" scaled="1"/>
            </a:gradFill>
            <a:ln w="12700">
              <a:solidFill>
                <a:srgbClr val="C0C0C0"/>
              </a:solidFill>
              <a:miter lim="800000"/>
              <a:headEnd/>
              <a:tailEnd/>
            </a:ln>
          </p:spPr>
          <p:txBody>
            <a:bodyPr lIns="108000" tIns="108000" rIns="144000" bIns="72000"/>
            <a:lstStyle/>
            <a:p>
              <a:pPr marL="190500" indent="-190500">
                <a:lnSpc>
                  <a:spcPct val="95000"/>
                </a:lnSpc>
                <a:spcAft>
                  <a:spcPct val="40000"/>
                </a:spcAft>
                <a:buClr>
                  <a:srgbClr val="292929"/>
                </a:buClr>
                <a:buFont typeface="Wingdings" pitchFamily="2" charset="2"/>
                <a:buChar char="§"/>
              </a:pPr>
              <a:r>
                <a:rPr lang="tr-TR" sz="1600" noProof="1">
                  <a:solidFill>
                    <a:srgbClr val="7F7F7F"/>
                  </a:solidFill>
                  <a:latin typeface="Calibri" pitchFamily="34" charset="0"/>
                </a:rPr>
                <a:t>Mesleki Cilt Hastalıkları</a:t>
              </a:r>
            </a:p>
            <a:p>
              <a:pPr marL="190500" indent="-190500">
                <a:lnSpc>
                  <a:spcPct val="95000"/>
                </a:lnSpc>
                <a:spcAft>
                  <a:spcPct val="40000"/>
                </a:spcAft>
                <a:buClr>
                  <a:srgbClr val="292929"/>
                </a:buClr>
                <a:buFont typeface="Wingdings" pitchFamily="2" charset="2"/>
                <a:buChar char="§"/>
              </a:pPr>
              <a:r>
                <a:rPr lang="tr-TR" sz="1600" noProof="1">
                  <a:solidFill>
                    <a:srgbClr val="7F7F7F"/>
                  </a:solidFill>
                  <a:latin typeface="Calibri" pitchFamily="34" charset="0"/>
                </a:rPr>
                <a:t>Mesleki Solunum Sistemi Hastalıkları</a:t>
              </a:r>
            </a:p>
            <a:p>
              <a:pPr marL="190500" indent="-190500">
                <a:lnSpc>
                  <a:spcPct val="95000"/>
                </a:lnSpc>
                <a:spcAft>
                  <a:spcPct val="40000"/>
                </a:spcAft>
                <a:buClr>
                  <a:srgbClr val="292929"/>
                </a:buClr>
                <a:buFont typeface="Wingdings" pitchFamily="2" charset="2"/>
                <a:buChar char="§"/>
              </a:pPr>
              <a:r>
                <a:rPr lang="tr-TR" sz="1600" noProof="1">
                  <a:solidFill>
                    <a:srgbClr val="7F7F7F"/>
                  </a:solidFill>
                  <a:latin typeface="Calibri" pitchFamily="34" charset="0"/>
                </a:rPr>
                <a:t>Mesleki Kalp-Damar Hastalıkları</a:t>
              </a:r>
            </a:p>
            <a:p>
              <a:pPr marL="190500" indent="-190500">
                <a:lnSpc>
                  <a:spcPct val="95000"/>
                </a:lnSpc>
                <a:spcAft>
                  <a:spcPct val="40000"/>
                </a:spcAft>
                <a:buClr>
                  <a:srgbClr val="292929"/>
                </a:buClr>
                <a:buFont typeface="Wingdings" pitchFamily="2" charset="2"/>
                <a:buChar char="§"/>
              </a:pPr>
              <a:r>
                <a:rPr lang="tr-TR" sz="1600" noProof="1">
                  <a:solidFill>
                    <a:srgbClr val="7F7F7F"/>
                  </a:solidFill>
                  <a:latin typeface="Calibri" pitchFamily="34" charset="0"/>
                </a:rPr>
                <a:t>Mesleki Sinir Sistemi Hastalıkları</a:t>
              </a:r>
            </a:p>
            <a:p>
              <a:pPr marL="190500" indent="-190500">
                <a:lnSpc>
                  <a:spcPct val="95000"/>
                </a:lnSpc>
                <a:spcAft>
                  <a:spcPct val="40000"/>
                </a:spcAft>
                <a:buClr>
                  <a:srgbClr val="292929"/>
                </a:buClr>
                <a:buFont typeface="Wingdings" pitchFamily="2" charset="2"/>
                <a:buChar char="§"/>
              </a:pPr>
              <a:r>
                <a:rPr lang="tr-TR" sz="1600" noProof="1">
                  <a:solidFill>
                    <a:srgbClr val="7F7F7F"/>
                  </a:solidFill>
                  <a:latin typeface="Calibri" pitchFamily="34" charset="0"/>
                </a:rPr>
                <a:t>Meslekki Genitoüriner Sistem Hastalıkları</a:t>
              </a:r>
            </a:p>
          </p:txBody>
        </p:sp>
      </p:grpSp>
      <p:grpSp>
        <p:nvGrpSpPr>
          <p:cNvPr id="4" name="Grup 15"/>
          <p:cNvGrpSpPr>
            <a:grpSpLocks/>
          </p:cNvGrpSpPr>
          <p:nvPr/>
        </p:nvGrpSpPr>
        <p:grpSpPr bwMode="auto">
          <a:xfrm>
            <a:off x="2484438" y="3679825"/>
            <a:ext cx="4175125" cy="2292350"/>
            <a:chOff x="323850" y="1555750"/>
            <a:chExt cx="4175125" cy="2292350"/>
          </a:xfrm>
        </p:grpSpPr>
        <p:sp>
          <p:nvSpPr>
            <p:cNvPr id="424967" name="Rectangle 19"/>
            <p:cNvSpPr>
              <a:spLocks noChangeArrowheads="1"/>
            </p:cNvSpPr>
            <p:nvPr/>
          </p:nvSpPr>
          <p:spPr bwMode="gray">
            <a:xfrm>
              <a:off x="323850" y="1555750"/>
              <a:ext cx="4175125" cy="360363"/>
            </a:xfrm>
            <a:prstGeom prst="rect">
              <a:avLst/>
            </a:prstGeom>
            <a:gradFill rotWithShape="1">
              <a:gsLst>
                <a:gs pos="0">
                  <a:srgbClr val="FFFFFF"/>
                </a:gs>
                <a:gs pos="100000">
                  <a:srgbClr val="C1C2C3"/>
                </a:gs>
              </a:gsLst>
              <a:lin ang="5400000" scaled="1"/>
            </a:gradFill>
            <a:ln w="12700" algn="ctr">
              <a:solidFill>
                <a:srgbClr val="C0C0C0"/>
              </a:solidFill>
              <a:miter lim="800000"/>
              <a:headEnd/>
              <a:tailEnd/>
            </a:ln>
          </p:spPr>
          <p:txBody>
            <a:bodyPr lIns="288000" tIns="0" rIns="0" bIns="0" anchor="ctr"/>
            <a:lstStyle/>
            <a:p>
              <a:pPr defTabSz="801688" eaLnBrk="0" hangingPunct="0"/>
              <a:r>
                <a:rPr lang="tr-TR" b="1" noProof="1">
                  <a:solidFill>
                    <a:srgbClr val="000000"/>
                  </a:solidFill>
                  <a:latin typeface="Calibri" pitchFamily="34" charset="0"/>
                </a:rPr>
                <a:t>Mesleklere Göre</a:t>
              </a:r>
            </a:p>
          </p:txBody>
        </p:sp>
        <p:sp>
          <p:nvSpPr>
            <p:cNvPr id="424968" name="Rectangle 5"/>
            <p:cNvSpPr>
              <a:spLocks noChangeArrowheads="1"/>
            </p:cNvSpPr>
            <p:nvPr/>
          </p:nvSpPr>
          <p:spPr bwMode="gray">
            <a:xfrm>
              <a:off x="323850" y="1916112"/>
              <a:ext cx="4175125" cy="1931988"/>
            </a:xfrm>
            <a:prstGeom prst="rect">
              <a:avLst/>
            </a:prstGeom>
            <a:gradFill rotWithShape="1">
              <a:gsLst>
                <a:gs pos="0">
                  <a:srgbClr val="FFFFFF"/>
                </a:gs>
                <a:gs pos="100000">
                  <a:srgbClr val="EAEAEA"/>
                </a:gs>
              </a:gsLst>
              <a:lin ang="5400000" scaled="1"/>
            </a:gradFill>
            <a:ln w="12700">
              <a:solidFill>
                <a:srgbClr val="C0C0C0"/>
              </a:solidFill>
              <a:miter lim="800000"/>
              <a:headEnd/>
              <a:tailEnd/>
            </a:ln>
          </p:spPr>
          <p:txBody>
            <a:bodyPr lIns="108000" tIns="108000" rIns="144000" bIns="72000"/>
            <a:lstStyle/>
            <a:p>
              <a:pPr marL="190500" indent="-190500">
                <a:lnSpc>
                  <a:spcPct val="95000"/>
                </a:lnSpc>
                <a:spcAft>
                  <a:spcPct val="40000"/>
                </a:spcAft>
                <a:buClr>
                  <a:srgbClr val="292929"/>
                </a:buClr>
                <a:buFont typeface="Wingdings" pitchFamily="2" charset="2"/>
                <a:buChar char="§"/>
              </a:pPr>
              <a:r>
                <a:rPr lang="tr-TR" sz="1600" noProof="1">
                  <a:solidFill>
                    <a:srgbClr val="7F7F7F"/>
                  </a:solidFill>
                  <a:latin typeface="Calibri" pitchFamily="34" charset="0"/>
                </a:rPr>
                <a:t>Madencilerin Meslek Hastalıkları</a:t>
              </a:r>
            </a:p>
            <a:p>
              <a:pPr marL="190500" indent="-190500">
                <a:lnSpc>
                  <a:spcPct val="95000"/>
                </a:lnSpc>
                <a:spcAft>
                  <a:spcPct val="40000"/>
                </a:spcAft>
                <a:buClr>
                  <a:srgbClr val="292929"/>
                </a:buClr>
                <a:buFont typeface="Wingdings" pitchFamily="2" charset="2"/>
                <a:buChar char="§"/>
              </a:pPr>
              <a:r>
                <a:rPr lang="tr-TR" sz="1600" noProof="1">
                  <a:solidFill>
                    <a:srgbClr val="7F7F7F"/>
                  </a:solidFill>
                  <a:latin typeface="Calibri" pitchFamily="34" charset="0"/>
                </a:rPr>
                <a:t>Kaynakçıların Meslek Hastalıkları</a:t>
              </a:r>
            </a:p>
            <a:p>
              <a:pPr marL="190500" indent="-190500">
                <a:lnSpc>
                  <a:spcPct val="95000"/>
                </a:lnSpc>
                <a:spcAft>
                  <a:spcPct val="40000"/>
                </a:spcAft>
                <a:buClr>
                  <a:srgbClr val="292929"/>
                </a:buClr>
                <a:buFont typeface="Wingdings" pitchFamily="2" charset="2"/>
                <a:buChar char="§"/>
              </a:pPr>
              <a:r>
                <a:rPr lang="tr-TR" sz="1600" noProof="1">
                  <a:solidFill>
                    <a:srgbClr val="7F7F7F"/>
                  </a:solidFill>
                  <a:latin typeface="Calibri" pitchFamily="34" charset="0"/>
                </a:rPr>
                <a:t>Yüksekte Çalışanların Meslek Hastalıkları</a:t>
              </a:r>
            </a:p>
            <a:p>
              <a:pPr marL="190500" indent="-190500">
                <a:lnSpc>
                  <a:spcPct val="95000"/>
                </a:lnSpc>
                <a:spcAft>
                  <a:spcPct val="40000"/>
                </a:spcAft>
                <a:buClr>
                  <a:srgbClr val="292929"/>
                </a:buClr>
                <a:buFont typeface="Wingdings" pitchFamily="2" charset="2"/>
                <a:buChar char="§"/>
              </a:pPr>
              <a:r>
                <a:rPr lang="tr-TR" sz="1600" noProof="1">
                  <a:solidFill>
                    <a:srgbClr val="7F7F7F"/>
                  </a:solidFill>
                  <a:latin typeface="Calibri" pitchFamily="34" charset="0"/>
                </a:rPr>
                <a:t>Sağlıkçıların Meslek Hastalıkları</a:t>
              </a:r>
            </a:p>
            <a:p>
              <a:pPr marL="190500" indent="-190500">
                <a:lnSpc>
                  <a:spcPct val="95000"/>
                </a:lnSpc>
                <a:spcAft>
                  <a:spcPct val="40000"/>
                </a:spcAft>
                <a:buClr>
                  <a:srgbClr val="292929"/>
                </a:buClr>
                <a:buFont typeface="Wingdings" pitchFamily="2" charset="2"/>
                <a:buChar char="§"/>
              </a:pPr>
              <a:r>
                <a:rPr lang="tr-TR" sz="1600" noProof="1">
                  <a:solidFill>
                    <a:srgbClr val="7F7F7F"/>
                  </a:solidFill>
                  <a:latin typeface="Calibri" pitchFamily="34" charset="0"/>
                </a:rPr>
                <a:t>Boyacıların Meslek Hastalıkları</a:t>
              </a:r>
            </a:p>
            <a:p>
              <a:pPr marL="190500" indent="-190500">
                <a:lnSpc>
                  <a:spcPct val="95000"/>
                </a:lnSpc>
                <a:spcAft>
                  <a:spcPct val="40000"/>
                </a:spcAft>
                <a:buClr>
                  <a:srgbClr val="292929"/>
                </a:buClr>
                <a:buFont typeface="Wingdings" pitchFamily="2" charset="2"/>
                <a:buChar char="§"/>
              </a:pPr>
              <a:endParaRPr lang="tr-TR" sz="1600" noProof="1">
                <a:solidFill>
                  <a:srgbClr val="7F7F7F"/>
                </a:solidFill>
                <a:latin typeface="Calibri" pitchFamily="34" charset="0"/>
              </a:endParaRPr>
            </a:p>
            <a:p>
              <a:pPr marL="190500" indent="-190500">
                <a:lnSpc>
                  <a:spcPct val="95000"/>
                </a:lnSpc>
                <a:spcAft>
                  <a:spcPct val="40000"/>
                </a:spcAft>
                <a:buClr>
                  <a:srgbClr val="292929"/>
                </a:buClr>
                <a:buFont typeface="Wingdings" pitchFamily="2" charset="2"/>
                <a:buChar char="§"/>
              </a:pPr>
              <a:endParaRPr lang="tr-TR" sz="1600" noProof="1">
                <a:solidFill>
                  <a:srgbClr val="7F7F7F"/>
                </a:solidFill>
                <a:latin typeface="Calibri" pitchFamily="34" charset="0"/>
              </a:endParaRP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37978"/>
                                        </p:tgtEl>
                                      </p:cBhvr>
                                    </p:animEffect>
                                    <p:animScale>
                                      <p:cBhvr>
                                        <p:cTn id="7" dur="250" autoRev="1" fill="hold"/>
                                        <p:tgtEl>
                                          <p:spTgt spid="3797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78"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009" name="Rectangle 12"/>
          <p:cNvSpPr>
            <a:spLocks noChangeArrowheads="1"/>
          </p:cNvSpPr>
          <p:nvPr/>
        </p:nvSpPr>
        <p:spPr bwMode="gray">
          <a:xfrm>
            <a:off x="300038" y="411163"/>
            <a:ext cx="8520112" cy="647700"/>
          </a:xfrm>
          <a:prstGeom prst="rect">
            <a:avLst/>
          </a:prstGeom>
          <a:noFill/>
          <a:ln w="9525">
            <a:noFill/>
            <a:miter lim="800000"/>
            <a:headEnd/>
            <a:tailEnd/>
          </a:ln>
        </p:spPr>
        <p:txBody>
          <a:bodyPr lIns="0" rIns="0"/>
          <a:lstStyle/>
          <a:p>
            <a:endParaRPr lang="en-GB" sz="2000" b="1">
              <a:solidFill>
                <a:srgbClr val="000000"/>
              </a:solidFill>
            </a:endParaRPr>
          </a:p>
        </p:txBody>
      </p:sp>
      <p:sp>
        <p:nvSpPr>
          <p:cNvPr id="28739" name="Rectangle 67"/>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grpSp>
        <p:nvGrpSpPr>
          <p:cNvPr id="2" name="Grup 2"/>
          <p:cNvGrpSpPr>
            <a:grpSpLocks/>
          </p:cNvGrpSpPr>
          <p:nvPr/>
        </p:nvGrpSpPr>
        <p:grpSpPr bwMode="auto">
          <a:xfrm>
            <a:off x="161925" y="1781175"/>
            <a:ext cx="8764588" cy="666750"/>
            <a:chOff x="142875" y="1400175"/>
            <a:chExt cx="8764743" cy="525463"/>
          </a:xfrm>
        </p:grpSpPr>
        <p:sp>
          <p:nvSpPr>
            <p:cNvPr id="30" name="Rectangle 55"/>
            <p:cNvSpPr>
              <a:spLocks noChangeArrowheads="1"/>
            </p:cNvSpPr>
            <p:nvPr/>
          </p:nvSpPr>
          <p:spPr bwMode="gray">
            <a:xfrm>
              <a:off x="644534" y="1400175"/>
              <a:ext cx="1412900" cy="525463"/>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0" tIns="0" rIns="0" bIns="0" anchor="ctr"/>
            <a:lstStyle/>
            <a:p>
              <a:pPr algn="ctr" defTabSz="801688" eaLnBrk="0" hangingPunct="0">
                <a:defRPr/>
              </a:pPr>
              <a:r>
                <a:rPr lang="tr-TR" sz="2000" b="1" dirty="0">
                  <a:solidFill>
                    <a:srgbClr val="FFFFFF"/>
                  </a:solidFill>
                  <a:latin typeface="Cambria" pitchFamily="18" charset="0"/>
                  <a:cs typeface="Calibri" pitchFamily="34" charset="0"/>
                </a:rPr>
                <a:t>A GRUBU</a:t>
              </a:r>
            </a:p>
          </p:txBody>
        </p:sp>
        <p:sp>
          <p:nvSpPr>
            <p:cNvPr id="31" name="Rectangle 5"/>
            <p:cNvSpPr>
              <a:spLocks noChangeArrowheads="1"/>
            </p:cNvSpPr>
            <p:nvPr/>
          </p:nvSpPr>
          <p:spPr bwMode="gray">
            <a:xfrm>
              <a:off x="2052672" y="1400175"/>
              <a:ext cx="6854946" cy="525463"/>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nchor="ctr"/>
            <a:lstStyle/>
            <a:p>
              <a:pPr>
                <a:lnSpc>
                  <a:spcPct val="90000"/>
                </a:lnSpc>
                <a:spcAft>
                  <a:spcPct val="20000"/>
                </a:spcAft>
                <a:buClr>
                  <a:srgbClr val="292929"/>
                </a:buClr>
              </a:pPr>
              <a:r>
                <a:rPr lang="tr-TR" sz="2000" b="1" i="1">
                  <a:solidFill>
                    <a:srgbClr val="000000"/>
                  </a:solidFill>
                  <a:latin typeface="Calibri" pitchFamily="34" charset="0"/>
                </a:rPr>
                <a:t>Kimyasal</a:t>
              </a:r>
              <a:r>
                <a:rPr lang="tr-TR" sz="2000" i="1">
                  <a:solidFill>
                    <a:srgbClr val="000000"/>
                  </a:solidFill>
                  <a:latin typeface="Calibri" pitchFamily="34" charset="0"/>
                </a:rPr>
                <a:t> Nedenlerle Olan Meslek Hastalıkları</a:t>
              </a:r>
            </a:p>
          </p:txBody>
        </p:sp>
        <p:sp>
          <p:nvSpPr>
            <p:cNvPr id="17" name="Rectangle 55"/>
            <p:cNvSpPr>
              <a:spLocks noChangeArrowheads="1"/>
            </p:cNvSpPr>
            <p:nvPr/>
          </p:nvSpPr>
          <p:spPr bwMode="gray">
            <a:xfrm>
              <a:off x="142875" y="1400175"/>
              <a:ext cx="444508" cy="525463"/>
            </a:xfrm>
            <a:prstGeom prst="rect">
              <a:avLst/>
            </a:prstGeom>
            <a:solidFill>
              <a:schemeClr val="bg1">
                <a:lumMod val="85000"/>
              </a:schemeClr>
            </a:solidFill>
            <a:ln w="12700">
              <a:solidFill>
                <a:srgbClr val="DDDDDD"/>
              </a:solidFill>
              <a:miter lim="800000"/>
              <a:headEnd/>
              <a:tailEnd/>
            </a:ln>
            <a:effectLst>
              <a:outerShdw dist="53882" dir="2700000" algn="ctr" rotWithShape="0">
                <a:srgbClr val="808080">
                  <a:alpha val="50000"/>
                </a:srgbClr>
              </a:outerShdw>
            </a:effectLst>
          </p:spPr>
          <p:txBody>
            <a:bodyPr lIns="0" tIns="0" rIns="0" bIns="0" anchor="ctr"/>
            <a:lstStyle/>
            <a:p>
              <a:pPr algn="ctr" defTabSz="801688" eaLnBrk="0" hangingPunct="0">
                <a:defRPr/>
              </a:pPr>
              <a:r>
                <a:rPr lang="tr-TR" sz="2400" b="1" dirty="0">
                  <a:latin typeface="Cambria" pitchFamily="18" charset="0"/>
                  <a:cs typeface="Calibri" pitchFamily="34" charset="0"/>
                </a:rPr>
                <a:t>1</a:t>
              </a:r>
            </a:p>
          </p:txBody>
        </p:sp>
      </p:grpSp>
      <p:grpSp>
        <p:nvGrpSpPr>
          <p:cNvPr id="3" name="Grup 18"/>
          <p:cNvGrpSpPr>
            <a:grpSpLocks/>
          </p:cNvGrpSpPr>
          <p:nvPr/>
        </p:nvGrpSpPr>
        <p:grpSpPr bwMode="auto">
          <a:xfrm>
            <a:off x="161925" y="2590800"/>
            <a:ext cx="8764588" cy="666750"/>
            <a:chOff x="142875" y="1400175"/>
            <a:chExt cx="8764743" cy="525463"/>
          </a:xfrm>
        </p:grpSpPr>
        <p:sp>
          <p:nvSpPr>
            <p:cNvPr id="20" name="Rectangle 55"/>
            <p:cNvSpPr>
              <a:spLocks noChangeArrowheads="1"/>
            </p:cNvSpPr>
            <p:nvPr/>
          </p:nvSpPr>
          <p:spPr bwMode="gray">
            <a:xfrm>
              <a:off x="644534" y="1400175"/>
              <a:ext cx="1412900" cy="525463"/>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0" tIns="0" rIns="0" bIns="0" anchor="ctr"/>
            <a:lstStyle/>
            <a:p>
              <a:pPr algn="ctr" defTabSz="801688" eaLnBrk="0" hangingPunct="0">
                <a:defRPr/>
              </a:pPr>
              <a:r>
                <a:rPr lang="tr-TR" sz="2000" b="1" dirty="0">
                  <a:solidFill>
                    <a:srgbClr val="FFFFFF"/>
                  </a:solidFill>
                  <a:latin typeface="Cambria" pitchFamily="18" charset="0"/>
                  <a:cs typeface="Calibri" pitchFamily="34" charset="0"/>
                </a:rPr>
                <a:t>B GRUBU</a:t>
              </a:r>
            </a:p>
          </p:txBody>
        </p:sp>
        <p:sp>
          <p:nvSpPr>
            <p:cNvPr id="21" name="Rectangle 5"/>
            <p:cNvSpPr>
              <a:spLocks noChangeArrowheads="1"/>
            </p:cNvSpPr>
            <p:nvPr/>
          </p:nvSpPr>
          <p:spPr bwMode="gray">
            <a:xfrm>
              <a:off x="2052672" y="1400175"/>
              <a:ext cx="6854946" cy="525463"/>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nchor="ctr"/>
            <a:lstStyle/>
            <a:p>
              <a:pPr>
                <a:lnSpc>
                  <a:spcPct val="90000"/>
                </a:lnSpc>
                <a:spcAft>
                  <a:spcPct val="20000"/>
                </a:spcAft>
                <a:buClr>
                  <a:srgbClr val="292929"/>
                </a:buClr>
              </a:pPr>
              <a:r>
                <a:rPr lang="tr-TR" sz="2000" i="1">
                  <a:solidFill>
                    <a:srgbClr val="000000"/>
                  </a:solidFill>
                  <a:latin typeface="Calibri" pitchFamily="34" charset="0"/>
                </a:rPr>
                <a:t>Mesleki </a:t>
              </a:r>
              <a:r>
                <a:rPr lang="tr-TR" sz="2000" b="1" i="1">
                  <a:solidFill>
                    <a:srgbClr val="000000"/>
                  </a:solidFill>
                  <a:latin typeface="Calibri" pitchFamily="34" charset="0"/>
                </a:rPr>
                <a:t>Deri</a:t>
              </a:r>
              <a:r>
                <a:rPr lang="tr-TR" sz="2000" i="1">
                  <a:solidFill>
                    <a:srgbClr val="000000"/>
                  </a:solidFill>
                  <a:latin typeface="Calibri" pitchFamily="34" charset="0"/>
                </a:rPr>
                <a:t> Hastalıkları</a:t>
              </a:r>
            </a:p>
          </p:txBody>
        </p:sp>
        <p:sp>
          <p:nvSpPr>
            <p:cNvPr id="22" name="Rectangle 55"/>
            <p:cNvSpPr>
              <a:spLocks noChangeArrowheads="1"/>
            </p:cNvSpPr>
            <p:nvPr/>
          </p:nvSpPr>
          <p:spPr bwMode="gray">
            <a:xfrm>
              <a:off x="142875" y="1400175"/>
              <a:ext cx="444508" cy="525463"/>
            </a:xfrm>
            <a:prstGeom prst="rect">
              <a:avLst/>
            </a:prstGeom>
            <a:solidFill>
              <a:schemeClr val="bg1">
                <a:lumMod val="85000"/>
              </a:schemeClr>
            </a:solidFill>
            <a:ln w="12700">
              <a:solidFill>
                <a:srgbClr val="DDDDDD"/>
              </a:solidFill>
              <a:miter lim="800000"/>
              <a:headEnd/>
              <a:tailEnd/>
            </a:ln>
            <a:effectLst>
              <a:outerShdw dist="53882" dir="2700000" algn="ctr" rotWithShape="0">
                <a:srgbClr val="808080">
                  <a:alpha val="50000"/>
                </a:srgbClr>
              </a:outerShdw>
            </a:effectLst>
          </p:spPr>
          <p:txBody>
            <a:bodyPr lIns="0" tIns="0" rIns="0" bIns="0" anchor="ctr"/>
            <a:lstStyle/>
            <a:p>
              <a:pPr algn="ctr" defTabSz="801688" eaLnBrk="0" hangingPunct="0">
                <a:defRPr/>
              </a:pPr>
              <a:r>
                <a:rPr lang="tr-TR" sz="2400" b="1" dirty="0">
                  <a:latin typeface="Cambria" pitchFamily="18" charset="0"/>
                  <a:cs typeface="Calibri" pitchFamily="34" charset="0"/>
                </a:rPr>
                <a:t>2</a:t>
              </a:r>
            </a:p>
          </p:txBody>
        </p:sp>
      </p:grpSp>
      <p:grpSp>
        <p:nvGrpSpPr>
          <p:cNvPr id="4" name="Grup 22"/>
          <p:cNvGrpSpPr>
            <a:grpSpLocks/>
          </p:cNvGrpSpPr>
          <p:nvPr/>
        </p:nvGrpSpPr>
        <p:grpSpPr bwMode="auto">
          <a:xfrm>
            <a:off x="161925" y="3400425"/>
            <a:ext cx="8764588" cy="666750"/>
            <a:chOff x="142875" y="1400175"/>
            <a:chExt cx="8764743" cy="525463"/>
          </a:xfrm>
        </p:grpSpPr>
        <p:sp>
          <p:nvSpPr>
            <p:cNvPr id="24" name="Rectangle 55"/>
            <p:cNvSpPr>
              <a:spLocks noChangeArrowheads="1"/>
            </p:cNvSpPr>
            <p:nvPr/>
          </p:nvSpPr>
          <p:spPr bwMode="gray">
            <a:xfrm>
              <a:off x="644534" y="1400175"/>
              <a:ext cx="1412900" cy="525463"/>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0" tIns="0" rIns="0" bIns="0" anchor="ctr"/>
            <a:lstStyle/>
            <a:p>
              <a:pPr algn="ctr" defTabSz="801688" eaLnBrk="0" hangingPunct="0">
                <a:defRPr/>
              </a:pPr>
              <a:r>
                <a:rPr lang="tr-TR" sz="2000" b="1" dirty="0">
                  <a:solidFill>
                    <a:srgbClr val="FFFFFF"/>
                  </a:solidFill>
                  <a:latin typeface="Cambria" pitchFamily="18" charset="0"/>
                  <a:cs typeface="Calibri" pitchFamily="34" charset="0"/>
                </a:rPr>
                <a:t>C GRUBU</a:t>
              </a:r>
            </a:p>
          </p:txBody>
        </p:sp>
        <p:sp>
          <p:nvSpPr>
            <p:cNvPr id="25" name="Rectangle 5"/>
            <p:cNvSpPr>
              <a:spLocks noChangeArrowheads="1"/>
            </p:cNvSpPr>
            <p:nvPr/>
          </p:nvSpPr>
          <p:spPr bwMode="gray">
            <a:xfrm>
              <a:off x="2052672" y="1400175"/>
              <a:ext cx="6854946" cy="525463"/>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nchor="ctr"/>
            <a:lstStyle/>
            <a:p>
              <a:pPr>
                <a:lnSpc>
                  <a:spcPct val="90000"/>
                </a:lnSpc>
                <a:spcAft>
                  <a:spcPct val="20000"/>
                </a:spcAft>
                <a:buClr>
                  <a:srgbClr val="292929"/>
                </a:buClr>
              </a:pPr>
              <a:r>
                <a:rPr lang="tr-TR" sz="2000" b="1" i="1">
                  <a:solidFill>
                    <a:srgbClr val="000000"/>
                  </a:solidFill>
                  <a:latin typeface="Calibri" pitchFamily="34" charset="0"/>
                </a:rPr>
                <a:t>Pnömokonyozlar</a:t>
              </a:r>
              <a:r>
                <a:rPr lang="tr-TR" sz="2000" i="1">
                  <a:solidFill>
                    <a:srgbClr val="000000"/>
                  </a:solidFill>
                  <a:latin typeface="Calibri" pitchFamily="34" charset="0"/>
                </a:rPr>
                <a:t> ve Diğer Mesleki </a:t>
              </a:r>
              <a:r>
                <a:rPr lang="tr-TR" sz="2000" b="1" i="1">
                  <a:solidFill>
                    <a:srgbClr val="000000"/>
                  </a:solidFill>
                  <a:latin typeface="Calibri" pitchFamily="34" charset="0"/>
                </a:rPr>
                <a:t>Solunum Sistemi </a:t>
              </a:r>
              <a:r>
                <a:rPr lang="tr-TR" sz="2000" i="1">
                  <a:solidFill>
                    <a:srgbClr val="000000"/>
                  </a:solidFill>
                  <a:latin typeface="Calibri" pitchFamily="34" charset="0"/>
                </a:rPr>
                <a:t>Hastalıkları</a:t>
              </a:r>
            </a:p>
          </p:txBody>
        </p:sp>
        <p:sp>
          <p:nvSpPr>
            <p:cNvPr id="26" name="Rectangle 55"/>
            <p:cNvSpPr>
              <a:spLocks noChangeArrowheads="1"/>
            </p:cNvSpPr>
            <p:nvPr/>
          </p:nvSpPr>
          <p:spPr bwMode="gray">
            <a:xfrm>
              <a:off x="142875" y="1400175"/>
              <a:ext cx="444508" cy="525463"/>
            </a:xfrm>
            <a:prstGeom prst="rect">
              <a:avLst/>
            </a:prstGeom>
            <a:solidFill>
              <a:schemeClr val="bg1">
                <a:lumMod val="85000"/>
              </a:schemeClr>
            </a:solidFill>
            <a:ln w="12700">
              <a:solidFill>
                <a:srgbClr val="DDDDDD"/>
              </a:solidFill>
              <a:miter lim="800000"/>
              <a:headEnd/>
              <a:tailEnd/>
            </a:ln>
            <a:effectLst>
              <a:outerShdw dist="53882" dir="2700000" algn="ctr" rotWithShape="0">
                <a:srgbClr val="808080">
                  <a:alpha val="50000"/>
                </a:srgbClr>
              </a:outerShdw>
            </a:effectLst>
          </p:spPr>
          <p:txBody>
            <a:bodyPr lIns="0" tIns="0" rIns="0" bIns="0" anchor="ctr"/>
            <a:lstStyle/>
            <a:p>
              <a:pPr algn="ctr" defTabSz="801688" eaLnBrk="0" hangingPunct="0">
                <a:defRPr/>
              </a:pPr>
              <a:r>
                <a:rPr lang="tr-TR" sz="2400" b="1" dirty="0">
                  <a:latin typeface="Cambria" pitchFamily="18" charset="0"/>
                  <a:cs typeface="Calibri" pitchFamily="34" charset="0"/>
                </a:rPr>
                <a:t>3</a:t>
              </a:r>
            </a:p>
          </p:txBody>
        </p:sp>
      </p:grpSp>
      <p:grpSp>
        <p:nvGrpSpPr>
          <p:cNvPr id="5" name="Grup 26"/>
          <p:cNvGrpSpPr>
            <a:grpSpLocks/>
          </p:cNvGrpSpPr>
          <p:nvPr/>
        </p:nvGrpSpPr>
        <p:grpSpPr bwMode="auto">
          <a:xfrm>
            <a:off x="161925" y="4210050"/>
            <a:ext cx="8764588" cy="666750"/>
            <a:chOff x="142875" y="1400175"/>
            <a:chExt cx="8764743" cy="525463"/>
          </a:xfrm>
        </p:grpSpPr>
        <p:sp>
          <p:nvSpPr>
            <p:cNvPr id="28" name="Rectangle 55"/>
            <p:cNvSpPr>
              <a:spLocks noChangeArrowheads="1"/>
            </p:cNvSpPr>
            <p:nvPr/>
          </p:nvSpPr>
          <p:spPr bwMode="gray">
            <a:xfrm>
              <a:off x="644534" y="1400175"/>
              <a:ext cx="1412900" cy="525463"/>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0" tIns="0" rIns="0" bIns="0" anchor="ctr"/>
            <a:lstStyle/>
            <a:p>
              <a:pPr algn="ctr" defTabSz="801688" eaLnBrk="0" hangingPunct="0">
                <a:defRPr/>
              </a:pPr>
              <a:r>
                <a:rPr lang="tr-TR" sz="2000" b="1" dirty="0">
                  <a:solidFill>
                    <a:srgbClr val="FFFFFF"/>
                  </a:solidFill>
                  <a:latin typeface="Cambria" pitchFamily="18" charset="0"/>
                  <a:cs typeface="Calibri" pitchFamily="34" charset="0"/>
                </a:rPr>
                <a:t>D GRUBU</a:t>
              </a:r>
            </a:p>
          </p:txBody>
        </p:sp>
        <p:sp>
          <p:nvSpPr>
            <p:cNvPr id="29" name="Rectangle 5"/>
            <p:cNvSpPr>
              <a:spLocks noChangeArrowheads="1"/>
            </p:cNvSpPr>
            <p:nvPr/>
          </p:nvSpPr>
          <p:spPr bwMode="gray">
            <a:xfrm>
              <a:off x="2052672" y="1400175"/>
              <a:ext cx="6854946" cy="525463"/>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nchor="ctr"/>
            <a:lstStyle/>
            <a:p>
              <a:pPr>
                <a:lnSpc>
                  <a:spcPct val="90000"/>
                </a:lnSpc>
                <a:spcAft>
                  <a:spcPct val="20000"/>
                </a:spcAft>
                <a:buClr>
                  <a:srgbClr val="292929"/>
                </a:buClr>
              </a:pPr>
              <a:r>
                <a:rPr lang="tr-TR" sz="2000" i="1">
                  <a:solidFill>
                    <a:srgbClr val="000000"/>
                  </a:solidFill>
                  <a:latin typeface="Calibri" pitchFamily="34" charset="0"/>
                </a:rPr>
                <a:t>Mesleki </a:t>
              </a:r>
              <a:r>
                <a:rPr lang="tr-TR" sz="2000" b="1" i="1">
                  <a:solidFill>
                    <a:srgbClr val="000000"/>
                  </a:solidFill>
                  <a:latin typeface="Calibri" pitchFamily="34" charset="0"/>
                </a:rPr>
                <a:t>Bulaşıcı</a:t>
              </a:r>
              <a:r>
                <a:rPr lang="tr-TR" sz="2000" i="1">
                  <a:solidFill>
                    <a:srgbClr val="000000"/>
                  </a:solidFill>
                  <a:latin typeface="Calibri" pitchFamily="34" charset="0"/>
                </a:rPr>
                <a:t> Hastalıklar</a:t>
              </a:r>
            </a:p>
          </p:txBody>
        </p:sp>
        <p:sp>
          <p:nvSpPr>
            <p:cNvPr id="35" name="Rectangle 55"/>
            <p:cNvSpPr>
              <a:spLocks noChangeArrowheads="1"/>
            </p:cNvSpPr>
            <p:nvPr/>
          </p:nvSpPr>
          <p:spPr bwMode="gray">
            <a:xfrm>
              <a:off x="142875" y="1400175"/>
              <a:ext cx="444508" cy="525463"/>
            </a:xfrm>
            <a:prstGeom prst="rect">
              <a:avLst/>
            </a:prstGeom>
            <a:solidFill>
              <a:schemeClr val="bg1">
                <a:lumMod val="85000"/>
              </a:schemeClr>
            </a:solidFill>
            <a:ln w="12700">
              <a:solidFill>
                <a:srgbClr val="DDDDDD"/>
              </a:solidFill>
              <a:miter lim="800000"/>
              <a:headEnd/>
              <a:tailEnd/>
            </a:ln>
            <a:effectLst>
              <a:outerShdw dist="53882" dir="2700000" algn="ctr" rotWithShape="0">
                <a:srgbClr val="808080">
                  <a:alpha val="50000"/>
                </a:srgbClr>
              </a:outerShdw>
            </a:effectLst>
          </p:spPr>
          <p:txBody>
            <a:bodyPr lIns="0" tIns="0" rIns="0" bIns="0" anchor="ctr"/>
            <a:lstStyle/>
            <a:p>
              <a:pPr algn="ctr" defTabSz="801688" eaLnBrk="0" hangingPunct="0">
                <a:defRPr/>
              </a:pPr>
              <a:r>
                <a:rPr lang="tr-TR" sz="2400" b="1" dirty="0">
                  <a:latin typeface="Cambria" pitchFamily="18" charset="0"/>
                  <a:cs typeface="Calibri" pitchFamily="34" charset="0"/>
                </a:rPr>
                <a:t>4</a:t>
              </a:r>
            </a:p>
          </p:txBody>
        </p:sp>
      </p:grpSp>
      <p:grpSp>
        <p:nvGrpSpPr>
          <p:cNvPr id="6" name="Grup 35"/>
          <p:cNvGrpSpPr>
            <a:grpSpLocks/>
          </p:cNvGrpSpPr>
          <p:nvPr/>
        </p:nvGrpSpPr>
        <p:grpSpPr bwMode="auto">
          <a:xfrm>
            <a:off x="161925" y="5019675"/>
            <a:ext cx="8764588" cy="666750"/>
            <a:chOff x="142875" y="1400175"/>
            <a:chExt cx="8764743" cy="525463"/>
          </a:xfrm>
        </p:grpSpPr>
        <p:sp>
          <p:nvSpPr>
            <p:cNvPr id="37" name="Rectangle 55"/>
            <p:cNvSpPr>
              <a:spLocks noChangeArrowheads="1"/>
            </p:cNvSpPr>
            <p:nvPr/>
          </p:nvSpPr>
          <p:spPr bwMode="gray">
            <a:xfrm>
              <a:off x="644534" y="1400175"/>
              <a:ext cx="1412900" cy="525463"/>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0" tIns="0" rIns="0" bIns="0" anchor="ctr"/>
            <a:lstStyle/>
            <a:p>
              <a:pPr algn="ctr" defTabSz="801688" eaLnBrk="0" hangingPunct="0">
                <a:defRPr/>
              </a:pPr>
              <a:r>
                <a:rPr lang="tr-TR" sz="2000" b="1" dirty="0">
                  <a:solidFill>
                    <a:srgbClr val="FFFFFF"/>
                  </a:solidFill>
                  <a:latin typeface="Cambria" pitchFamily="18" charset="0"/>
                  <a:cs typeface="Calibri" pitchFamily="34" charset="0"/>
                </a:rPr>
                <a:t>E GRUBU</a:t>
              </a:r>
            </a:p>
          </p:txBody>
        </p:sp>
        <p:sp>
          <p:nvSpPr>
            <p:cNvPr id="38" name="Rectangle 5"/>
            <p:cNvSpPr>
              <a:spLocks noChangeArrowheads="1"/>
            </p:cNvSpPr>
            <p:nvPr/>
          </p:nvSpPr>
          <p:spPr bwMode="gray">
            <a:xfrm>
              <a:off x="2052672" y="1400175"/>
              <a:ext cx="6854946" cy="525463"/>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nchor="ctr"/>
            <a:lstStyle/>
            <a:p>
              <a:pPr>
                <a:lnSpc>
                  <a:spcPct val="90000"/>
                </a:lnSpc>
                <a:spcAft>
                  <a:spcPct val="20000"/>
                </a:spcAft>
                <a:buClr>
                  <a:srgbClr val="292929"/>
                </a:buClr>
              </a:pPr>
              <a:r>
                <a:rPr lang="nn-NO" sz="2000" b="1" i="1">
                  <a:solidFill>
                    <a:srgbClr val="000000"/>
                  </a:solidFill>
                  <a:latin typeface="Calibri" pitchFamily="34" charset="0"/>
                </a:rPr>
                <a:t>Fizik</a:t>
              </a:r>
              <a:r>
                <a:rPr lang="nn-NO" sz="2000" i="1">
                  <a:solidFill>
                    <a:srgbClr val="000000"/>
                  </a:solidFill>
                  <a:latin typeface="Calibri" pitchFamily="34" charset="0"/>
                </a:rPr>
                <a:t> Etkenlerle Olan Meslek Hastalıkları</a:t>
              </a:r>
              <a:endParaRPr lang="tr-TR" sz="2000" i="1">
                <a:solidFill>
                  <a:srgbClr val="000000"/>
                </a:solidFill>
                <a:latin typeface="Calibri" pitchFamily="34" charset="0"/>
              </a:endParaRPr>
            </a:p>
          </p:txBody>
        </p:sp>
        <p:sp>
          <p:nvSpPr>
            <p:cNvPr id="39" name="Rectangle 55"/>
            <p:cNvSpPr>
              <a:spLocks noChangeArrowheads="1"/>
            </p:cNvSpPr>
            <p:nvPr/>
          </p:nvSpPr>
          <p:spPr bwMode="gray">
            <a:xfrm>
              <a:off x="142875" y="1400175"/>
              <a:ext cx="444508" cy="525463"/>
            </a:xfrm>
            <a:prstGeom prst="rect">
              <a:avLst/>
            </a:prstGeom>
            <a:solidFill>
              <a:schemeClr val="bg1">
                <a:lumMod val="85000"/>
              </a:schemeClr>
            </a:solidFill>
            <a:ln w="12700">
              <a:solidFill>
                <a:srgbClr val="DDDDDD"/>
              </a:solidFill>
              <a:miter lim="800000"/>
              <a:headEnd/>
              <a:tailEnd/>
            </a:ln>
            <a:effectLst>
              <a:outerShdw dist="53882" dir="2700000" algn="ctr" rotWithShape="0">
                <a:srgbClr val="808080">
                  <a:alpha val="50000"/>
                </a:srgbClr>
              </a:outerShdw>
            </a:effectLst>
          </p:spPr>
          <p:txBody>
            <a:bodyPr lIns="0" tIns="0" rIns="0" bIns="0" anchor="ctr"/>
            <a:lstStyle/>
            <a:p>
              <a:pPr algn="ctr" defTabSz="801688" eaLnBrk="0" hangingPunct="0">
                <a:defRPr/>
              </a:pPr>
              <a:r>
                <a:rPr lang="tr-TR" sz="2400" b="1" dirty="0">
                  <a:latin typeface="Cambria" pitchFamily="18" charset="0"/>
                  <a:cs typeface="Calibri" pitchFamily="34" charset="0"/>
                </a:rPr>
                <a:t>5</a:t>
              </a:r>
            </a:p>
          </p:txBody>
        </p:sp>
      </p:grpSp>
      <p:grpSp>
        <p:nvGrpSpPr>
          <p:cNvPr id="7" name="Grup 3"/>
          <p:cNvGrpSpPr>
            <a:grpSpLocks/>
          </p:cNvGrpSpPr>
          <p:nvPr/>
        </p:nvGrpSpPr>
        <p:grpSpPr bwMode="auto">
          <a:xfrm>
            <a:off x="188913" y="1162050"/>
            <a:ext cx="8737600" cy="403225"/>
            <a:chOff x="169995" y="1162180"/>
            <a:chExt cx="8737623" cy="403609"/>
          </a:xfrm>
        </p:grpSpPr>
        <p:sp>
          <p:nvSpPr>
            <p:cNvPr id="427035" name="Dikdörtgen 39"/>
            <p:cNvSpPr>
              <a:spLocks noChangeArrowheads="1"/>
            </p:cNvSpPr>
            <p:nvPr/>
          </p:nvSpPr>
          <p:spPr bwMode="auto">
            <a:xfrm>
              <a:off x="587905" y="1179318"/>
              <a:ext cx="8319713" cy="338554"/>
            </a:xfrm>
            <a:prstGeom prst="rect">
              <a:avLst/>
            </a:prstGeom>
            <a:noFill/>
            <a:ln w="9525">
              <a:solidFill>
                <a:srgbClr val="DDDDDD"/>
              </a:solidFill>
              <a:miter lim="800000"/>
              <a:headEnd/>
              <a:tailEnd/>
            </a:ln>
          </p:spPr>
          <p:txBody>
            <a:bodyPr>
              <a:spAutoFit/>
            </a:bodyPr>
            <a:lstStyle/>
            <a:p>
              <a:pPr algn="ctr" defTabSz="801688" eaLnBrk="0" hangingPunct="0"/>
              <a:r>
                <a:rPr lang="tr-TR" sz="1600" b="1" i="1" noProof="1">
                  <a:latin typeface="Calibri" pitchFamily="34" charset="0"/>
                </a:rPr>
                <a:t>Sosyal Sigorta Sağlık İşlemleri Tüzüğü </a:t>
              </a:r>
            </a:p>
          </p:txBody>
        </p:sp>
        <p:pic>
          <p:nvPicPr>
            <p:cNvPr id="1026" name="Picture 2" descr="C:\Users\DOKTOR\Desktop\balance.png"/>
            <p:cNvPicPr>
              <a:picLocks noChangeAspect="1" noChangeArrowheads="1"/>
            </p:cNvPicPr>
            <p:nvPr/>
          </p:nvPicPr>
          <p:blipFill>
            <a:blip r:embed="rId3" cstate="print"/>
            <a:srcRect/>
            <a:stretch>
              <a:fillRect/>
            </a:stretch>
          </p:blipFill>
          <p:spPr bwMode="auto">
            <a:xfrm>
              <a:off x="169995" y="1162180"/>
              <a:ext cx="403226" cy="403609"/>
            </a:xfrm>
            <a:prstGeom prst="rect">
              <a:avLst/>
            </a:prstGeom>
            <a:noFill/>
            <a:ln w="22225">
              <a:solidFill>
                <a:schemeClr val="bg1">
                  <a:lumMod val="50000"/>
                </a:schemeClr>
              </a:solidFill>
            </a:ln>
            <a:extLst/>
          </p:spPr>
        </p:pic>
      </p:grpSp>
      <p:sp>
        <p:nvSpPr>
          <p:cNvPr id="41" name="Rectangle 31"/>
          <p:cNvSpPr txBox="1">
            <a:spLocks noChangeArrowheads="1"/>
          </p:cNvSpPr>
          <p:nvPr/>
        </p:nvSpPr>
        <p:spPr bwMode="gray">
          <a:xfrm>
            <a:off x="231797" y="411163"/>
            <a:ext cx="8816669" cy="647700"/>
          </a:xfrm>
          <a:prstGeom prst="rect">
            <a:avLst/>
          </a:prstGeom>
          <a:noFill/>
          <a:ln w="9525">
            <a:noFill/>
            <a:miter lim="800000"/>
            <a:headEnd/>
            <a:tailEnd/>
          </a:ln>
        </p:spPr>
        <p:txBody>
          <a:bodyPr lIns="0" rIns="0" anchor="ct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200" algn="l" rtl="0" eaLnBrk="0" fontAlgn="base" hangingPunct="0">
              <a:lnSpc>
                <a:spcPct val="90000"/>
              </a:lnSpc>
              <a:spcBef>
                <a:spcPct val="0"/>
              </a:spcBef>
              <a:spcAft>
                <a:spcPct val="0"/>
              </a:spcAft>
              <a:defRPr sz="2400" b="1">
                <a:solidFill>
                  <a:schemeClr val="tx1"/>
                </a:solidFill>
                <a:latin typeface="Arial" charset="0"/>
                <a:cs typeface="Arial" charset="0"/>
              </a:defRPr>
            </a:lvl6pPr>
            <a:lvl7pPr marL="914400" algn="l" rtl="0" eaLnBrk="0" fontAlgn="base" hangingPunct="0">
              <a:lnSpc>
                <a:spcPct val="90000"/>
              </a:lnSpc>
              <a:spcBef>
                <a:spcPct val="0"/>
              </a:spcBef>
              <a:spcAft>
                <a:spcPct val="0"/>
              </a:spcAft>
              <a:defRPr sz="2400" b="1">
                <a:solidFill>
                  <a:schemeClr val="tx1"/>
                </a:solidFill>
                <a:latin typeface="Arial" charset="0"/>
                <a:cs typeface="Arial" charset="0"/>
              </a:defRPr>
            </a:lvl7pPr>
            <a:lvl8pPr marL="1371600" algn="l" rtl="0" eaLnBrk="0" fontAlgn="base" hangingPunct="0">
              <a:lnSpc>
                <a:spcPct val="90000"/>
              </a:lnSpc>
              <a:spcBef>
                <a:spcPct val="0"/>
              </a:spcBef>
              <a:spcAft>
                <a:spcPct val="0"/>
              </a:spcAft>
              <a:defRPr sz="2400" b="1">
                <a:solidFill>
                  <a:schemeClr val="tx1"/>
                </a:solidFill>
                <a:latin typeface="Arial" charset="0"/>
                <a:cs typeface="Arial" charset="0"/>
              </a:defRPr>
            </a:lvl8pPr>
            <a:lvl9pPr marL="1828800" algn="l" rtl="0" eaLnBrk="0" fontAlgn="base" hangingPunct="0">
              <a:lnSpc>
                <a:spcPct val="90000"/>
              </a:lnSpc>
              <a:spcBef>
                <a:spcPct val="0"/>
              </a:spcBef>
              <a:spcAft>
                <a:spcPct val="0"/>
              </a:spcAft>
              <a:defRPr sz="2400" b="1">
                <a:solidFill>
                  <a:schemeClr val="tx1"/>
                </a:solidFill>
                <a:latin typeface="Arial" charset="0"/>
                <a:cs typeface="Arial" charset="0"/>
              </a:defRPr>
            </a:lvl9pPr>
          </a:lstStyle>
          <a:p>
            <a:pPr>
              <a:defRPr/>
            </a:pPr>
            <a:r>
              <a:rPr lang="tr-TR" sz="3200" dirty="0">
                <a:solidFill>
                  <a:srgbClr val="575757"/>
                </a:solidFill>
                <a:effectLst>
                  <a:innerShdw blurRad="63500" dist="50800" dir="8100000">
                    <a:prstClr val="black">
                      <a:alpha val="50000"/>
                    </a:prstClr>
                  </a:innerShdw>
                </a:effectLst>
                <a:latin typeface="Calibri" pitchFamily="34" charset="0"/>
                <a:cs typeface="Calibri" pitchFamily="34" charset="0"/>
              </a:rPr>
              <a:t>MESLEK HASTALIKLARINI </a:t>
            </a:r>
            <a:r>
              <a:rPr lang="tr-TR" sz="3200" dirty="0" smtClean="0">
                <a:solidFill>
                  <a:srgbClr val="C00000"/>
                </a:solidFill>
                <a:effectLst>
                  <a:innerShdw blurRad="63500" dist="50800" dir="8100000">
                    <a:prstClr val="black">
                      <a:alpha val="50000"/>
                    </a:prstClr>
                  </a:innerShdw>
                </a:effectLst>
                <a:latin typeface="Calibri" pitchFamily="34" charset="0"/>
                <a:cs typeface="Calibri" pitchFamily="34" charset="0"/>
              </a:rPr>
              <a:t>SINIFLANDIRMA</a:t>
            </a:r>
            <a:r>
              <a:rPr lang="tr-TR" sz="3200" dirty="0" smtClean="0">
                <a:solidFill>
                  <a:srgbClr val="575757"/>
                </a:solidFill>
                <a:effectLst>
                  <a:innerShdw blurRad="63500" dist="50800" dir="8100000">
                    <a:prstClr val="black">
                      <a:alpha val="50000"/>
                    </a:prstClr>
                  </a:innerShdw>
                </a:effectLst>
                <a:latin typeface="Calibri" pitchFamily="34" charset="0"/>
                <a:cs typeface="Calibri" pitchFamily="34" charset="0"/>
              </a:rPr>
              <a:t>ŞEKLİ</a:t>
            </a:r>
            <a:endParaRPr lang="en-GB" sz="3200" dirty="0">
              <a:solidFill>
                <a:srgbClr val="575757"/>
              </a:solidFill>
              <a:effectLst>
                <a:innerShdw blurRad="63500" dist="50800" dir="8100000">
                  <a:prstClr val="black">
                    <a:alpha val="50000"/>
                  </a:prstClr>
                </a:innerShdw>
              </a:effectLst>
              <a:latin typeface="Calibri" pitchFamily="34" charset="0"/>
              <a:cs typeface="Calibri"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3000" tmFilter="0, 0; .2, .5; .8, .5; 1, 0"/>
                                        <p:tgtEl>
                                          <p:spTgt spid="28739"/>
                                        </p:tgtEl>
                                      </p:cBhvr>
                                    </p:animEffect>
                                    <p:animScale>
                                      <p:cBhvr>
                                        <p:cTn id="7" dur="1500" autoRev="1" fill="hold"/>
                                        <p:tgtEl>
                                          <p:spTgt spid="28739"/>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circle(in)">
                                      <p:cBhvr>
                                        <p:cTn id="19" dur="500"/>
                                        <p:tgtEl>
                                          <p:spTgt spid="2"/>
                                        </p:tgtEl>
                                      </p:cBhvr>
                                    </p:animEffect>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nodeType="click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circle(in)">
                                      <p:cBhvr>
                                        <p:cTn id="24" dur="500"/>
                                        <p:tgtEl>
                                          <p:spTgt spid="3"/>
                                        </p:tgtEl>
                                      </p:cBhvr>
                                    </p:animEffect>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nodeType="click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circle(in)">
                                      <p:cBhvr>
                                        <p:cTn id="29" dur="500"/>
                                        <p:tgtEl>
                                          <p:spTgt spid="4"/>
                                        </p:tgtEl>
                                      </p:cBhvr>
                                    </p:animEffect>
                                  </p:childTnLst>
                                </p:cTn>
                              </p:par>
                            </p:childTnLst>
                          </p:cTn>
                        </p:par>
                      </p:childTnLst>
                    </p:cTn>
                  </p:par>
                  <p:par>
                    <p:cTn id="30" fill="hold">
                      <p:stCondLst>
                        <p:cond delay="indefinite"/>
                      </p:stCondLst>
                      <p:childTnLst>
                        <p:par>
                          <p:cTn id="31" fill="hold">
                            <p:stCondLst>
                              <p:cond delay="0"/>
                            </p:stCondLst>
                            <p:childTnLst>
                              <p:par>
                                <p:cTn id="32" presetID="6" presetClass="entr" presetSubtype="16" fill="hold" nodeType="click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circle(in)">
                                      <p:cBhvr>
                                        <p:cTn id="34" dur="500"/>
                                        <p:tgtEl>
                                          <p:spTgt spid="5"/>
                                        </p:tgtEl>
                                      </p:cBhvr>
                                    </p:animEffect>
                                  </p:childTnLst>
                                </p:cTn>
                              </p:par>
                            </p:childTnLst>
                          </p:cTn>
                        </p:par>
                      </p:childTnLst>
                    </p:cTn>
                  </p:par>
                  <p:par>
                    <p:cTn id="35" fill="hold">
                      <p:stCondLst>
                        <p:cond delay="indefinite"/>
                      </p:stCondLst>
                      <p:childTnLst>
                        <p:par>
                          <p:cTn id="36" fill="hold">
                            <p:stCondLst>
                              <p:cond delay="0"/>
                            </p:stCondLst>
                            <p:childTnLst>
                              <p:par>
                                <p:cTn id="37" presetID="6" presetClass="entr" presetSubtype="16" fill="hold" nodeType="click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circle(in)">
                                      <p:cBhvr>
                                        <p:cTn id="3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739"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9057" name="Rectangle 12"/>
          <p:cNvSpPr>
            <a:spLocks noChangeArrowheads="1"/>
          </p:cNvSpPr>
          <p:nvPr/>
        </p:nvSpPr>
        <p:spPr bwMode="gray">
          <a:xfrm>
            <a:off x="300038" y="411163"/>
            <a:ext cx="8520112" cy="647700"/>
          </a:xfrm>
          <a:prstGeom prst="rect">
            <a:avLst/>
          </a:prstGeom>
          <a:noFill/>
          <a:ln w="9525">
            <a:noFill/>
            <a:miter lim="800000"/>
            <a:headEnd/>
            <a:tailEnd/>
          </a:ln>
        </p:spPr>
        <p:txBody>
          <a:bodyPr lIns="0" rIns="0"/>
          <a:lstStyle/>
          <a:p>
            <a:endParaRPr lang="en-GB" sz="2000" b="1">
              <a:solidFill>
                <a:srgbClr val="000000"/>
              </a:solidFill>
            </a:endParaRPr>
          </a:p>
        </p:txBody>
      </p:sp>
      <p:sp>
        <p:nvSpPr>
          <p:cNvPr id="28727" name="Rectangle 55"/>
          <p:cNvSpPr>
            <a:spLocks noChangeArrowheads="1"/>
          </p:cNvSpPr>
          <p:nvPr/>
        </p:nvSpPr>
        <p:spPr bwMode="gray">
          <a:xfrm>
            <a:off x="3138488" y="1390650"/>
            <a:ext cx="2824162" cy="525463"/>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0" tIns="0" rIns="0" bIns="0" anchor="ctr"/>
          <a:lstStyle/>
          <a:p>
            <a:pPr algn="ctr" defTabSz="801688" eaLnBrk="0" hangingPunct="0"/>
            <a:r>
              <a:rPr lang="tr-TR" sz="1600" b="1" i="1">
                <a:solidFill>
                  <a:srgbClr val="FFFFFF"/>
                </a:solidFill>
                <a:latin typeface="Calibri" pitchFamily="34" charset="0"/>
              </a:rPr>
              <a:t>Mesleki </a:t>
            </a:r>
          </a:p>
          <a:p>
            <a:pPr algn="ctr" defTabSz="801688" eaLnBrk="0" hangingPunct="0"/>
            <a:r>
              <a:rPr lang="tr-TR" sz="1600" b="1" i="1">
                <a:solidFill>
                  <a:srgbClr val="FFFFFF"/>
                </a:solidFill>
                <a:latin typeface="Calibri" pitchFamily="34" charset="0"/>
              </a:rPr>
              <a:t>Deri Hastalıkları</a:t>
            </a:r>
          </a:p>
        </p:txBody>
      </p:sp>
      <p:sp>
        <p:nvSpPr>
          <p:cNvPr id="28728" name="Rectangle 5"/>
          <p:cNvSpPr>
            <a:spLocks noChangeArrowheads="1"/>
          </p:cNvSpPr>
          <p:nvPr/>
        </p:nvSpPr>
        <p:spPr bwMode="gray">
          <a:xfrm>
            <a:off x="3138488" y="1916113"/>
            <a:ext cx="2824162" cy="1689100"/>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lstStyle/>
          <a:p>
            <a:pPr>
              <a:lnSpc>
                <a:spcPct val="90000"/>
              </a:lnSpc>
              <a:spcAft>
                <a:spcPct val="20000"/>
              </a:spcAft>
              <a:buClr>
                <a:srgbClr val="292929"/>
              </a:buClr>
            </a:pPr>
            <a:r>
              <a:rPr lang="tr-TR" sz="1400" i="1">
                <a:solidFill>
                  <a:srgbClr val="000000"/>
                </a:solidFill>
                <a:latin typeface="Calibri" pitchFamily="34" charset="0"/>
              </a:rPr>
              <a:t>Deri kanserleri</a:t>
            </a:r>
          </a:p>
          <a:p>
            <a:pPr>
              <a:lnSpc>
                <a:spcPct val="90000"/>
              </a:lnSpc>
              <a:spcAft>
                <a:spcPct val="20000"/>
              </a:spcAft>
              <a:buClr>
                <a:srgbClr val="292929"/>
              </a:buClr>
            </a:pPr>
            <a:r>
              <a:rPr lang="tr-TR" sz="1400" i="1">
                <a:solidFill>
                  <a:srgbClr val="000000"/>
                </a:solidFill>
                <a:latin typeface="Calibri" pitchFamily="34" charset="0"/>
              </a:rPr>
              <a:t>Kanserleşmeyen deri hastalıkları</a:t>
            </a:r>
          </a:p>
        </p:txBody>
      </p:sp>
      <p:sp>
        <p:nvSpPr>
          <p:cNvPr id="28730" name="Rectangle 58"/>
          <p:cNvSpPr>
            <a:spLocks noChangeArrowheads="1"/>
          </p:cNvSpPr>
          <p:nvPr/>
        </p:nvSpPr>
        <p:spPr bwMode="gray">
          <a:xfrm>
            <a:off x="4681538" y="3743325"/>
            <a:ext cx="2824162" cy="522288"/>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0" tIns="0" rIns="0" bIns="0" anchor="ctr"/>
          <a:lstStyle/>
          <a:p>
            <a:pPr algn="ctr" defTabSz="801688" eaLnBrk="0" hangingPunct="0"/>
            <a:r>
              <a:rPr lang="nn-NO" sz="1600" b="1" i="1" dirty="0">
                <a:solidFill>
                  <a:srgbClr val="FFFFFF"/>
                </a:solidFill>
                <a:latin typeface="Calibri" pitchFamily="34" charset="0"/>
              </a:rPr>
              <a:t>Fizik Etkenlerle Olan </a:t>
            </a:r>
            <a:endParaRPr lang="tr-TR" sz="1600" b="1" i="1" dirty="0" smtClean="0">
              <a:solidFill>
                <a:srgbClr val="FFFFFF"/>
              </a:solidFill>
              <a:latin typeface="Calibri" pitchFamily="34" charset="0"/>
            </a:endParaRPr>
          </a:p>
          <a:p>
            <a:pPr algn="ctr" defTabSz="801688" eaLnBrk="0" hangingPunct="0"/>
            <a:r>
              <a:rPr lang="nn-NO" sz="1600" b="1" i="1" dirty="0" smtClean="0">
                <a:solidFill>
                  <a:srgbClr val="FFFFFF"/>
                </a:solidFill>
                <a:latin typeface="Calibri" pitchFamily="34" charset="0"/>
              </a:rPr>
              <a:t>Meslek </a:t>
            </a:r>
            <a:r>
              <a:rPr lang="nn-NO" sz="1600" b="1" i="1" dirty="0">
                <a:solidFill>
                  <a:srgbClr val="FFFFFF"/>
                </a:solidFill>
                <a:latin typeface="Calibri" pitchFamily="34" charset="0"/>
              </a:rPr>
              <a:t>Hastalıkları</a:t>
            </a:r>
            <a:endParaRPr lang="tr-TR" sz="1600" b="1" i="1" dirty="0">
              <a:solidFill>
                <a:srgbClr val="FFFFFF"/>
              </a:solidFill>
              <a:latin typeface="Calibri" pitchFamily="34" charset="0"/>
            </a:endParaRPr>
          </a:p>
        </p:txBody>
      </p:sp>
      <p:sp>
        <p:nvSpPr>
          <p:cNvPr id="28731" name="Rectangle 5"/>
          <p:cNvSpPr>
            <a:spLocks noChangeArrowheads="1"/>
          </p:cNvSpPr>
          <p:nvPr/>
        </p:nvSpPr>
        <p:spPr bwMode="gray">
          <a:xfrm>
            <a:off x="4681538" y="4265613"/>
            <a:ext cx="2824162" cy="1689100"/>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lstStyle/>
          <a:p>
            <a:pPr>
              <a:lnSpc>
                <a:spcPct val="90000"/>
              </a:lnSpc>
              <a:spcAft>
                <a:spcPct val="20000"/>
              </a:spcAft>
              <a:buClr>
                <a:srgbClr val="292929"/>
              </a:buClr>
            </a:pPr>
            <a:r>
              <a:rPr lang="tr-TR" sz="1400" i="1">
                <a:solidFill>
                  <a:srgbClr val="000000"/>
                </a:solidFill>
                <a:latin typeface="Calibri" pitchFamily="34" charset="0"/>
              </a:rPr>
              <a:t>Gürültü</a:t>
            </a:r>
          </a:p>
          <a:p>
            <a:pPr>
              <a:lnSpc>
                <a:spcPct val="90000"/>
              </a:lnSpc>
              <a:spcAft>
                <a:spcPct val="20000"/>
              </a:spcAft>
              <a:buClr>
                <a:srgbClr val="292929"/>
              </a:buClr>
            </a:pPr>
            <a:r>
              <a:rPr lang="tr-TR" sz="1400" i="1">
                <a:solidFill>
                  <a:srgbClr val="000000"/>
                </a:solidFill>
                <a:latin typeface="Calibri" pitchFamily="34" charset="0"/>
              </a:rPr>
              <a:t>Basınç (Caison)</a:t>
            </a:r>
          </a:p>
          <a:p>
            <a:pPr>
              <a:lnSpc>
                <a:spcPct val="90000"/>
              </a:lnSpc>
              <a:spcAft>
                <a:spcPct val="20000"/>
              </a:spcAft>
              <a:buClr>
                <a:srgbClr val="292929"/>
              </a:buClr>
            </a:pPr>
            <a:r>
              <a:rPr lang="tr-TR" sz="1400" i="1">
                <a:solidFill>
                  <a:srgbClr val="000000"/>
                </a:solidFill>
                <a:latin typeface="Calibri" pitchFamily="34" charset="0"/>
              </a:rPr>
              <a:t>Vibrasyon (Titreşim)</a:t>
            </a:r>
          </a:p>
          <a:p>
            <a:pPr>
              <a:lnSpc>
                <a:spcPct val="90000"/>
              </a:lnSpc>
              <a:spcAft>
                <a:spcPct val="20000"/>
              </a:spcAft>
              <a:buClr>
                <a:srgbClr val="292929"/>
              </a:buClr>
            </a:pPr>
            <a:r>
              <a:rPr lang="tr-TR" sz="1400" i="1">
                <a:solidFill>
                  <a:srgbClr val="000000"/>
                </a:solidFill>
                <a:latin typeface="Calibri" pitchFamily="34" charset="0"/>
              </a:rPr>
              <a:t>İyonize Radyasyon</a:t>
            </a:r>
          </a:p>
          <a:p>
            <a:pPr>
              <a:lnSpc>
                <a:spcPct val="90000"/>
              </a:lnSpc>
              <a:spcAft>
                <a:spcPct val="20000"/>
              </a:spcAft>
              <a:buClr>
                <a:srgbClr val="292929"/>
              </a:buClr>
            </a:pPr>
            <a:r>
              <a:rPr lang="tr-TR" sz="1400" i="1">
                <a:solidFill>
                  <a:srgbClr val="000000"/>
                </a:solidFill>
                <a:latin typeface="Calibri" pitchFamily="34" charset="0"/>
              </a:rPr>
              <a:t>Noniyonize Radyasyon</a:t>
            </a:r>
          </a:p>
          <a:p>
            <a:pPr>
              <a:lnSpc>
                <a:spcPct val="90000"/>
              </a:lnSpc>
              <a:spcAft>
                <a:spcPct val="20000"/>
              </a:spcAft>
              <a:buClr>
                <a:srgbClr val="292929"/>
              </a:buClr>
            </a:pPr>
            <a:r>
              <a:rPr lang="tr-TR" sz="1400" i="1">
                <a:solidFill>
                  <a:srgbClr val="000000"/>
                </a:solidFill>
                <a:latin typeface="Calibri" pitchFamily="34" charset="0"/>
              </a:rPr>
              <a:t>Termal Faktörler (Sıcak-Soğuk)</a:t>
            </a:r>
          </a:p>
        </p:txBody>
      </p:sp>
      <p:sp>
        <p:nvSpPr>
          <p:cNvPr id="28739" name="Rectangle 67"/>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sp>
        <p:nvSpPr>
          <p:cNvPr id="30" name="Rectangle 55"/>
          <p:cNvSpPr>
            <a:spLocks noChangeArrowheads="1"/>
          </p:cNvSpPr>
          <p:nvPr/>
        </p:nvSpPr>
        <p:spPr bwMode="gray">
          <a:xfrm>
            <a:off x="128588" y="1390650"/>
            <a:ext cx="2824162" cy="525463"/>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0" tIns="0" rIns="0" bIns="0" anchor="ctr"/>
          <a:lstStyle/>
          <a:p>
            <a:pPr algn="ctr" defTabSz="801688" eaLnBrk="0" hangingPunct="0"/>
            <a:r>
              <a:rPr lang="tr-TR" sz="1600" b="1" i="1" dirty="0">
                <a:solidFill>
                  <a:srgbClr val="FFFFFF"/>
                </a:solidFill>
                <a:latin typeface="Calibri" pitchFamily="34" charset="0"/>
              </a:rPr>
              <a:t>Kimyasal Nedenlerle Olan </a:t>
            </a:r>
            <a:endParaRPr lang="tr-TR" sz="1600" b="1" i="1" dirty="0" smtClean="0">
              <a:solidFill>
                <a:srgbClr val="FFFFFF"/>
              </a:solidFill>
              <a:latin typeface="Calibri" pitchFamily="34" charset="0"/>
            </a:endParaRPr>
          </a:p>
          <a:p>
            <a:pPr algn="ctr" defTabSz="801688" eaLnBrk="0" hangingPunct="0"/>
            <a:r>
              <a:rPr lang="tr-TR" sz="1600" b="1" i="1" dirty="0" smtClean="0">
                <a:solidFill>
                  <a:srgbClr val="FFFFFF"/>
                </a:solidFill>
                <a:latin typeface="Calibri" pitchFamily="34" charset="0"/>
              </a:rPr>
              <a:t>Meslek </a:t>
            </a:r>
            <a:r>
              <a:rPr lang="tr-TR" sz="1600" b="1" i="1" dirty="0">
                <a:solidFill>
                  <a:srgbClr val="FFFFFF"/>
                </a:solidFill>
                <a:latin typeface="Calibri" pitchFamily="34" charset="0"/>
              </a:rPr>
              <a:t>Hastalıkları</a:t>
            </a:r>
          </a:p>
        </p:txBody>
      </p:sp>
      <p:sp>
        <p:nvSpPr>
          <p:cNvPr id="31" name="Rectangle 5"/>
          <p:cNvSpPr>
            <a:spLocks noChangeArrowheads="1"/>
          </p:cNvSpPr>
          <p:nvPr/>
        </p:nvSpPr>
        <p:spPr bwMode="gray">
          <a:xfrm>
            <a:off x="128588" y="1916113"/>
            <a:ext cx="2824162" cy="1689100"/>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lstStyle/>
          <a:p>
            <a:pPr>
              <a:lnSpc>
                <a:spcPct val="90000"/>
              </a:lnSpc>
              <a:spcAft>
                <a:spcPct val="20000"/>
              </a:spcAft>
              <a:buClr>
                <a:srgbClr val="292929"/>
              </a:buClr>
            </a:pPr>
            <a:r>
              <a:rPr lang="tr-TR" sz="1400" i="1">
                <a:solidFill>
                  <a:srgbClr val="000000"/>
                </a:solidFill>
                <a:latin typeface="Calibri" pitchFamily="34" charset="0"/>
              </a:rPr>
              <a:t>Arsenik	     Organik Fosfor</a:t>
            </a:r>
          </a:p>
          <a:p>
            <a:pPr>
              <a:lnSpc>
                <a:spcPct val="90000"/>
              </a:lnSpc>
              <a:spcAft>
                <a:spcPct val="20000"/>
              </a:spcAft>
              <a:buClr>
                <a:srgbClr val="292929"/>
              </a:buClr>
            </a:pPr>
            <a:r>
              <a:rPr lang="tr-TR" sz="1400" i="1">
                <a:solidFill>
                  <a:srgbClr val="000000"/>
                </a:solidFill>
                <a:latin typeface="Calibri" pitchFamily="34" charset="0"/>
              </a:rPr>
              <a:t>Krom	     Kurşun,</a:t>
            </a:r>
          </a:p>
          <a:p>
            <a:pPr>
              <a:lnSpc>
                <a:spcPct val="90000"/>
              </a:lnSpc>
              <a:spcAft>
                <a:spcPct val="20000"/>
              </a:spcAft>
              <a:buClr>
                <a:srgbClr val="292929"/>
              </a:buClr>
            </a:pPr>
            <a:r>
              <a:rPr lang="tr-TR" sz="1400" i="1">
                <a:solidFill>
                  <a:srgbClr val="000000"/>
                </a:solidFill>
                <a:latin typeface="Calibri" pitchFamily="34" charset="0"/>
              </a:rPr>
              <a:t>Solventler	     Aldehitler</a:t>
            </a:r>
          </a:p>
          <a:p>
            <a:pPr>
              <a:lnSpc>
                <a:spcPct val="90000"/>
              </a:lnSpc>
              <a:spcAft>
                <a:spcPct val="20000"/>
              </a:spcAft>
              <a:buClr>
                <a:srgbClr val="292929"/>
              </a:buClr>
            </a:pPr>
            <a:r>
              <a:rPr lang="tr-TR" sz="1400" i="1">
                <a:solidFill>
                  <a:srgbClr val="000000"/>
                </a:solidFill>
                <a:latin typeface="Calibri" pitchFamily="34" charset="0"/>
              </a:rPr>
              <a:t>Cıva	     Nikel,</a:t>
            </a:r>
          </a:p>
          <a:p>
            <a:pPr>
              <a:lnSpc>
                <a:spcPct val="90000"/>
              </a:lnSpc>
              <a:spcAft>
                <a:spcPct val="20000"/>
              </a:spcAft>
              <a:buClr>
                <a:srgbClr val="292929"/>
              </a:buClr>
            </a:pPr>
            <a:r>
              <a:rPr lang="tr-TR" sz="1400" i="1">
                <a:solidFill>
                  <a:srgbClr val="000000"/>
                </a:solidFill>
                <a:latin typeface="Calibri" pitchFamily="34" charset="0"/>
              </a:rPr>
              <a:t>Amonyak</a:t>
            </a:r>
          </a:p>
          <a:p>
            <a:pPr>
              <a:lnSpc>
                <a:spcPct val="90000"/>
              </a:lnSpc>
              <a:spcAft>
                <a:spcPct val="20000"/>
              </a:spcAft>
              <a:buClr>
                <a:srgbClr val="292929"/>
              </a:buClr>
            </a:pPr>
            <a:endParaRPr lang="tr-TR" sz="1400" i="1">
              <a:solidFill>
                <a:srgbClr val="000000"/>
              </a:solidFill>
              <a:latin typeface="Calibri" pitchFamily="34" charset="0"/>
            </a:endParaRPr>
          </a:p>
        </p:txBody>
      </p:sp>
      <p:sp>
        <p:nvSpPr>
          <p:cNvPr id="32" name="Rectangle 58"/>
          <p:cNvSpPr>
            <a:spLocks noChangeArrowheads="1"/>
          </p:cNvSpPr>
          <p:nvPr/>
        </p:nvSpPr>
        <p:spPr bwMode="gray">
          <a:xfrm>
            <a:off x="1652588" y="3743325"/>
            <a:ext cx="2824162" cy="522288"/>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0" tIns="0" rIns="0" bIns="0" anchor="ctr"/>
          <a:lstStyle/>
          <a:p>
            <a:pPr algn="ctr" defTabSz="801688" eaLnBrk="0" hangingPunct="0"/>
            <a:r>
              <a:rPr lang="tr-TR" sz="1600" b="1" i="1">
                <a:solidFill>
                  <a:srgbClr val="FFFFFF"/>
                </a:solidFill>
                <a:latin typeface="Calibri" pitchFamily="34" charset="0"/>
              </a:rPr>
              <a:t>Mesleki </a:t>
            </a:r>
          </a:p>
          <a:p>
            <a:pPr algn="ctr" defTabSz="801688" eaLnBrk="0" hangingPunct="0"/>
            <a:r>
              <a:rPr lang="tr-TR" sz="1600" b="1" i="1">
                <a:solidFill>
                  <a:srgbClr val="FFFFFF"/>
                </a:solidFill>
                <a:latin typeface="Calibri" pitchFamily="34" charset="0"/>
              </a:rPr>
              <a:t>Bulaşıcı Hastalıklar</a:t>
            </a:r>
            <a:endParaRPr lang="en-GB" sz="1600" b="1" i="1">
              <a:solidFill>
                <a:srgbClr val="FFFFFF"/>
              </a:solidFill>
              <a:latin typeface="Calibri" pitchFamily="34" charset="0"/>
            </a:endParaRPr>
          </a:p>
        </p:txBody>
      </p:sp>
      <p:sp>
        <p:nvSpPr>
          <p:cNvPr id="33" name="Rectangle 5"/>
          <p:cNvSpPr>
            <a:spLocks noChangeArrowheads="1"/>
          </p:cNvSpPr>
          <p:nvPr/>
        </p:nvSpPr>
        <p:spPr bwMode="gray">
          <a:xfrm>
            <a:off x="1652588" y="4265613"/>
            <a:ext cx="2824162" cy="1689100"/>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lstStyle/>
          <a:p>
            <a:pPr>
              <a:lnSpc>
                <a:spcPct val="90000"/>
              </a:lnSpc>
              <a:spcAft>
                <a:spcPct val="20000"/>
              </a:spcAft>
              <a:buClr>
                <a:srgbClr val="292929"/>
              </a:buClr>
            </a:pPr>
            <a:r>
              <a:rPr lang="tr-TR" sz="1400" i="1">
                <a:solidFill>
                  <a:srgbClr val="000000"/>
                </a:solidFill>
                <a:latin typeface="Calibri" pitchFamily="34" charset="0"/>
              </a:rPr>
              <a:t>Viral Hepatit</a:t>
            </a:r>
          </a:p>
          <a:p>
            <a:pPr>
              <a:lnSpc>
                <a:spcPct val="90000"/>
              </a:lnSpc>
              <a:spcAft>
                <a:spcPct val="20000"/>
              </a:spcAft>
              <a:buClr>
                <a:srgbClr val="292929"/>
              </a:buClr>
            </a:pPr>
            <a:r>
              <a:rPr lang="tr-TR" sz="1400" i="1">
                <a:solidFill>
                  <a:srgbClr val="000000"/>
                </a:solidFill>
                <a:latin typeface="Calibri" pitchFamily="34" charset="0"/>
              </a:rPr>
              <a:t>Şarbon</a:t>
            </a:r>
          </a:p>
          <a:p>
            <a:pPr>
              <a:lnSpc>
                <a:spcPct val="90000"/>
              </a:lnSpc>
              <a:spcAft>
                <a:spcPct val="20000"/>
              </a:spcAft>
              <a:buClr>
                <a:srgbClr val="292929"/>
              </a:buClr>
            </a:pPr>
            <a:r>
              <a:rPr lang="tr-TR" sz="1400" i="1">
                <a:solidFill>
                  <a:srgbClr val="000000"/>
                </a:solidFill>
                <a:latin typeface="Calibri" pitchFamily="34" charset="0"/>
              </a:rPr>
              <a:t>Amibiazis</a:t>
            </a:r>
          </a:p>
          <a:p>
            <a:pPr>
              <a:lnSpc>
                <a:spcPct val="90000"/>
              </a:lnSpc>
              <a:spcAft>
                <a:spcPct val="20000"/>
              </a:spcAft>
              <a:buClr>
                <a:srgbClr val="292929"/>
              </a:buClr>
            </a:pPr>
            <a:r>
              <a:rPr lang="tr-TR" sz="1400" i="1">
                <a:solidFill>
                  <a:srgbClr val="000000"/>
                </a:solidFill>
                <a:latin typeface="Calibri" pitchFamily="34" charset="0"/>
              </a:rPr>
              <a:t>Bruselloz</a:t>
            </a:r>
          </a:p>
          <a:p>
            <a:pPr>
              <a:lnSpc>
                <a:spcPct val="90000"/>
              </a:lnSpc>
              <a:spcAft>
                <a:spcPct val="20000"/>
              </a:spcAft>
              <a:buClr>
                <a:srgbClr val="292929"/>
              </a:buClr>
            </a:pPr>
            <a:r>
              <a:rPr lang="tr-TR" sz="1400" i="1">
                <a:solidFill>
                  <a:srgbClr val="000000"/>
                </a:solidFill>
                <a:latin typeface="Calibri" pitchFamily="34" charset="0"/>
              </a:rPr>
              <a:t>Salmonella İnfeksiyonları</a:t>
            </a:r>
          </a:p>
          <a:p>
            <a:pPr>
              <a:lnSpc>
                <a:spcPct val="90000"/>
              </a:lnSpc>
              <a:spcAft>
                <a:spcPct val="20000"/>
              </a:spcAft>
              <a:buClr>
                <a:srgbClr val="292929"/>
              </a:buClr>
            </a:pPr>
            <a:r>
              <a:rPr lang="tr-TR" sz="1400" i="1">
                <a:solidFill>
                  <a:srgbClr val="000000"/>
                </a:solidFill>
                <a:latin typeface="Calibri" pitchFamily="34" charset="0"/>
              </a:rPr>
              <a:t>Kuduz</a:t>
            </a:r>
          </a:p>
          <a:p>
            <a:pPr>
              <a:lnSpc>
                <a:spcPct val="90000"/>
              </a:lnSpc>
              <a:spcAft>
                <a:spcPct val="20000"/>
              </a:spcAft>
              <a:buClr>
                <a:srgbClr val="292929"/>
              </a:buClr>
            </a:pPr>
            <a:r>
              <a:rPr lang="tr-TR" sz="1400" i="1">
                <a:solidFill>
                  <a:srgbClr val="000000"/>
                </a:solidFill>
                <a:latin typeface="Calibri" pitchFamily="34" charset="0"/>
              </a:rPr>
              <a:t>Malaria </a:t>
            </a:r>
          </a:p>
        </p:txBody>
      </p:sp>
      <p:sp>
        <p:nvSpPr>
          <p:cNvPr id="34" name="Rectangle 31"/>
          <p:cNvSpPr txBox="1">
            <a:spLocks noChangeArrowheads="1"/>
          </p:cNvSpPr>
          <p:nvPr/>
        </p:nvSpPr>
        <p:spPr bwMode="gray">
          <a:xfrm>
            <a:off x="231797" y="411163"/>
            <a:ext cx="8816669" cy="647700"/>
          </a:xfrm>
          <a:prstGeom prst="rect">
            <a:avLst/>
          </a:prstGeom>
          <a:noFill/>
          <a:ln w="9525">
            <a:noFill/>
            <a:miter lim="800000"/>
            <a:headEnd/>
            <a:tailEnd/>
          </a:ln>
        </p:spPr>
        <p:txBody>
          <a:bodyPr lIns="0" rIns="0" anchor="ct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200" algn="l" rtl="0" eaLnBrk="0" fontAlgn="base" hangingPunct="0">
              <a:lnSpc>
                <a:spcPct val="90000"/>
              </a:lnSpc>
              <a:spcBef>
                <a:spcPct val="0"/>
              </a:spcBef>
              <a:spcAft>
                <a:spcPct val="0"/>
              </a:spcAft>
              <a:defRPr sz="2400" b="1">
                <a:solidFill>
                  <a:schemeClr val="tx1"/>
                </a:solidFill>
                <a:latin typeface="Arial" charset="0"/>
                <a:cs typeface="Arial" charset="0"/>
              </a:defRPr>
            </a:lvl6pPr>
            <a:lvl7pPr marL="914400" algn="l" rtl="0" eaLnBrk="0" fontAlgn="base" hangingPunct="0">
              <a:lnSpc>
                <a:spcPct val="90000"/>
              </a:lnSpc>
              <a:spcBef>
                <a:spcPct val="0"/>
              </a:spcBef>
              <a:spcAft>
                <a:spcPct val="0"/>
              </a:spcAft>
              <a:defRPr sz="2400" b="1">
                <a:solidFill>
                  <a:schemeClr val="tx1"/>
                </a:solidFill>
                <a:latin typeface="Arial" charset="0"/>
                <a:cs typeface="Arial" charset="0"/>
              </a:defRPr>
            </a:lvl7pPr>
            <a:lvl8pPr marL="1371600" algn="l" rtl="0" eaLnBrk="0" fontAlgn="base" hangingPunct="0">
              <a:lnSpc>
                <a:spcPct val="90000"/>
              </a:lnSpc>
              <a:spcBef>
                <a:spcPct val="0"/>
              </a:spcBef>
              <a:spcAft>
                <a:spcPct val="0"/>
              </a:spcAft>
              <a:defRPr sz="2400" b="1">
                <a:solidFill>
                  <a:schemeClr val="tx1"/>
                </a:solidFill>
                <a:latin typeface="Arial" charset="0"/>
                <a:cs typeface="Arial" charset="0"/>
              </a:defRPr>
            </a:lvl8pPr>
            <a:lvl9pPr marL="1828800" algn="l" rtl="0" eaLnBrk="0" fontAlgn="base" hangingPunct="0">
              <a:lnSpc>
                <a:spcPct val="90000"/>
              </a:lnSpc>
              <a:spcBef>
                <a:spcPct val="0"/>
              </a:spcBef>
              <a:spcAft>
                <a:spcPct val="0"/>
              </a:spcAft>
              <a:defRPr sz="2400" b="1">
                <a:solidFill>
                  <a:schemeClr val="tx1"/>
                </a:solidFill>
                <a:latin typeface="Arial" charset="0"/>
                <a:cs typeface="Arial" charset="0"/>
              </a:defRPr>
            </a:lvl9pPr>
          </a:lstStyle>
          <a:p>
            <a:pPr>
              <a:defRPr/>
            </a:pPr>
            <a:r>
              <a:rPr lang="tr-TR" sz="3200" dirty="0">
                <a:solidFill>
                  <a:srgbClr val="575757"/>
                </a:solidFill>
                <a:effectLst>
                  <a:innerShdw blurRad="63500" dist="50800" dir="8100000">
                    <a:prstClr val="black">
                      <a:alpha val="50000"/>
                    </a:prstClr>
                  </a:innerShdw>
                </a:effectLst>
                <a:latin typeface="Calibri" pitchFamily="34" charset="0"/>
                <a:cs typeface="Calibri" pitchFamily="34" charset="0"/>
              </a:rPr>
              <a:t>MESLEK HASTALIKLARINI </a:t>
            </a:r>
            <a:r>
              <a:rPr lang="tr-TR" sz="3200" dirty="0">
                <a:solidFill>
                  <a:srgbClr val="C00000"/>
                </a:solidFill>
                <a:effectLst>
                  <a:innerShdw blurRad="63500" dist="50800" dir="8100000">
                    <a:prstClr val="black">
                      <a:alpha val="50000"/>
                    </a:prstClr>
                  </a:innerShdw>
                </a:effectLst>
                <a:latin typeface="Calibri" pitchFamily="34" charset="0"/>
                <a:cs typeface="Calibri" pitchFamily="34" charset="0"/>
              </a:rPr>
              <a:t>SINIFLANDIRMA</a:t>
            </a:r>
            <a:r>
              <a:rPr lang="tr-TR" sz="3200" dirty="0">
                <a:solidFill>
                  <a:srgbClr val="575757"/>
                </a:solidFill>
                <a:effectLst>
                  <a:innerShdw blurRad="63500" dist="50800" dir="8100000">
                    <a:prstClr val="black">
                      <a:alpha val="50000"/>
                    </a:prstClr>
                  </a:innerShdw>
                </a:effectLst>
                <a:latin typeface="Calibri" pitchFamily="34" charset="0"/>
                <a:cs typeface="Calibri" pitchFamily="34" charset="0"/>
              </a:rPr>
              <a:t>ŞEKLİ</a:t>
            </a:r>
            <a:endParaRPr lang="en-GB" sz="3200" dirty="0">
              <a:solidFill>
                <a:srgbClr val="575757"/>
              </a:solidFill>
              <a:effectLst>
                <a:innerShdw blurRad="63500" dist="50800" dir="8100000">
                  <a:prstClr val="black">
                    <a:alpha val="50000"/>
                  </a:prstClr>
                </a:innerShdw>
              </a:effectLst>
              <a:latin typeface="Calibri" pitchFamily="34" charset="0"/>
              <a:cs typeface="Calibri" pitchFamily="34" charset="0"/>
            </a:endParaRPr>
          </a:p>
        </p:txBody>
      </p:sp>
      <p:sp>
        <p:nvSpPr>
          <p:cNvPr id="14" name="Rectangle 55"/>
          <p:cNvSpPr>
            <a:spLocks noChangeArrowheads="1"/>
          </p:cNvSpPr>
          <p:nvPr/>
        </p:nvSpPr>
        <p:spPr bwMode="gray">
          <a:xfrm>
            <a:off x="6159500" y="1390650"/>
            <a:ext cx="2824163" cy="525463"/>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0" tIns="0" rIns="0" bIns="0" anchor="ctr"/>
          <a:lstStyle/>
          <a:p>
            <a:pPr algn="ctr" defTabSz="801688" eaLnBrk="0" hangingPunct="0"/>
            <a:r>
              <a:rPr lang="tr-TR" sz="1600" b="1" i="1">
                <a:solidFill>
                  <a:srgbClr val="FFFFFF"/>
                </a:solidFill>
                <a:latin typeface="Calibri" pitchFamily="34" charset="0"/>
              </a:rPr>
              <a:t>Pnömokonyozlar ve Diğer Mesleki Solunum Sistemi Hast.</a:t>
            </a:r>
          </a:p>
        </p:txBody>
      </p:sp>
      <p:sp>
        <p:nvSpPr>
          <p:cNvPr id="15" name="Rectangle 5"/>
          <p:cNvSpPr>
            <a:spLocks noChangeArrowheads="1"/>
          </p:cNvSpPr>
          <p:nvPr/>
        </p:nvSpPr>
        <p:spPr bwMode="gray">
          <a:xfrm>
            <a:off x="6159500" y="1916113"/>
            <a:ext cx="2824163" cy="1689100"/>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lstStyle/>
          <a:p>
            <a:pPr>
              <a:lnSpc>
                <a:spcPct val="90000"/>
              </a:lnSpc>
              <a:spcAft>
                <a:spcPct val="20000"/>
              </a:spcAft>
              <a:buClr>
                <a:srgbClr val="292929"/>
              </a:buClr>
            </a:pPr>
            <a:r>
              <a:rPr lang="tr-TR" sz="1400" i="1" dirty="0" err="1">
                <a:solidFill>
                  <a:srgbClr val="000000"/>
                </a:solidFill>
                <a:latin typeface="Calibri" pitchFamily="34" charset="0"/>
              </a:rPr>
              <a:t>Slikozis</a:t>
            </a:r>
            <a:endParaRPr lang="tr-TR" sz="1400" i="1" dirty="0">
              <a:solidFill>
                <a:srgbClr val="000000"/>
              </a:solidFill>
              <a:latin typeface="Calibri" pitchFamily="34" charset="0"/>
            </a:endParaRPr>
          </a:p>
          <a:p>
            <a:pPr>
              <a:lnSpc>
                <a:spcPct val="90000"/>
              </a:lnSpc>
              <a:spcAft>
                <a:spcPct val="20000"/>
              </a:spcAft>
              <a:buClr>
                <a:srgbClr val="292929"/>
              </a:buClr>
            </a:pPr>
            <a:r>
              <a:rPr lang="tr-TR" sz="1400" i="1" dirty="0" err="1">
                <a:solidFill>
                  <a:srgbClr val="000000"/>
                </a:solidFill>
                <a:latin typeface="Calibri" pitchFamily="34" charset="0"/>
              </a:rPr>
              <a:t>Asbestozis</a:t>
            </a:r>
            <a:endParaRPr lang="tr-TR" sz="1400" i="1" dirty="0">
              <a:solidFill>
                <a:srgbClr val="000000"/>
              </a:solidFill>
              <a:latin typeface="Calibri" pitchFamily="34" charset="0"/>
            </a:endParaRPr>
          </a:p>
          <a:p>
            <a:pPr>
              <a:lnSpc>
                <a:spcPct val="90000"/>
              </a:lnSpc>
              <a:spcAft>
                <a:spcPct val="20000"/>
              </a:spcAft>
              <a:buClr>
                <a:srgbClr val="292929"/>
              </a:buClr>
            </a:pPr>
            <a:r>
              <a:rPr lang="tr-TR" sz="1400" i="1" dirty="0" err="1">
                <a:solidFill>
                  <a:srgbClr val="000000"/>
                </a:solidFill>
                <a:latin typeface="Calibri" pitchFamily="34" charset="0"/>
              </a:rPr>
              <a:t>Bissinozis</a:t>
            </a:r>
            <a:endParaRPr lang="tr-TR" sz="1400" i="1" dirty="0">
              <a:solidFill>
                <a:srgbClr val="000000"/>
              </a:solidFill>
              <a:latin typeface="Calibri" pitchFamily="34" charset="0"/>
            </a:endParaRPr>
          </a:p>
          <a:p>
            <a:pPr>
              <a:lnSpc>
                <a:spcPct val="90000"/>
              </a:lnSpc>
              <a:spcAft>
                <a:spcPct val="20000"/>
              </a:spcAft>
              <a:buClr>
                <a:srgbClr val="292929"/>
              </a:buClr>
            </a:pPr>
            <a:r>
              <a:rPr lang="tr-TR" sz="1400" i="1" dirty="0" err="1">
                <a:solidFill>
                  <a:srgbClr val="000000"/>
                </a:solidFill>
                <a:latin typeface="Calibri" pitchFamily="34" charset="0"/>
              </a:rPr>
              <a:t>Bronşial</a:t>
            </a:r>
            <a:r>
              <a:rPr lang="tr-TR" sz="1400" i="1" dirty="0">
                <a:solidFill>
                  <a:srgbClr val="000000"/>
                </a:solidFill>
                <a:latin typeface="Calibri" pitchFamily="34" charset="0"/>
              </a:rPr>
              <a:t> Astım</a:t>
            </a:r>
          </a:p>
          <a:p>
            <a:pPr>
              <a:lnSpc>
                <a:spcPct val="90000"/>
              </a:lnSpc>
              <a:spcAft>
                <a:spcPct val="20000"/>
              </a:spcAft>
              <a:buClr>
                <a:srgbClr val="292929"/>
              </a:buClr>
            </a:pPr>
            <a:r>
              <a:rPr lang="tr-TR" sz="1400" i="1" dirty="0" err="1">
                <a:solidFill>
                  <a:srgbClr val="000000"/>
                </a:solidFill>
                <a:latin typeface="Calibri" pitchFamily="34" charset="0"/>
              </a:rPr>
              <a:t>Slikotüberkuloz</a:t>
            </a:r>
            <a:r>
              <a:rPr lang="tr-TR" sz="1400" i="1" dirty="0">
                <a:solidFill>
                  <a:srgbClr val="000000"/>
                </a:solidFill>
                <a:latin typeface="Calibri" pitchFamily="34" charset="0"/>
              </a:rPr>
              <a:t> </a:t>
            </a:r>
          </a:p>
          <a:p>
            <a:pPr>
              <a:lnSpc>
                <a:spcPct val="90000"/>
              </a:lnSpc>
              <a:spcAft>
                <a:spcPct val="20000"/>
              </a:spcAft>
              <a:buClr>
                <a:srgbClr val="292929"/>
              </a:buClr>
            </a:pPr>
            <a:r>
              <a:rPr lang="tr-TR" sz="1400" i="1" dirty="0">
                <a:solidFill>
                  <a:srgbClr val="000000"/>
                </a:solidFill>
                <a:latin typeface="Calibri" pitchFamily="34" charset="0"/>
              </a:rPr>
              <a:t>Kömür İşçisi </a:t>
            </a:r>
            <a:r>
              <a:rPr lang="tr-TR" sz="1400" i="1" dirty="0" err="1">
                <a:solidFill>
                  <a:srgbClr val="000000"/>
                </a:solidFill>
                <a:latin typeface="Calibri" pitchFamily="34" charset="0"/>
              </a:rPr>
              <a:t>Pnömokonyozu</a:t>
            </a:r>
            <a:r>
              <a:rPr lang="tr-TR" sz="1400" i="1" dirty="0">
                <a:solidFill>
                  <a:srgbClr val="000000"/>
                </a:solidFill>
                <a:latin typeface="Calibri" pitchFamily="34" charset="0"/>
              </a:rPr>
              <a:t> (KİP)</a:t>
            </a:r>
          </a:p>
          <a:p>
            <a:pPr>
              <a:lnSpc>
                <a:spcPct val="90000"/>
              </a:lnSpc>
              <a:spcAft>
                <a:spcPct val="20000"/>
              </a:spcAft>
              <a:buClr>
                <a:srgbClr val="292929"/>
              </a:buClr>
            </a:pPr>
            <a:r>
              <a:rPr lang="tr-TR" sz="1400" i="1" dirty="0" err="1">
                <a:solidFill>
                  <a:srgbClr val="000000"/>
                </a:solidFill>
                <a:latin typeface="Calibri" pitchFamily="34" charset="0"/>
              </a:rPr>
              <a:t>Siderozis</a:t>
            </a:r>
            <a:endParaRPr lang="tr-TR" sz="1400" i="1" dirty="0">
              <a:solidFill>
                <a:srgbClr val="000000"/>
              </a:solidFill>
              <a:latin typeface="Calibri" pitchFamily="34" charset="0"/>
            </a:endParaRPr>
          </a:p>
          <a:p>
            <a:pPr>
              <a:lnSpc>
                <a:spcPct val="90000"/>
              </a:lnSpc>
              <a:spcAft>
                <a:spcPct val="20000"/>
              </a:spcAft>
              <a:buClr>
                <a:srgbClr val="292929"/>
              </a:buClr>
            </a:pPr>
            <a:endParaRPr lang="tr-TR" sz="1400" i="1" dirty="0">
              <a:solidFill>
                <a:srgbClr val="000000"/>
              </a:solidFill>
              <a:latin typeface="Calibri" pitchFamily="34" charset="0"/>
            </a:endParaRPr>
          </a:p>
        </p:txBody>
      </p:sp>
      <p:grpSp>
        <p:nvGrpSpPr>
          <p:cNvPr id="6" name="Grup 37"/>
          <p:cNvGrpSpPr>
            <a:grpSpLocks/>
          </p:cNvGrpSpPr>
          <p:nvPr/>
        </p:nvGrpSpPr>
        <p:grpSpPr bwMode="auto">
          <a:xfrm>
            <a:off x="188913" y="952500"/>
            <a:ext cx="8737600" cy="403225"/>
            <a:chOff x="169995" y="1162180"/>
            <a:chExt cx="8737623" cy="403609"/>
          </a:xfrm>
        </p:grpSpPr>
        <p:sp>
          <p:nvSpPr>
            <p:cNvPr id="429073" name="Dikdörtgen 38"/>
            <p:cNvSpPr>
              <a:spLocks noChangeArrowheads="1"/>
            </p:cNvSpPr>
            <p:nvPr/>
          </p:nvSpPr>
          <p:spPr bwMode="auto">
            <a:xfrm>
              <a:off x="587905" y="1179318"/>
              <a:ext cx="8319713" cy="338554"/>
            </a:xfrm>
            <a:prstGeom prst="rect">
              <a:avLst/>
            </a:prstGeom>
            <a:noFill/>
            <a:ln w="9525">
              <a:solidFill>
                <a:srgbClr val="DDDDDD"/>
              </a:solidFill>
              <a:miter lim="800000"/>
              <a:headEnd/>
              <a:tailEnd/>
            </a:ln>
          </p:spPr>
          <p:txBody>
            <a:bodyPr>
              <a:spAutoFit/>
            </a:bodyPr>
            <a:lstStyle/>
            <a:p>
              <a:pPr algn="ctr" defTabSz="801688" eaLnBrk="0" hangingPunct="0"/>
              <a:r>
                <a:rPr lang="tr-TR" sz="1600" b="1" i="1" noProof="1">
                  <a:latin typeface="Calibri" pitchFamily="34" charset="0"/>
                </a:rPr>
                <a:t>Sosyal Sigorta Sağlık İşlemleri Tüzüğü </a:t>
              </a:r>
            </a:p>
          </p:txBody>
        </p:sp>
        <p:pic>
          <p:nvPicPr>
            <p:cNvPr id="40" name="Picture 2" descr="C:\Users\DOKTOR\Desktop\balance.png"/>
            <p:cNvPicPr>
              <a:picLocks noChangeAspect="1" noChangeArrowheads="1"/>
            </p:cNvPicPr>
            <p:nvPr/>
          </p:nvPicPr>
          <p:blipFill>
            <a:blip r:embed="rId3" cstate="print"/>
            <a:srcRect/>
            <a:stretch>
              <a:fillRect/>
            </a:stretch>
          </p:blipFill>
          <p:spPr bwMode="auto">
            <a:xfrm>
              <a:off x="169995" y="1162180"/>
              <a:ext cx="403226" cy="403609"/>
            </a:xfrm>
            <a:prstGeom prst="rect">
              <a:avLst/>
            </a:prstGeom>
            <a:noFill/>
            <a:ln w="22225">
              <a:solidFill>
                <a:schemeClr val="bg1">
                  <a:lumMod val="50000"/>
                </a:schemeClr>
              </a:solidFill>
            </a:ln>
            <a:extLst/>
          </p:spPr>
        </p:pic>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200"/>
                            </p:stCondLst>
                            <p:childTnLst>
                              <p:par>
                                <p:cTn id="5" presetID="22" presetClass="entr" presetSubtype="1"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up)">
                                      <p:cBhvr>
                                        <p:cTn id="7" dur="200"/>
                                        <p:tgtEl>
                                          <p:spTgt spid="30"/>
                                        </p:tgtEl>
                                      </p:cBhvr>
                                    </p:animEffect>
                                  </p:childTnLst>
                                </p:cTn>
                              </p:par>
                            </p:childTnLst>
                          </p:cTn>
                        </p:par>
                        <p:par>
                          <p:cTn id="8" fill="hold">
                            <p:stCondLst>
                              <p:cond delay="400"/>
                            </p:stCondLst>
                            <p:childTnLst>
                              <p:par>
                                <p:cTn id="9" presetID="22" presetClass="entr" presetSubtype="1"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up)">
                                      <p:cBhvr>
                                        <p:cTn id="11" dur="200"/>
                                        <p:tgtEl>
                                          <p:spTgt spid="31"/>
                                        </p:tgtEl>
                                      </p:cBhvr>
                                    </p:animEffect>
                                  </p:childTnLst>
                                </p:cTn>
                              </p:par>
                            </p:childTnLst>
                          </p:cTn>
                        </p:par>
                        <p:par>
                          <p:cTn id="12" fill="hold">
                            <p:stCondLst>
                              <p:cond delay="600"/>
                            </p:stCondLst>
                            <p:childTnLst>
                              <p:par>
                                <p:cTn id="13" presetID="22" presetClass="entr" presetSubtype="1" fill="hold" grpId="0" nodeType="afterEffect">
                                  <p:stCondLst>
                                    <p:cond delay="0"/>
                                  </p:stCondLst>
                                  <p:childTnLst>
                                    <p:set>
                                      <p:cBhvr>
                                        <p:cTn id="14" dur="1" fill="hold">
                                          <p:stCondLst>
                                            <p:cond delay="0"/>
                                          </p:stCondLst>
                                        </p:cTn>
                                        <p:tgtEl>
                                          <p:spTgt spid="28727"/>
                                        </p:tgtEl>
                                        <p:attrNameLst>
                                          <p:attrName>style.visibility</p:attrName>
                                        </p:attrNameLst>
                                      </p:cBhvr>
                                      <p:to>
                                        <p:strVal val="visible"/>
                                      </p:to>
                                    </p:set>
                                    <p:animEffect transition="in" filter="wipe(up)">
                                      <p:cBhvr>
                                        <p:cTn id="15" dur="200"/>
                                        <p:tgtEl>
                                          <p:spTgt spid="28727"/>
                                        </p:tgtEl>
                                      </p:cBhvr>
                                    </p:animEffect>
                                  </p:childTnLst>
                                </p:cTn>
                              </p:par>
                            </p:childTnLst>
                          </p:cTn>
                        </p:par>
                        <p:par>
                          <p:cTn id="16" fill="hold">
                            <p:stCondLst>
                              <p:cond delay="800"/>
                            </p:stCondLst>
                            <p:childTnLst>
                              <p:par>
                                <p:cTn id="17" presetID="22" presetClass="entr" presetSubtype="1" fill="hold" grpId="0" nodeType="afterEffect">
                                  <p:stCondLst>
                                    <p:cond delay="0"/>
                                  </p:stCondLst>
                                  <p:childTnLst>
                                    <p:set>
                                      <p:cBhvr>
                                        <p:cTn id="18" dur="1" fill="hold">
                                          <p:stCondLst>
                                            <p:cond delay="0"/>
                                          </p:stCondLst>
                                        </p:cTn>
                                        <p:tgtEl>
                                          <p:spTgt spid="28728"/>
                                        </p:tgtEl>
                                        <p:attrNameLst>
                                          <p:attrName>style.visibility</p:attrName>
                                        </p:attrNameLst>
                                      </p:cBhvr>
                                      <p:to>
                                        <p:strVal val="visible"/>
                                      </p:to>
                                    </p:set>
                                    <p:animEffect transition="in" filter="wipe(up)">
                                      <p:cBhvr>
                                        <p:cTn id="19" dur="200"/>
                                        <p:tgtEl>
                                          <p:spTgt spid="28728"/>
                                        </p:tgtEl>
                                      </p:cBhvr>
                                    </p:animEffect>
                                  </p:childTnLst>
                                </p:cTn>
                              </p:par>
                            </p:childTnLst>
                          </p:cTn>
                        </p:par>
                        <p:par>
                          <p:cTn id="20" fill="hold">
                            <p:stCondLst>
                              <p:cond delay="1000"/>
                            </p:stCondLst>
                            <p:childTnLst>
                              <p:par>
                                <p:cTn id="21" presetID="22" presetClass="entr" presetSubtype="1"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200"/>
                                        <p:tgtEl>
                                          <p:spTgt spid="14"/>
                                        </p:tgtEl>
                                      </p:cBhvr>
                                    </p:animEffect>
                                  </p:childTnLst>
                                </p:cTn>
                              </p:par>
                            </p:childTnLst>
                          </p:cTn>
                        </p:par>
                        <p:par>
                          <p:cTn id="24" fill="hold">
                            <p:stCondLst>
                              <p:cond delay="1200"/>
                            </p:stCondLst>
                            <p:childTnLst>
                              <p:par>
                                <p:cTn id="25" presetID="22" presetClass="entr" presetSubtype="1"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up)">
                                      <p:cBhvr>
                                        <p:cTn id="27" dur="200"/>
                                        <p:tgtEl>
                                          <p:spTgt spid="15"/>
                                        </p:tgtEl>
                                      </p:cBhvr>
                                    </p:animEffect>
                                  </p:childTnLst>
                                </p:cTn>
                              </p:par>
                            </p:childTnLst>
                          </p:cTn>
                        </p:par>
                        <p:par>
                          <p:cTn id="28" fill="hold">
                            <p:stCondLst>
                              <p:cond delay="1400"/>
                            </p:stCondLst>
                            <p:childTnLst>
                              <p:par>
                                <p:cTn id="29" presetID="22" presetClass="entr" presetSubtype="1" fill="hold" grpId="0" nodeType="after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wipe(up)">
                                      <p:cBhvr>
                                        <p:cTn id="31" dur="200"/>
                                        <p:tgtEl>
                                          <p:spTgt spid="32"/>
                                        </p:tgtEl>
                                      </p:cBhvr>
                                    </p:animEffect>
                                  </p:childTnLst>
                                </p:cTn>
                              </p:par>
                            </p:childTnLst>
                          </p:cTn>
                        </p:par>
                        <p:par>
                          <p:cTn id="32" fill="hold">
                            <p:stCondLst>
                              <p:cond delay="1600"/>
                            </p:stCondLst>
                            <p:childTnLst>
                              <p:par>
                                <p:cTn id="33" presetID="22" presetClass="entr" presetSubtype="1"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up)">
                                      <p:cBhvr>
                                        <p:cTn id="35" dur="200"/>
                                        <p:tgtEl>
                                          <p:spTgt spid="33"/>
                                        </p:tgtEl>
                                      </p:cBhvr>
                                    </p:animEffect>
                                  </p:childTnLst>
                                </p:cTn>
                              </p:par>
                            </p:childTnLst>
                          </p:cTn>
                        </p:par>
                        <p:par>
                          <p:cTn id="36" fill="hold">
                            <p:stCondLst>
                              <p:cond delay="1800"/>
                            </p:stCondLst>
                            <p:childTnLst>
                              <p:par>
                                <p:cTn id="37" presetID="22" presetClass="entr" presetSubtype="1" fill="hold" grpId="0" nodeType="afterEffect">
                                  <p:stCondLst>
                                    <p:cond delay="0"/>
                                  </p:stCondLst>
                                  <p:childTnLst>
                                    <p:set>
                                      <p:cBhvr>
                                        <p:cTn id="38" dur="1" fill="hold">
                                          <p:stCondLst>
                                            <p:cond delay="0"/>
                                          </p:stCondLst>
                                        </p:cTn>
                                        <p:tgtEl>
                                          <p:spTgt spid="28730"/>
                                        </p:tgtEl>
                                        <p:attrNameLst>
                                          <p:attrName>style.visibility</p:attrName>
                                        </p:attrNameLst>
                                      </p:cBhvr>
                                      <p:to>
                                        <p:strVal val="visible"/>
                                      </p:to>
                                    </p:set>
                                    <p:animEffect transition="in" filter="wipe(up)">
                                      <p:cBhvr>
                                        <p:cTn id="39" dur="200"/>
                                        <p:tgtEl>
                                          <p:spTgt spid="28730"/>
                                        </p:tgtEl>
                                      </p:cBhvr>
                                    </p:animEffect>
                                  </p:childTnLst>
                                </p:cTn>
                              </p:par>
                            </p:childTnLst>
                          </p:cTn>
                        </p:par>
                        <p:par>
                          <p:cTn id="40" fill="hold">
                            <p:stCondLst>
                              <p:cond delay="2000"/>
                            </p:stCondLst>
                            <p:childTnLst>
                              <p:par>
                                <p:cTn id="41" presetID="22" presetClass="entr" presetSubtype="1" fill="hold" grpId="0" nodeType="afterEffect">
                                  <p:stCondLst>
                                    <p:cond delay="0"/>
                                  </p:stCondLst>
                                  <p:childTnLst>
                                    <p:set>
                                      <p:cBhvr>
                                        <p:cTn id="42" dur="1" fill="hold">
                                          <p:stCondLst>
                                            <p:cond delay="0"/>
                                          </p:stCondLst>
                                        </p:cTn>
                                        <p:tgtEl>
                                          <p:spTgt spid="28731"/>
                                        </p:tgtEl>
                                        <p:attrNameLst>
                                          <p:attrName>style.visibility</p:attrName>
                                        </p:attrNameLst>
                                      </p:cBhvr>
                                      <p:to>
                                        <p:strVal val="visible"/>
                                      </p:to>
                                    </p:set>
                                    <p:animEffect transition="in" filter="wipe(up)">
                                      <p:cBhvr>
                                        <p:cTn id="43" dur="200"/>
                                        <p:tgtEl>
                                          <p:spTgt spid="28731"/>
                                        </p:tgtEl>
                                      </p:cBhvr>
                                    </p:animEffect>
                                  </p:childTnLst>
                                </p:cTn>
                              </p:par>
                            </p:childTnLst>
                          </p:cTn>
                        </p:par>
                        <p:par>
                          <p:cTn id="44" fill="hold">
                            <p:stCondLst>
                              <p:cond delay="2200"/>
                            </p:stCondLst>
                            <p:childTnLst>
                              <p:par>
                                <p:cTn id="45" presetID="26" presetClass="emph" presetSubtype="0" fill="hold" grpId="0" nodeType="afterEffect">
                                  <p:stCondLst>
                                    <p:cond delay="0"/>
                                  </p:stCondLst>
                                  <p:childTnLst>
                                    <p:animEffect transition="out" filter="fade">
                                      <p:cBhvr>
                                        <p:cTn id="46" dur="3000" tmFilter="0, 0; .2, .5; .8, .5; 1, 0"/>
                                        <p:tgtEl>
                                          <p:spTgt spid="28739"/>
                                        </p:tgtEl>
                                      </p:cBhvr>
                                    </p:animEffect>
                                    <p:animScale>
                                      <p:cBhvr>
                                        <p:cTn id="47" dur="1500" autoRev="1" fill="hold"/>
                                        <p:tgtEl>
                                          <p:spTgt spid="28739"/>
                                        </p:tgtEl>
                                      </p:cBhvr>
                                      <p:by x="105000" y="105000"/>
                                    </p:animScale>
                                  </p:childTnLst>
                                </p:cTn>
                              </p:par>
                            </p:childTnLst>
                          </p:cTn>
                        </p:par>
                      </p:childTnLst>
                    </p:cTn>
                  </p:par>
                  <p:par>
                    <p:cTn id="48" fill="hold">
                      <p:stCondLst>
                        <p:cond delay="indefinite"/>
                      </p:stCondLst>
                      <p:childTnLst>
                        <p:par>
                          <p:cTn id="49" fill="hold">
                            <p:stCondLst>
                              <p:cond delay="0"/>
                            </p:stCondLst>
                            <p:childTnLst>
                              <p:par>
                                <p:cTn id="50" presetID="53" presetClass="entr" presetSubtype="16" fill="hold" nodeType="clickEffect">
                                  <p:stCondLst>
                                    <p:cond delay="0"/>
                                  </p:stCondLst>
                                  <p:childTnLst>
                                    <p:set>
                                      <p:cBhvr>
                                        <p:cTn id="51" dur="1" fill="hold">
                                          <p:stCondLst>
                                            <p:cond delay="0"/>
                                          </p:stCondLst>
                                        </p:cTn>
                                        <p:tgtEl>
                                          <p:spTgt spid="6"/>
                                        </p:tgtEl>
                                        <p:attrNameLst>
                                          <p:attrName>style.visibility</p:attrName>
                                        </p:attrNameLst>
                                      </p:cBhvr>
                                      <p:to>
                                        <p:strVal val="visible"/>
                                      </p:to>
                                    </p:set>
                                    <p:anim calcmode="lin" valueType="num">
                                      <p:cBhvr>
                                        <p:cTn id="52" dur="500" fill="hold"/>
                                        <p:tgtEl>
                                          <p:spTgt spid="6"/>
                                        </p:tgtEl>
                                        <p:attrNameLst>
                                          <p:attrName>ppt_w</p:attrName>
                                        </p:attrNameLst>
                                      </p:cBhvr>
                                      <p:tavLst>
                                        <p:tav tm="0">
                                          <p:val>
                                            <p:fltVal val="0"/>
                                          </p:val>
                                        </p:tav>
                                        <p:tav tm="100000">
                                          <p:val>
                                            <p:strVal val="#ppt_w"/>
                                          </p:val>
                                        </p:tav>
                                      </p:tavLst>
                                    </p:anim>
                                    <p:anim calcmode="lin" valueType="num">
                                      <p:cBhvr>
                                        <p:cTn id="53" dur="500" fill="hold"/>
                                        <p:tgtEl>
                                          <p:spTgt spid="6"/>
                                        </p:tgtEl>
                                        <p:attrNameLst>
                                          <p:attrName>ppt_h</p:attrName>
                                        </p:attrNameLst>
                                      </p:cBhvr>
                                      <p:tavLst>
                                        <p:tav tm="0">
                                          <p:val>
                                            <p:fltVal val="0"/>
                                          </p:val>
                                        </p:tav>
                                        <p:tav tm="100000">
                                          <p:val>
                                            <p:strVal val="#ppt_h"/>
                                          </p:val>
                                        </p:tav>
                                      </p:tavLst>
                                    </p:anim>
                                    <p:animEffect transition="in" filter="fade">
                                      <p:cBhvr>
                                        <p:cTn id="5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727" grpId="0" animBg="1"/>
      <p:bldP spid="28728" grpId="0" animBg="1"/>
      <p:bldP spid="28730" grpId="0" animBg="1"/>
      <p:bldP spid="28731" grpId="0" animBg="1"/>
      <p:bldP spid="28739" grpId="0" animBg="1"/>
      <p:bldP spid="30" grpId="0" animBg="1"/>
      <p:bldP spid="31" grpId="0" animBg="1"/>
      <p:bldP spid="32" grpId="0" animBg="1"/>
      <p:bldP spid="33" grpId="0" animBg="1"/>
      <p:bldP spid="14" grpId="0" animBg="1"/>
      <p:bldP spid="15"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78" name="Rectangle 90"/>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sp>
        <p:nvSpPr>
          <p:cNvPr id="12" name="Rechteck 4"/>
          <p:cNvSpPr>
            <a:spLocks noChangeArrowheads="1"/>
          </p:cNvSpPr>
          <p:nvPr/>
        </p:nvSpPr>
        <p:spPr bwMode="auto">
          <a:xfrm>
            <a:off x="0" y="3305175"/>
            <a:ext cx="9144000" cy="2476500"/>
          </a:xfrm>
          <a:prstGeom prst="rect">
            <a:avLst/>
          </a:prstGeom>
          <a:noFill/>
          <a:ln w="9525" algn="ctr">
            <a:noFill/>
            <a:round/>
            <a:headEnd/>
            <a:tailEnd/>
          </a:ln>
        </p:spPr>
        <p:txBody>
          <a:bodyPr wrap="none" anchor="ctr"/>
          <a:lstStyle/>
          <a:p>
            <a:pPr algn="ctr">
              <a:defRPr/>
            </a:pPr>
            <a:r>
              <a:rPr lang="tr-TR" sz="8500" b="1" noProof="1">
                <a:solidFill>
                  <a:srgbClr val="575757"/>
                </a:solidFill>
                <a:effectLst>
                  <a:innerShdw blurRad="63500" dist="50800" dir="8100000">
                    <a:prstClr val="black">
                      <a:alpha val="50000"/>
                    </a:prstClr>
                  </a:innerShdw>
                </a:effectLst>
                <a:latin typeface="Calibri" pitchFamily="34" charset="0"/>
                <a:cs typeface="Calibri" pitchFamily="34" charset="0"/>
              </a:rPr>
              <a:t>İşle İlgili Hastalıklar</a:t>
            </a:r>
          </a:p>
        </p:txBody>
      </p:sp>
      <p:pic>
        <p:nvPicPr>
          <p:cNvPr id="431108" name="Picture 3" descr="D:\DOKTOR\1-DRUZ\1-EĞİTİM KURUMU\1. İstanbuluzman\2-RESİMLER\Meslekler\18.png"/>
          <p:cNvPicPr>
            <a:picLocks noChangeAspect="1" noChangeArrowheads="1"/>
          </p:cNvPicPr>
          <p:nvPr/>
        </p:nvPicPr>
        <p:blipFill>
          <a:blip r:embed="rId3" cstate="print"/>
          <a:srcRect/>
          <a:stretch>
            <a:fillRect/>
          </a:stretch>
        </p:blipFill>
        <p:spPr bwMode="auto">
          <a:xfrm>
            <a:off x="2266950" y="104775"/>
            <a:ext cx="3810000" cy="3810000"/>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37978"/>
                                        </p:tgtEl>
                                      </p:cBhvr>
                                    </p:animEffect>
                                    <p:animScale>
                                      <p:cBhvr>
                                        <p:cTn id="7" dur="250" autoRev="1" fill="hold"/>
                                        <p:tgtEl>
                                          <p:spTgt spid="3797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78"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456" name="Rectangle 11"/>
          <p:cNvSpPr>
            <a:spLocks noChangeArrowheads="1"/>
          </p:cNvSpPr>
          <p:nvPr/>
        </p:nvSpPr>
        <p:spPr bwMode="gray">
          <a:xfrm>
            <a:off x="2657475" y="1555750"/>
            <a:ext cx="6143625" cy="360363"/>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288000" tIns="0" rIns="0" bIns="0" anchor="ctr"/>
          <a:lstStyle/>
          <a:p>
            <a:pPr defTabSz="801688" eaLnBrk="0" hangingPunct="0"/>
            <a:r>
              <a:rPr lang="tr-TR" sz="2000" b="1" noProof="1">
                <a:solidFill>
                  <a:srgbClr val="FFFFFF"/>
                </a:solidFill>
                <a:latin typeface="Calibri" pitchFamily="34" charset="0"/>
              </a:rPr>
              <a:t>İŞLE İLGİLİ HASTALIK– WHO  </a:t>
            </a:r>
          </a:p>
        </p:txBody>
      </p:sp>
      <p:sp>
        <p:nvSpPr>
          <p:cNvPr id="58457" name="Rectangle 5"/>
          <p:cNvSpPr>
            <a:spLocks noChangeArrowheads="1"/>
          </p:cNvSpPr>
          <p:nvPr/>
        </p:nvSpPr>
        <p:spPr bwMode="gray">
          <a:xfrm>
            <a:off x="2657475" y="1916113"/>
            <a:ext cx="6143625" cy="3449637"/>
          </a:xfrm>
          <a:prstGeom prst="rect">
            <a:avLst/>
          </a:prstGeom>
          <a:solidFill>
            <a:schemeClr val="bg1"/>
          </a:soli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lstStyle/>
          <a:p>
            <a:pPr algn="ctr">
              <a:lnSpc>
                <a:spcPct val="90000"/>
              </a:lnSpc>
              <a:spcAft>
                <a:spcPct val="20000"/>
              </a:spcAft>
              <a:buClr>
                <a:srgbClr val="292929"/>
              </a:buClr>
            </a:pPr>
            <a:endParaRPr lang="tr-TR" sz="2000" b="1">
              <a:solidFill>
                <a:srgbClr val="000000"/>
              </a:solidFill>
              <a:latin typeface="Calibri" pitchFamily="34" charset="0"/>
            </a:endParaRPr>
          </a:p>
          <a:p>
            <a:pPr algn="ctr">
              <a:lnSpc>
                <a:spcPct val="90000"/>
              </a:lnSpc>
              <a:spcAft>
                <a:spcPct val="20000"/>
              </a:spcAft>
              <a:buClr>
                <a:srgbClr val="292929"/>
              </a:buClr>
            </a:pPr>
            <a:r>
              <a:rPr lang="tr-TR" sz="2000" i="1">
                <a:solidFill>
                  <a:srgbClr val="000000"/>
                </a:solidFill>
                <a:latin typeface="Calibri" pitchFamily="34" charset="0"/>
              </a:rPr>
              <a:t>“Yalnızca bilinen ve kabul edilen meslek hastalıkları değil, fakat</a:t>
            </a:r>
            <a:r>
              <a:rPr lang="tr-TR" sz="2000" b="1" i="1">
                <a:solidFill>
                  <a:srgbClr val="000000"/>
                </a:solidFill>
                <a:latin typeface="Calibri" pitchFamily="34" charset="0"/>
              </a:rPr>
              <a:t> oluşmasında ve gelişmesinde, çalışma ortamı ve şeklinin diğer nedenlere göre önemli bir faktör olduğu hastalıklardır.”</a:t>
            </a:r>
          </a:p>
          <a:p>
            <a:pPr algn="ctr">
              <a:lnSpc>
                <a:spcPct val="90000"/>
              </a:lnSpc>
              <a:spcAft>
                <a:spcPct val="20000"/>
              </a:spcAft>
              <a:buClr>
                <a:srgbClr val="292929"/>
              </a:buClr>
            </a:pPr>
            <a:endParaRPr lang="tr-TR" sz="2000" b="1">
              <a:solidFill>
                <a:srgbClr val="000000"/>
              </a:solidFill>
              <a:latin typeface="Calibri" pitchFamily="34" charset="0"/>
            </a:endParaRPr>
          </a:p>
        </p:txBody>
      </p:sp>
      <p:sp>
        <p:nvSpPr>
          <p:cNvPr id="433156" name="Rectangle 12"/>
          <p:cNvSpPr>
            <a:spLocks noChangeArrowheads="1"/>
          </p:cNvSpPr>
          <p:nvPr/>
        </p:nvSpPr>
        <p:spPr bwMode="gray">
          <a:xfrm>
            <a:off x="300038" y="411163"/>
            <a:ext cx="8520112" cy="647700"/>
          </a:xfrm>
          <a:prstGeom prst="rect">
            <a:avLst/>
          </a:prstGeom>
          <a:noFill/>
          <a:ln w="9525">
            <a:noFill/>
            <a:miter lim="800000"/>
            <a:headEnd/>
            <a:tailEnd/>
          </a:ln>
        </p:spPr>
        <p:txBody>
          <a:bodyPr lIns="0" rIns="0"/>
          <a:lstStyle/>
          <a:p>
            <a:endParaRPr lang="tr-TR" sz="2000" b="1" noProof="1">
              <a:solidFill>
                <a:srgbClr val="000000"/>
              </a:solidFill>
            </a:endParaRPr>
          </a:p>
        </p:txBody>
      </p:sp>
      <p:sp>
        <p:nvSpPr>
          <p:cNvPr id="23" name="Rectangle 31"/>
          <p:cNvSpPr txBox="1">
            <a:spLocks noChangeArrowheads="1"/>
          </p:cNvSpPr>
          <p:nvPr/>
        </p:nvSpPr>
        <p:spPr bwMode="gray">
          <a:xfrm>
            <a:off x="231797" y="411163"/>
            <a:ext cx="8816669" cy="647700"/>
          </a:xfrm>
          <a:prstGeom prst="rect">
            <a:avLst/>
          </a:prstGeom>
          <a:noFill/>
          <a:ln w="9525">
            <a:noFill/>
            <a:miter lim="800000"/>
            <a:headEnd/>
            <a:tailEnd/>
          </a:ln>
        </p:spPr>
        <p:txBody>
          <a:bodyPr lIns="0" rIns="0" anchor="ct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200" algn="l" rtl="0" eaLnBrk="0" fontAlgn="base" hangingPunct="0">
              <a:lnSpc>
                <a:spcPct val="90000"/>
              </a:lnSpc>
              <a:spcBef>
                <a:spcPct val="0"/>
              </a:spcBef>
              <a:spcAft>
                <a:spcPct val="0"/>
              </a:spcAft>
              <a:defRPr sz="2400" b="1">
                <a:solidFill>
                  <a:schemeClr val="tx1"/>
                </a:solidFill>
                <a:latin typeface="Arial" charset="0"/>
                <a:cs typeface="Arial" charset="0"/>
              </a:defRPr>
            </a:lvl6pPr>
            <a:lvl7pPr marL="914400" algn="l" rtl="0" eaLnBrk="0" fontAlgn="base" hangingPunct="0">
              <a:lnSpc>
                <a:spcPct val="90000"/>
              </a:lnSpc>
              <a:spcBef>
                <a:spcPct val="0"/>
              </a:spcBef>
              <a:spcAft>
                <a:spcPct val="0"/>
              </a:spcAft>
              <a:defRPr sz="2400" b="1">
                <a:solidFill>
                  <a:schemeClr val="tx1"/>
                </a:solidFill>
                <a:latin typeface="Arial" charset="0"/>
                <a:cs typeface="Arial" charset="0"/>
              </a:defRPr>
            </a:lvl7pPr>
            <a:lvl8pPr marL="1371600" algn="l" rtl="0" eaLnBrk="0" fontAlgn="base" hangingPunct="0">
              <a:lnSpc>
                <a:spcPct val="90000"/>
              </a:lnSpc>
              <a:spcBef>
                <a:spcPct val="0"/>
              </a:spcBef>
              <a:spcAft>
                <a:spcPct val="0"/>
              </a:spcAft>
              <a:defRPr sz="2400" b="1">
                <a:solidFill>
                  <a:schemeClr val="tx1"/>
                </a:solidFill>
                <a:latin typeface="Arial" charset="0"/>
                <a:cs typeface="Arial" charset="0"/>
              </a:defRPr>
            </a:lvl8pPr>
            <a:lvl9pPr marL="1828800" algn="l" rtl="0" eaLnBrk="0" fontAlgn="base" hangingPunct="0">
              <a:lnSpc>
                <a:spcPct val="90000"/>
              </a:lnSpc>
              <a:spcBef>
                <a:spcPct val="0"/>
              </a:spcBef>
              <a:spcAft>
                <a:spcPct val="0"/>
              </a:spcAft>
              <a:defRPr sz="2400" b="1">
                <a:solidFill>
                  <a:schemeClr val="tx1"/>
                </a:solidFill>
                <a:latin typeface="Arial" charset="0"/>
                <a:cs typeface="Arial" charset="0"/>
              </a:defRPr>
            </a:lvl9pPr>
          </a:lstStyle>
          <a:p>
            <a:pPr>
              <a:defRPr/>
            </a:pPr>
            <a:r>
              <a:rPr lang="tr-TR" sz="3200" noProof="1" smtClean="0">
                <a:solidFill>
                  <a:srgbClr val="575757"/>
                </a:solidFill>
                <a:effectLst>
                  <a:innerShdw blurRad="63500" dist="50800" dir="8100000">
                    <a:prstClr val="black">
                      <a:alpha val="50000"/>
                    </a:prstClr>
                  </a:innerShdw>
                </a:effectLst>
                <a:latin typeface="Calibri" pitchFamily="34" charset="0"/>
                <a:cs typeface="Calibri" pitchFamily="34" charset="0"/>
              </a:rPr>
              <a:t>İŞLE İLGİLİ </a:t>
            </a:r>
            <a:r>
              <a:rPr lang="tr-TR" sz="3200" noProof="1">
                <a:solidFill>
                  <a:srgbClr val="575757"/>
                </a:solidFill>
                <a:effectLst>
                  <a:innerShdw blurRad="63500" dist="50800" dir="8100000">
                    <a:prstClr val="black">
                      <a:alpha val="50000"/>
                    </a:prstClr>
                  </a:innerShdw>
                </a:effectLst>
                <a:latin typeface="Calibri" pitchFamily="34" charset="0"/>
                <a:cs typeface="Calibri" pitchFamily="34" charset="0"/>
              </a:rPr>
              <a:t>HASTALIKLAR (work-related diseases) </a:t>
            </a:r>
            <a:endParaRPr lang="en-GB" sz="3200" noProof="1" smtClean="0">
              <a:solidFill>
                <a:srgbClr val="575757"/>
              </a:solidFill>
              <a:effectLst>
                <a:innerShdw blurRad="63500" dist="50800" dir="8100000">
                  <a:prstClr val="black">
                    <a:alpha val="50000"/>
                  </a:prstClr>
                </a:innerShdw>
              </a:effectLst>
              <a:latin typeface="Calibri" pitchFamily="34" charset="0"/>
              <a:cs typeface="Calibri" pitchFamily="34" charset="0"/>
            </a:endParaRPr>
          </a:p>
        </p:txBody>
      </p:sp>
    </p:spTree>
  </p:cSld>
  <p:clrMapOvr>
    <a:masterClrMapping/>
  </p:clrMapOvr>
  <p:transition>
    <p:fade/>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2" name="Rectangle 12"/>
          <p:cNvSpPr>
            <a:spLocks noChangeArrowheads="1"/>
          </p:cNvSpPr>
          <p:nvPr/>
        </p:nvSpPr>
        <p:spPr bwMode="gray">
          <a:xfrm>
            <a:off x="300038" y="411163"/>
            <a:ext cx="8520112" cy="647700"/>
          </a:xfrm>
          <a:prstGeom prst="rect">
            <a:avLst/>
          </a:prstGeom>
          <a:noFill/>
          <a:ln w="9525">
            <a:noFill/>
            <a:miter lim="800000"/>
            <a:headEnd/>
            <a:tailEnd/>
          </a:ln>
        </p:spPr>
        <p:txBody>
          <a:bodyPr lIns="0" rIns="0"/>
          <a:lstStyle/>
          <a:p>
            <a:endParaRPr lang="en-GB" sz="2000" b="1">
              <a:solidFill>
                <a:srgbClr val="000000"/>
              </a:solidFill>
            </a:endParaRPr>
          </a:p>
        </p:txBody>
      </p:sp>
      <p:sp>
        <p:nvSpPr>
          <p:cNvPr id="28739" name="Rectangle 67"/>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sp>
        <p:nvSpPr>
          <p:cNvPr id="30" name="Rectangle 55"/>
          <p:cNvSpPr>
            <a:spLocks noChangeArrowheads="1"/>
          </p:cNvSpPr>
          <p:nvPr/>
        </p:nvSpPr>
        <p:spPr bwMode="gray">
          <a:xfrm>
            <a:off x="143087" y="1081613"/>
            <a:ext cx="654417" cy="1023412"/>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0" tIns="0" rIns="0" bIns="0" anchor="ctr"/>
          <a:lstStyle/>
          <a:p>
            <a:pPr algn="ctr" defTabSz="801688" eaLnBrk="0" hangingPunct="0"/>
            <a:r>
              <a:rPr lang="tr-TR" sz="2400" b="1" dirty="0" smtClean="0">
                <a:solidFill>
                  <a:srgbClr val="FFFFFF"/>
                </a:solidFill>
                <a:latin typeface="Cambria" pitchFamily="18" charset="0"/>
                <a:cs typeface="Calibri" pitchFamily="34" charset="0"/>
              </a:rPr>
              <a:t>1</a:t>
            </a:r>
            <a:endParaRPr lang="tr-TR" sz="2400" b="1" dirty="0">
              <a:solidFill>
                <a:srgbClr val="FFFFFF"/>
              </a:solidFill>
              <a:latin typeface="Cambria" pitchFamily="18" charset="0"/>
              <a:cs typeface="Calibri" pitchFamily="34" charset="0"/>
            </a:endParaRPr>
          </a:p>
        </p:txBody>
      </p:sp>
      <p:sp>
        <p:nvSpPr>
          <p:cNvPr id="31" name="Rectangle 5"/>
          <p:cNvSpPr>
            <a:spLocks noChangeArrowheads="1"/>
          </p:cNvSpPr>
          <p:nvPr/>
        </p:nvSpPr>
        <p:spPr bwMode="gray">
          <a:xfrm>
            <a:off x="843352" y="1081613"/>
            <a:ext cx="8177823" cy="1023412"/>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nchor="ctr" anchorCtr="0"/>
          <a:lstStyle/>
          <a:p>
            <a:pPr algn="ctr">
              <a:lnSpc>
                <a:spcPct val="90000"/>
              </a:lnSpc>
              <a:spcAft>
                <a:spcPct val="20000"/>
              </a:spcAft>
              <a:buClr>
                <a:srgbClr val="292929"/>
              </a:buClr>
              <a:defRPr/>
            </a:pPr>
            <a:r>
              <a:rPr lang="tr-TR" sz="2000" b="1" i="1" dirty="0">
                <a:solidFill>
                  <a:srgbClr val="000000"/>
                </a:solidFill>
                <a:latin typeface="Calibri" pitchFamily="34" charset="0"/>
                <a:cs typeface="Calibri" pitchFamily="34" charset="0"/>
              </a:rPr>
              <a:t>Yapılan iş ile hastalık arasında </a:t>
            </a:r>
            <a:r>
              <a:rPr lang="tr-TR" sz="2000" b="1" i="1" dirty="0" smtClean="0">
                <a:solidFill>
                  <a:srgbClr val="C00000"/>
                </a:solidFill>
                <a:latin typeface="Calibri" pitchFamily="34" charset="0"/>
                <a:cs typeface="Calibri" pitchFamily="34" charset="0"/>
              </a:rPr>
              <a:t>neden-sonuç </a:t>
            </a:r>
            <a:r>
              <a:rPr lang="tr-TR" sz="2000" b="1" i="1" dirty="0">
                <a:solidFill>
                  <a:srgbClr val="C00000"/>
                </a:solidFill>
                <a:latin typeface="Calibri" pitchFamily="34" charset="0"/>
                <a:cs typeface="Calibri" pitchFamily="34" charset="0"/>
              </a:rPr>
              <a:t>ilişki söz konusu değildir. </a:t>
            </a:r>
            <a:r>
              <a:rPr lang="tr-TR" sz="2000" b="1" i="1" dirty="0">
                <a:solidFill>
                  <a:srgbClr val="000000"/>
                </a:solidFill>
                <a:latin typeface="Calibri" pitchFamily="34" charset="0"/>
                <a:cs typeface="Calibri" pitchFamily="34" charset="0"/>
              </a:rPr>
              <a:t>Aralarında spesifik bir ilişki yoktur,</a:t>
            </a:r>
          </a:p>
        </p:txBody>
      </p:sp>
      <p:sp>
        <p:nvSpPr>
          <p:cNvPr id="20" name="Rectangle 55"/>
          <p:cNvSpPr>
            <a:spLocks noChangeArrowheads="1"/>
          </p:cNvSpPr>
          <p:nvPr/>
        </p:nvSpPr>
        <p:spPr bwMode="gray">
          <a:xfrm>
            <a:off x="143089" y="2224613"/>
            <a:ext cx="654416" cy="1023412"/>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0" tIns="0" rIns="0" bIns="0" anchor="ctr"/>
          <a:lstStyle/>
          <a:p>
            <a:pPr algn="ctr" defTabSz="801688" eaLnBrk="0" hangingPunct="0"/>
            <a:r>
              <a:rPr lang="tr-TR" sz="2400" b="1" dirty="0" smtClean="0">
                <a:solidFill>
                  <a:srgbClr val="FFFFFF"/>
                </a:solidFill>
                <a:latin typeface="Cambria" pitchFamily="18" charset="0"/>
                <a:cs typeface="Calibri" pitchFamily="34" charset="0"/>
              </a:rPr>
              <a:t>2</a:t>
            </a:r>
            <a:endParaRPr lang="tr-TR" sz="2400" b="1" dirty="0">
              <a:solidFill>
                <a:srgbClr val="FFFFFF"/>
              </a:solidFill>
              <a:latin typeface="Cambria" pitchFamily="18" charset="0"/>
              <a:cs typeface="Calibri" pitchFamily="34" charset="0"/>
            </a:endParaRPr>
          </a:p>
        </p:txBody>
      </p:sp>
      <p:sp>
        <p:nvSpPr>
          <p:cNvPr id="21" name="Rectangle 5"/>
          <p:cNvSpPr>
            <a:spLocks noChangeArrowheads="1"/>
          </p:cNvSpPr>
          <p:nvPr/>
        </p:nvSpPr>
        <p:spPr bwMode="gray">
          <a:xfrm>
            <a:off x="843352" y="2224613"/>
            <a:ext cx="8177823" cy="1023412"/>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nchor="ctr" anchorCtr="0"/>
          <a:lstStyle/>
          <a:p>
            <a:pPr algn="ctr">
              <a:lnSpc>
                <a:spcPct val="90000"/>
              </a:lnSpc>
              <a:spcAft>
                <a:spcPct val="20000"/>
              </a:spcAft>
              <a:buClr>
                <a:srgbClr val="292929"/>
              </a:buClr>
              <a:defRPr/>
            </a:pPr>
            <a:r>
              <a:rPr lang="tr-TR" sz="2000" b="1" i="1" dirty="0">
                <a:solidFill>
                  <a:srgbClr val="000000"/>
                </a:solidFill>
                <a:latin typeface="Calibri" pitchFamily="34" charset="0"/>
                <a:cs typeface="Calibri" pitchFamily="34" charset="0"/>
              </a:rPr>
              <a:t>Çalışma koşulları, hastalığın ortaya çıkmasını </a:t>
            </a:r>
            <a:r>
              <a:rPr lang="tr-TR" sz="2000" b="1" i="1" dirty="0">
                <a:solidFill>
                  <a:srgbClr val="C00000"/>
                </a:solidFill>
                <a:latin typeface="Calibri" pitchFamily="34" charset="0"/>
                <a:cs typeface="Calibri" pitchFamily="34" charset="0"/>
              </a:rPr>
              <a:t>kolaylaştırıcı veya gelişmesini hızlandırıcı </a:t>
            </a:r>
            <a:r>
              <a:rPr lang="tr-TR" sz="2000" b="1" i="1" dirty="0">
                <a:solidFill>
                  <a:srgbClr val="000000"/>
                </a:solidFill>
                <a:latin typeface="Calibri" pitchFamily="34" charset="0"/>
                <a:cs typeface="Calibri" pitchFamily="34" charset="0"/>
              </a:rPr>
              <a:t>nedendir. </a:t>
            </a:r>
          </a:p>
        </p:txBody>
      </p:sp>
      <p:sp>
        <p:nvSpPr>
          <p:cNvPr id="24" name="Rectangle 55"/>
          <p:cNvSpPr>
            <a:spLocks noChangeArrowheads="1"/>
          </p:cNvSpPr>
          <p:nvPr/>
        </p:nvSpPr>
        <p:spPr bwMode="gray">
          <a:xfrm>
            <a:off x="143089" y="3367613"/>
            <a:ext cx="654416" cy="1023412"/>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0" tIns="0" rIns="0" bIns="0" anchor="ctr"/>
          <a:lstStyle/>
          <a:p>
            <a:pPr algn="ctr" defTabSz="801688" eaLnBrk="0" hangingPunct="0"/>
            <a:r>
              <a:rPr lang="tr-TR" sz="2400" b="1" dirty="0" smtClean="0">
                <a:solidFill>
                  <a:srgbClr val="FFFFFF"/>
                </a:solidFill>
                <a:latin typeface="Cambria" pitchFamily="18" charset="0"/>
                <a:cs typeface="Calibri" pitchFamily="34" charset="0"/>
              </a:rPr>
              <a:t>3</a:t>
            </a:r>
            <a:endParaRPr lang="tr-TR" sz="2400" b="1" dirty="0">
              <a:solidFill>
                <a:srgbClr val="FFFFFF"/>
              </a:solidFill>
              <a:latin typeface="Cambria" pitchFamily="18" charset="0"/>
              <a:cs typeface="Calibri" pitchFamily="34" charset="0"/>
            </a:endParaRPr>
          </a:p>
        </p:txBody>
      </p:sp>
      <p:sp>
        <p:nvSpPr>
          <p:cNvPr id="25" name="Rectangle 5"/>
          <p:cNvSpPr>
            <a:spLocks noChangeArrowheads="1"/>
          </p:cNvSpPr>
          <p:nvPr/>
        </p:nvSpPr>
        <p:spPr bwMode="gray">
          <a:xfrm>
            <a:off x="843352" y="3367613"/>
            <a:ext cx="8177823" cy="1023412"/>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nchor="ctr" anchorCtr="0"/>
          <a:lstStyle/>
          <a:p>
            <a:pPr algn="ctr">
              <a:lnSpc>
                <a:spcPct val="90000"/>
              </a:lnSpc>
              <a:spcAft>
                <a:spcPct val="20000"/>
              </a:spcAft>
              <a:buClr>
                <a:srgbClr val="292929"/>
              </a:buClr>
              <a:defRPr/>
            </a:pPr>
            <a:r>
              <a:rPr lang="es-ES" sz="2000" b="1" i="1" dirty="0">
                <a:solidFill>
                  <a:srgbClr val="000000"/>
                </a:solidFill>
                <a:latin typeface="Calibri" pitchFamily="34" charset="0"/>
                <a:cs typeface="Calibri" pitchFamily="34" charset="0"/>
              </a:rPr>
              <a:t>Etken ortamda olmasa da hastalık olacaktır,</a:t>
            </a:r>
          </a:p>
        </p:txBody>
      </p:sp>
      <p:sp>
        <p:nvSpPr>
          <p:cNvPr id="28" name="Rectangle 55"/>
          <p:cNvSpPr>
            <a:spLocks noChangeArrowheads="1"/>
          </p:cNvSpPr>
          <p:nvPr/>
        </p:nvSpPr>
        <p:spPr bwMode="gray">
          <a:xfrm>
            <a:off x="143089" y="4539188"/>
            <a:ext cx="654416" cy="1023412"/>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0" tIns="0" rIns="0" bIns="0" anchor="ctr"/>
          <a:lstStyle/>
          <a:p>
            <a:pPr algn="ctr" defTabSz="801688" eaLnBrk="0" hangingPunct="0"/>
            <a:r>
              <a:rPr lang="tr-TR" sz="2400" b="1" dirty="0" smtClean="0">
                <a:solidFill>
                  <a:srgbClr val="FFFFFF"/>
                </a:solidFill>
                <a:latin typeface="Cambria" pitchFamily="18" charset="0"/>
                <a:cs typeface="Calibri" pitchFamily="34" charset="0"/>
              </a:rPr>
              <a:t>4</a:t>
            </a:r>
            <a:endParaRPr lang="tr-TR" sz="2400" b="1" dirty="0">
              <a:solidFill>
                <a:srgbClr val="FFFFFF"/>
              </a:solidFill>
              <a:latin typeface="Cambria" pitchFamily="18" charset="0"/>
              <a:cs typeface="Calibri" pitchFamily="34" charset="0"/>
            </a:endParaRPr>
          </a:p>
        </p:txBody>
      </p:sp>
      <p:sp>
        <p:nvSpPr>
          <p:cNvPr id="29" name="Rectangle 5"/>
          <p:cNvSpPr>
            <a:spLocks noChangeArrowheads="1"/>
          </p:cNvSpPr>
          <p:nvPr/>
        </p:nvSpPr>
        <p:spPr bwMode="gray">
          <a:xfrm>
            <a:off x="843352" y="4539188"/>
            <a:ext cx="8177823" cy="1023412"/>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nchor="ctr" anchorCtr="0"/>
          <a:lstStyle/>
          <a:p>
            <a:pPr algn="ctr">
              <a:lnSpc>
                <a:spcPct val="90000"/>
              </a:lnSpc>
              <a:spcAft>
                <a:spcPct val="20000"/>
              </a:spcAft>
              <a:buClr>
                <a:srgbClr val="292929"/>
              </a:buClr>
              <a:defRPr/>
            </a:pPr>
            <a:r>
              <a:rPr lang="tr-TR" sz="2000" b="1" i="1" dirty="0">
                <a:solidFill>
                  <a:srgbClr val="C00000"/>
                </a:solidFill>
                <a:latin typeface="Calibri" pitchFamily="34" charset="0"/>
                <a:cs typeface="Calibri" pitchFamily="34" charset="0"/>
              </a:rPr>
              <a:t>Kompleks bir </a:t>
            </a:r>
            <a:r>
              <a:rPr lang="tr-TR" sz="2000" b="1" i="1" dirty="0" err="1">
                <a:solidFill>
                  <a:srgbClr val="C00000"/>
                </a:solidFill>
                <a:latin typeface="Calibri" pitchFamily="34" charset="0"/>
                <a:cs typeface="Calibri" pitchFamily="34" charset="0"/>
              </a:rPr>
              <a:t>etyolojiye</a:t>
            </a:r>
            <a:r>
              <a:rPr lang="tr-TR" sz="2000" b="1" i="1" dirty="0">
                <a:solidFill>
                  <a:srgbClr val="C00000"/>
                </a:solidFill>
                <a:latin typeface="Calibri" pitchFamily="34" charset="0"/>
                <a:cs typeface="Calibri" pitchFamily="34" charset="0"/>
              </a:rPr>
              <a:t> </a:t>
            </a:r>
            <a:r>
              <a:rPr lang="tr-TR" sz="2000" b="1" i="1" dirty="0">
                <a:solidFill>
                  <a:srgbClr val="000000"/>
                </a:solidFill>
                <a:latin typeface="Calibri" pitchFamily="34" charset="0"/>
                <a:cs typeface="Calibri" pitchFamily="34" charset="0"/>
              </a:rPr>
              <a:t>sahiptir,</a:t>
            </a:r>
          </a:p>
        </p:txBody>
      </p:sp>
      <p:sp>
        <p:nvSpPr>
          <p:cNvPr id="41" name="Rectangle 31"/>
          <p:cNvSpPr txBox="1">
            <a:spLocks noChangeArrowheads="1"/>
          </p:cNvSpPr>
          <p:nvPr/>
        </p:nvSpPr>
        <p:spPr bwMode="gray">
          <a:xfrm>
            <a:off x="231797" y="411163"/>
            <a:ext cx="8816669" cy="647700"/>
          </a:xfrm>
          <a:prstGeom prst="rect">
            <a:avLst/>
          </a:prstGeom>
          <a:noFill/>
          <a:ln w="9525">
            <a:noFill/>
            <a:miter lim="800000"/>
            <a:headEnd/>
            <a:tailEnd/>
          </a:ln>
        </p:spPr>
        <p:txBody>
          <a:bodyPr vert="horz" wrap="square" lIns="0" tIns="45720" rIns="0" bIns="45720" numCol="1" anchor="ctr" anchorCtr="0" compatLnSpc="1">
            <a:prstTxWarp prst="textNoShape">
              <a:avLst/>
            </a:prstTxWarp>
          </a:bodyP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200" algn="l" rtl="0" eaLnBrk="0" fontAlgn="base" hangingPunct="0">
              <a:lnSpc>
                <a:spcPct val="90000"/>
              </a:lnSpc>
              <a:spcBef>
                <a:spcPct val="0"/>
              </a:spcBef>
              <a:spcAft>
                <a:spcPct val="0"/>
              </a:spcAft>
              <a:defRPr sz="2400" b="1">
                <a:solidFill>
                  <a:schemeClr val="tx1"/>
                </a:solidFill>
                <a:latin typeface="Arial" charset="0"/>
                <a:cs typeface="Arial" charset="0"/>
              </a:defRPr>
            </a:lvl6pPr>
            <a:lvl7pPr marL="914400" algn="l" rtl="0" eaLnBrk="0" fontAlgn="base" hangingPunct="0">
              <a:lnSpc>
                <a:spcPct val="90000"/>
              </a:lnSpc>
              <a:spcBef>
                <a:spcPct val="0"/>
              </a:spcBef>
              <a:spcAft>
                <a:spcPct val="0"/>
              </a:spcAft>
              <a:defRPr sz="2400" b="1">
                <a:solidFill>
                  <a:schemeClr val="tx1"/>
                </a:solidFill>
                <a:latin typeface="Arial" charset="0"/>
                <a:cs typeface="Arial" charset="0"/>
              </a:defRPr>
            </a:lvl7pPr>
            <a:lvl8pPr marL="1371600" algn="l" rtl="0" eaLnBrk="0" fontAlgn="base" hangingPunct="0">
              <a:lnSpc>
                <a:spcPct val="90000"/>
              </a:lnSpc>
              <a:spcBef>
                <a:spcPct val="0"/>
              </a:spcBef>
              <a:spcAft>
                <a:spcPct val="0"/>
              </a:spcAft>
              <a:defRPr sz="2400" b="1">
                <a:solidFill>
                  <a:schemeClr val="tx1"/>
                </a:solidFill>
                <a:latin typeface="Arial" charset="0"/>
                <a:cs typeface="Arial" charset="0"/>
              </a:defRPr>
            </a:lvl8pPr>
            <a:lvl9pPr marL="1828800" algn="l" rtl="0" eaLnBrk="0" fontAlgn="base" hangingPunct="0">
              <a:lnSpc>
                <a:spcPct val="90000"/>
              </a:lnSpc>
              <a:spcBef>
                <a:spcPct val="0"/>
              </a:spcBef>
              <a:spcAft>
                <a:spcPct val="0"/>
              </a:spcAft>
              <a:defRPr sz="2400" b="1">
                <a:solidFill>
                  <a:schemeClr val="tx1"/>
                </a:solidFill>
                <a:latin typeface="Arial" charset="0"/>
                <a:cs typeface="Arial" charset="0"/>
              </a:defRPr>
            </a:lvl9pPr>
          </a:lstStyle>
          <a:p>
            <a:r>
              <a:rPr lang="en-US" sz="3200" dirty="0">
                <a:solidFill>
                  <a:srgbClr val="575757"/>
                </a:solidFill>
                <a:effectLst>
                  <a:innerShdw blurRad="63500" dist="50800" dir="8100000">
                    <a:prstClr val="black">
                      <a:alpha val="50000"/>
                    </a:prstClr>
                  </a:innerShdw>
                </a:effectLst>
                <a:latin typeface="Calibri" pitchFamily="34" charset="0"/>
                <a:cs typeface="Calibri" pitchFamily="34" charset="0"/>
              </a:rPr>
              <a:t>İŞLE İLGİLİ </a:t>
            </a:r>
            <a:r>
              <a:rPr lang="en-US" sz="3200" dirty="0" smtClean="0">
                <a:solidFill>
                  <a:srgbClr val="575757"/>
                </a:solidFill>
                <a:effectLst>
                  <a:innerShdw blurRad="63500" dist="50800" dir="8100000">
                    <a:prstClr val="black">
                      <a:alpha val="50000"/>
                    </a:prstClr>
                  </a:innerShdw>
                </a:effectLst>
                <a:latin typeface="Calibri" pitchFamily="34" charset="0"/>
                <a:cs typeface="Calibri" pitchFamily="34" charset="0"/>
              </a:rPr>
              <a:t>HASTALIKLAR</a:t>
            </a:r>
            <a:r>
              <a:rPr lang="tr-TR" sz="3200" dirty="0" smtClean="0">
                <a:solidFill>
                  <a:srgbClr val="575757"/>
                </a:solidFill>
                <a:effectLst>
                  <a:innerShdw blurRad="63500" dist="50800" dir="8100000">
                    <a:prstClr val="black">
                      <a:alpha val="50000"/>
                    </a:prstClr>
                  </a:innerShdw>
                </a:effectLst>
                <a:latin typeface="Calibri" pitchFamily="34" charset="0"/>
                <a:cs typeface="Calibri" pitchFamily="34" charset="0"/>
              </a:rPr>
              <a:t>IN ÖZELLİKLERİ</a:t>
            </a:r>
            <a:endParaRPr lang="en-US" sz="3200" dirty="0">
              <a:solidFill>
                <a:srgbClr val="575757"/>
              </a:solidFill>
              <a:effectLst>
                <a:innerShdw blurRad="63500" dist="50800" dir="8100000">
                  <a:prstClr val="black">
                    <a:alpha val="50000"/>
                  </a:prstClr>
                </a:innerShdw>
              </a:effectLst>
              <a:latin typeface="Calibri" pitchFamily="34" charset="0"/>
              <a:cs typeface="Calibri" pitchFamily="34" charset="0"/>
            </a:endParaRPr>
          </a:p>
        </p:txBody>
      </p:sp>
    </p:spTree>
    <p:extLst>
      <p:ext uri="{BB962C8B-B14F-4D97-AF65-F5344CB8AC3E}">
        <p14:creationId xmlns:p14="http://schemas.microsoft.com/office/powerpoint/2010/main" val="69947981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3000" tmFilter="0, 0; .2, .5; .8, .5; 1, 0"/>
                                        <p:tgtEl>
                                          <p:spTgt spid="28739"/>
                                        </p:tgtEl>
                                      </p:cBhvr>
                                    </p:animEffect>
                                    <p:animScale>
                                      <p:cBhvr>
                                        <p:cTn id="7" dur="1500" autoRev="1" fill="hold"/>
                                        <p:tgtEl>
                                          <p:spTgt spid="2873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739"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78" name="Rectangle 90"/>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grpSp>
        <p:nvGrpSpPr>
          <p:cNvPr id="2" name="Group 19"/>
          <p:cNvGrpSpPr>
            <a:grpSpLocks/>
          </p:cNvGrpSpPr>
          <p:nvPr/>
        </p:nvGrpSpPr>
        <p:grpSpPr bwMode="auto">
          <a:xfrm>
            <a:off x="95250" y="2555875"/>
            <a:ext cx="2400300" cy="2081213"/>
            <a:chOff x="720" y="1998"/>
            <a:chExt cx="1440" cy="1332"/>
          </a:xfrm>
        </p:grpSpPr>
        <p:sp>
          <p:nvSpPr>
            <p:cNvPr id="437284" name="AutoShape 5"/>
            <p:cNvSpPr>
              <a:spLocks noChangeArrowheads="1"/>
            </p:cNvSpPr>
            <p:nvPr/>
          </p:nvSpPr>
          <p:spPr bwMode="auto">
            <a:xfrm>
              <a:off x="720" y="1998"/>
              <a:ext cx="1440" cy="1332"/>
            </a:xfrm>
            <a:prstGeom prst="roundRect">
              <a:avLst>
                <a:gd name="adj" fmla="val 16667"/>
              </a:avLst>
            </a:prstGeom>
            <a:noFill/>
            <a:ln w="38100">
              <a:solidFill>
                <a:schemeClr val="tx1"/>
              </a:solidFill>
              <a:round/>
              <a:headEnd/>
              <a:tailEnd/>
            </a:ln>
          </p:spPr>
          <p:txBody>
            <a:bodyPr wrap="none" anchor="ctr"/>
            <a:lstStyle/>
            <a:p>
              <a:pPr algn="ctr" eaLnBrk="0" hangingPunct="0"/>
              <a:endParaRPr lang="zh-CN" altLang="zh-CN" sz="2000" i="1">
                <a:solidFill>
                  <a:srgbClr val="000000"/>
                </a:solidFill>
                <a:latin typeface="Verdana" pitchFamily="34" charset="0"/>
                <a:ea typeface="宋体" charset="-122"/>
              </a:endParaRPr>
            </a:p>
          </p:txBody>
        </p:sp>
        <p:sp>
          <p:nvSpPr>
            <p:cNvPr id="437285" name="Text Box 6"/>
            <p:cNvSpPr txBox="1">
              <a:spLocks noChangeArrowheads="1"/>
            </p:cNvSpPr>
            <p:nvPr/>
          </p:nvSpPr>
          <p:spPr bwMode="auto">
            <a:xfrm>
              <a:off x="780" y="2027"/>
              <a:ext cx="1380" cy="1242"/>
            </a:xfrm>
            <a:prstGeom prst="rect">
              <a:avLst/>
            </a:prstGeom>
            <a:noFill/>
            <a:ln w="9525">
              <a:noFill/>
              <a:miter lim="800000"/>
              <a:headEnd/>
              <a:tailEnd/>
            </a:ln>
          </p:spPr>
          <p:txBody>
            <a:bodyPr>
              <a:spAutoFit/>
            </a:bodyPr>
            <a:lstStyle/>
            <a:p>
              <a:pPr eaLnBrk="0" hangingPunct="0"/>
              <a:r>
                <a:rPr lang="tr-TR" altLang="zh-CN" sz="2000" b="1" i="1">
                  <a:solidFill>
                    <a:srgbClr val="000000"/>
                  </a:solidFill>
                  <a:latin typeface="Calibri" pitchFamily="34" charset="0"/>
                  <a:ea typeface="宋体" charset="-122"/>
                  <a:cs typeface="Calibri" pitchFamily="34" charset="0"/>
                </a:rPr>
                <a:t>İşyerindeki;</a:t>
              </a:r>
            </a:p>
            <a:p>
              <a:pPr eaLnBrk="0" hangingPunct="0"/>
              <a:r>
                <a:rPr lang="tr-TR" altLang="zh-CN" sz="2000" i="1">
                  <a:solidFill>
                    <a:srgbClr val="000000"/>
                  </a:solidFill>
                  <a:latin typeface="Calibri" pitchFamily="34" charset="0"/>
                  <a:ea typeface="宋体" charset="-122"/>
                  <a:cs typeface="Calibri" pitchFamily="34" charset="0"/>
                </a:rPr>
                <a:t>1.Fiziksel,</a:t>
              </a:r>
            </a:p>
            <a:p>
              <a:pPr eaLnBrk="0" hangingPunct="0"/>
              <a:r>
                <a:rPr lang="tr-TR" altLang="zh-CN" sz="2000" i="1">
                  <a:solidFill>
                    <a:srgbClr val="000000"/>
                  </a:solidFill>
                  <a:latin typeface="Calibri" pitchFamily="34" charset="0"/>
                  <a:ea typeface="宋体" charset="-122"/>
                  <a:cs typeface="Calibri" pitchFamily="34" charset="0"/>
                </a:rPr>
                <a:t>2.Kimyasal,</a:t>
              </a:r>
            </a:p>
            <a:p>
              <a:pPr eaLnBrk="0" hangingPunct="0"/>
              <a:r>
                <a:rPr lang="tr-TR" altLang="zh-CN" sz="2000" i="1">
                  <a:solidFill>
                    <a:srgbClr val="000000"/>
                  </a:solidFill>
                  <a:latin typeface="Calibri" pitchFamily="34" charset="0"/>
                  <a:ea typeface="宋体" charset="-122"/>
                  <a:cs typeface="Calibri" pitchFamily="34" charset="0"/>
                </a:rPr>
                <a:t>3.Biyolojik, </a:t>
              </a:r>
            </a:p>
            <a:p>
              <a:pPr eaLnBrk="0" hangingPunct="0"/>
              <a:r>
                <a:rPr lang="tr-TR" altLang="zh-CN" sz="2000" i="1">
                  <a:solidFill>
                    <a:srgbClr val="000000"/>
                  </a:solidFill>
                  <a:latin typeface="Calibri" pitchFamily="34" charset="0"/>
                  <a:ea typeface="宋体" charset="-122"/>
                  <a:cs typeface="Calibri" pitchFamily="34" charset="0"/>
                </a:rPr>
                <a:t>4.Psikososyal,</a:t>
              </a:r>
            </a:p>
            <a:p>
              <a:pPr eaLnBrk="0" hangingPunct="0"/>
              <a:r>
                <a:rPr lang="tr-TR" altLang="zh-CN" sz="2000" i="1">
                  <a:solidFill>
                    <a:srgbClr val="000000"/>
                  </a:solidFill>
                  <a:latin typeface="Calibri" pitchFamily="34" charset="0"/>
                  <a:ea typeface="宋体" charset="-122"/>
                  <a:cs typeface="Calibri" pitchFamily="34" charset="0"/>
                </a:rPr>
                <a:t>                …faktörler</a:t>
              </a:r>
              <a:endParaRPr lang="en-US" altLang="zh-CN" sz="2000" i="1">
                <a:solidFill>
                  <a:srgbClr val="000000"/>
                </a:solidFill>
                <a:latin typeface="Calibri" pitchFamily="34" charset="0"/>
                <a:ea typeface="宋体" charset="-122"/>
                <a:cs typeface="Calibri" pitchFamily="34" charset="0"/>
              </a:endParaRPr>
            </a:p>
          </p:txBody>
        </p:sp>
      </p:grpSp>
      <p:sp>
        <p:nvSpPr>
          <p:cNvPr id="11" name="Freeform 7"/>
          <p:cNvSpPr>
            <a:spLocks/>
          </p:cNvSpPr>
          <p:nvPr/>
        </p:nvSpPr>
        <p:spPr bwMode="gray">
          <a:xfrm>
            <a:off x="2536825" y="2617788"/>
            <a:ext cx="903288" cy="1241425"/>
          </a:xfrm>
          <a:custGeom>
            <a:avLst/>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accent2"/>
              </a:gs>
              <a:gs pos="100000">
                <a:schemeClr val="accent2">
                  <a:gamma/>
                  <a:tint val="63529"/>
                  <a:invGamma/>
                </a:schemeClr>
              </a:gs>
            </a:gsLst>
            <a:lin ang="0" scaled="1"/>
          </a:gradFill>
          <a:ln w="0">
            <a:noFill/>
            <a:prstDash val="solid"/>
            <a:round/>
            <a:headEnd/>
            <a:tailEnd/>
          </a:ln>
        </p:spPr>
        <p:txBody>
          <a:bodyPr/>
          <a:lstStyle/>
          <a:p>
            <a:pPr>
              <a:defRPr/>
            </a:pPr>
            <a:endParaRPr lang="zh-CN" altLang="en-US" i="1">
              <a:solidFill>
                <a:srgbClr val="000000"/>
              </a:solidFill>
            </a:endParaRPr>
          </a:p>
        </p:txBody>
      </p:sp>
      <p:sp>
        <p:nvSpPr>
          <p:cNvPr id="437253" name="AutoShape 8"/>
          <p:cNvSpPr>
            <a:spLocks noChangeAspect="1" noChangeArrowheads="1" noTextEdit="1"/>
          </p:cNvSpPr>
          <p:nvPr/>
        </p:nvSpPr>
        <p:spPr bwMode="gray">
          <a:xfrm flipH="1">
            <a:off x="3773488" y="2614613"/>
            <a:ext cx="909637" cy="1244600"/>
          </a:xfrm>
          <a:prstGeom prst="rect">
            <a:avLst/>
          </a:prstGeom>
          <a:noFill/>
          <a:ln w="9525">
            <a:noFill/>
            <a:miter lim="800000"/>
            <a:headEnd/>
            <a:tailEnd/>
          </a:ln>
        </p:spPr>
        <p:txBody>
          <a:bodyPr/>
          <a:lstStyle/>
          <a:p>
            <a:endParaRPr lang="tr-TR"/>
          </a:p>
        </p:txBody>
      </p:sp>
      <p:sp>
        <p:nvSpPr>
          <p:cNvPr id="14" name="Freeform 9"/>
          <p:cNvSpPr>
            <a:spLocks/>
          </p:cNvSpPr>
          <p:nvPr/>
        </p:nvSpPr>
        <p:spPr bwMode="gray">
          <a:xfrm flipH="1">
            <a:off x="3455988" y="2617788"/>
            <a:ext cx="903287" cy="1241425"/>
          </a:xfrm>
          <a:custGeom>
            <a:avLst/>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hlink"/>
              </a:gs>
              <a:gs pos="100000">
                <a:schemeClr val="hlink">
                  <a:gamma/>
                  <a:tint val="31765"/>
                  <a:invGamma/>
                </a:schemeClr>
              </a:gs>
            </a:gsLst>
            <a:lin ang="0" scaled="1"/>
          </a:gradFill>
          <a:ln w="0">
            <a:noFill/>
            <a:prstDash val="solid"/>
            <a:round/>
            <a:headEnd/>
            <a:tailEnd/>
          </a:ln>
        </p:spPr>
        <p:txBody>
          <a:bodyPr/>
          <a:lstStyle/>
          <a:p>
            <a:pPr>
              <a:defRPr/>
            </a:pPr>
            <a:endParaRPr lang="zh-CN" altLang="en-US" i="1">
              <a:solidFill>
                <a:srgbClr val="000000"/>
              </a:solidFill>
            </a:endParaRPr>
          </a:p>
        </p:txBody>
      </p:sp>
      <p:grpSp>
        <p:nvGrpSpPr>
          <p:cNvPr id="3" name="Group 21"/>
          <p:cNvGrpSpPr>
            <a:grpSpLocks/>
          </p:cNvGrpSpPr>
          <p:nvPr/>
        </p:nvGrpSpPr>
        <p:grpSpPr bwMode="auto">
          <a:xfrm>
            <a:off x="1952625" y="990600"/>
            <a:ext cx="2998788" cy="1601788"/>
            <a:chOff x="1920" y="912"/>
            <a:chExt cx="1889" cy="1009"/>
          </a:xfrm>
        </p:grpSpPr>
        <p:grpSp>
          <p:nvGrpSpPr>
            <p:cNvPr id="4" name="Group 10"/>
            <p:cNvGrpSpPr>
              <a:grpSpLocks/>
            </p:cNvGrpSpPr>
            <p:nvPr/>
          </p:nvGrpSpPr>
          <p:grpSpPr bwMode="auto">
            <a:xfrm>
              <a:off x="1920" y="912"/>
              <a:ext cx="1889" cy="1009"/>
              <a:chOff x="1997" y="1314"/>
              <a:chExt cx="1889" cy="1009"/>
            </a:xfrm>
          </p:grpSpPr>
          <p:grpSp>
            <p:nvGrpSpPr>
              <p:cNvPr id="5" name="Group 11"/>
              <p:cNvGrpSpPr>
                <a:grpSpLocks/>
              </p:cNvGrpSpPr>
              <p:nvPr/>
            </p:nvGrpSpPr>
            <p:grpSpPr bwMode="auto">
              <a:xfrm>
                <a:off x="1997" y="1404"/>
                <a:ext cx="1889" cy="919"/>
                <a:chOff x="1973" y="1027"/>
                <a:chExt cx="1926" cy="937"/>
              </a:xfrm>
            </p:grpSpPr>
            <p:sp>
              <p:nvSpPr>
                <p:cNvPr id="23" name="Oval 12"/>
                <p:cNvSpPr>
                  <a:spLocks noChangeArrowheads="1"/>
                </p:cNvSpPr>
                <p:nvPr/>
              </p:nvSpPr>
              <p:spPr bwMode="gray">
                <a:xfrm>
                  <a:off x="1994" y="1057"/>
                  <a:ext cx="1905" cy="907"/>
                </a:xfrm>
                <a:prstGeom prst="ellipse">
                  <a:avLst/>
                </a:prstGeom>
                <a:gradFill rotWithShape="1">
                  <a:gsLst>
                    <a:gs pos="0">
                      <a:schemeClr val="hlink"/>
                    </a:gs>
                    <a:gs pos="100000">
                      <a:schemeClr val="hlink">
                        <a:gamma/>
                        <a:shade val="48627"/>
                        <a:invGamma/>
                      </a:schemeClr>
                    </a:gs>
                  </a:gsLst>
                  <a:lin ang="2700000" scaled="1"/>
                </a:gradFill>
                <a:ln w="9525">
                  <a:noFill/>
                  <a:round/>
                  <a:headEnd/>
                  <a:tailEnd/>
                </a:ln>
                <a:effectLst/>
              </p:spPr>
              <p:txBody>
                <a:bodyPr wrap="none" anchor="ctr"/>
                <a:lstStyle/>
                <a:p>
                  <a:pPr>
                    <a:defRPr/>
                  </a:pPr>
                  <a:endParaRPr lang="zh-CN" altLang="en-US" i="1">
                    <a:solidFill>
                      <a:srgbClr val="000000"/>
                    </a:solidFill>
                  </a:endParaRPr>
                </a:p>
              </p:txBody>
            </p:sp>
            <p:sp>
              <p:nvSpPr>
                <p:cNvPr id="24" name="Oval 13"/>
                <p:cNvSpPr>
                  <a:spLocks noChangeArrowheads="1"/>
                </p:cNvSpPr>
                <p:nvPr/>
              </p:nvSpPr>
              <p:spPr bwMode="gray">
                <a:xfrm>
                  <a:off x="1973" y="1027"/>
                  <a:ext cx="1905" cy="907"/>
                </a:xfrm>
                <a:prstGeom prst="ellipse">
                  <a:avLst/>
                </a:prstGeom>
                <a:gradFill rotWithShape="1">
                  <a:gsLst>
                    <a:gs pos="0">
                      <a:schemeClr val="hlink">
                        <a:gamma/>
                        <a:tint val="44314"/>
                        <a:invGamma/>
                      </a:schemeClr>
                    </a:gs>
                    <a:gs pos="100000">
                      <a:schemeClr val="hlink"/>
                    </a:gs>
                  </a:gsLst>
                  <a:lin ang="2700000" scaled="1"/>
                </a:gradFill>
                <a:ln w="9525">
                  <a:noFill/>
                  <a:round/>
                  <a:headEnd/>
                  <a:tailEnd/>
                </a:ln>
                <a:effectLst/>
              </p:spPr>
              <p:txBody>
                <a:bodyPr wrap="none" anchor="ctr"/>
                <a:lstStyle/>
                <a:p>
                  <a:pPr>
                    <a:defRPr/>
                  </a:pPr>
                  <a:endParaRPr lang="zh-CN" altLang="en-US" i="1">
                    <a:solidFill>
                      <a:srgbClr val="000000"/>
                    </a:solidFill>
                  </a:endParaRPr>
                </a:p>
              </p:txBody>
            </p:sp>
          </p:grpSp>
          <p:sp>
            <p:nvSpPr>
              <p:cNvPr id="19" name="Oval 14"/>
              <p:cNvSpPr>
                <a:spLocks noChangeArrowheads="1"/>
              </p:cNvSpPr>
              <p:nvPr/>
            </p:nvSpPr>
            <p:spPr bwMode="gray">
              <a:xfrm>
                <a:off x="2086" y="1314"/>
                <a:ext cx="1691" cy="845"/>
              </a:xfrm>
              <a:prstGeom prst="ellipse">
                <a:avLst/>
              </a:prstGeom>
              <a:gradFill rotWithShape="1">
                <a:gsLst>
                  <a:gs pos="0">
                    <a:schemeClr val="accent1">
                      <a:gamma/>
                      <a:shade val="46275"/>
                      <a:invGamma/>
                    </a:schemeClr>
                  </a:gs>
                  <a:gs pos="100000">
                    <a:schemeClr val="accent1"/>
                  </a:gs>
                </a:gsLst>
                <a:lin ang="2700000" scaled="1"/>
              </a:gradFill>
              <a:ln w="9525" algn="ctr">
                <a:noFill/>
                <a:round/>
                <a:headEnd/>
                <a:tailEnd/>
              </a:ln>
              <a:effectLst/>
            </p:spPr>
            <p:txBody>
              <a:bodyPr vert="eaVert" wrap="none" anchor="ctr"/>
              <a:lstStyle/>
              <a:p>
                <a:pPr>
                  <a:defRPr/>
                </a:pPr>
                <a:endParaRPr lang="zh-CN" altLang="en-US" i="1">
                  <a:solidFill>
                    <a:srgbClr val="000000"/>
                  </a:solidFill>
                </a:endParaRPr>
              </a:p>
            </p:txBody>
          </p:sp>
          <p:sp>
            <p:nvSpPr>
              <p:cNvPr id="20" name="Oval 15"/>
              <p:cNvSpPr>
                <a:spLocks noChangeArrowheads="1"/>
              </p:cNvSpPr>
              <p:nvPr/>
            </p:nvSpPr>
            <p:spPr bwMode="gray">
              <a:xfrm>
                <a:off x="2108" y="1319"/>
                <a:ext cx="1650" cy="824"/>
              </a:xfrm>
              <a:prstGeom prst="ellipse">
                <a:avLst/>
              </a:prstGeom>
              <a:gradFill rotWithShape="1">
                <a:gsLst>
                  <a:gs pos="0">
                    <a:schemeClr val="accent1">
                      <a:alpha val="0"/>
                    </a:schemeClr>
                  </a:gs>
                  <a:gs pos="100000">
                    <a:schemeClr val="accent1">
                      <a:gamma/>
                      <a:tint val="34902"/>
                      <a:invGamma/>
                    </a:schemeClr>
                  </a:gs>
                </a:gsLst>
                <a:lin ang="2700000" scaled="1"/>
              </a:gradFill>
              <a:ln w="9525" algn="ctr">
                <a:noFill/>
                <a:round/>
                <a:headEnd/>
                <a:tailEnd/>
              </a:ln>
              <a:effectLst/>
            </p:spPr>
            <p:txBody>
              <a:bodyPr vert="eaVert" wrap="none" anchor="ctr"/>
              <a:lstStyle/>
              <a:p>
                <a:pPr>
                  <a:defRPr/>
                </a:pPr>
                <a:endParaRPr lang="zh-CN" altLang="en-US" i="1">
                  <a:solidFill>
                    <a:srgbClr val="000000"/>
                  </a:solidFill>
                </a:endParaRPr>
              </a:p>
            </p:txBody>
          </p:sp>
          <p:sp>
            <p:nvSpPr>
              <p:cNvPr id="21" name="Oval 16"/>
              <p:cNvSpPr>
                <a:spLocks noChangeArrowheads="1"/>
              </p:cNvSpPr>
              <p:nvPr/>
            </p:nvSpPr>
            <p:spPr bwMode="gray">
              <a:xfrm>
                <a:off x="2125" y="1327"/>
                <a:ext cx="1570" cy="770"/>
              </a:xfrm>
              <a:prstGeom prst="ellipse">
                <a:avLst/>
              </a:prstGeom>
              <a:gradFill rotWithShape="1">
                <a:gsLst>
                  <a:gs pos="0">
                    <a:schemeClr val="accent1">
                      <a:gamma/>
                      <a:shade val="79216"/>
                      <a:invGamma/>
                    </a:schemeClr>
                  </a:gs>
                  <a:gs pos="100000">
                    <a:schemeClr val="accent1">
                      <a:alpha val="48000"/>
                    </a:schemeClr>
                  </a:gs>
                </a:gsLst>
                <a:lin ang="2700000" scaled="1"/>
              </a:gradFill>
              <a:ln w="9525" algn="ctr">
                <a:noFill/>
                <a:round/>
                <a:headEnd/>
                <a:tailEnd/>
              </a:ln>
              <a:effectLst/>
            </p:spPr>
            <p:txBody>
              <a:bodyPr vert="eaVert" wrap="none" anchor="ctr"/>
              <a:lstStyle/>
              <a:p>
                <a:pPr>
                  <a:defRPr/>
                </a:pPr>
                <a:endParaRPr lang="zh-CN" altLang="en-US" i="1">
                  <a:solidFill>
                    <a:srgbClr val="000000"/>
                  </a:solidFill>
                </a:endParaRPr>
              </a:p>
            </p:txBody>
          </p:sp>
          <p:sp>
            <p:nvSpPr>
              <p:cNvPr id="22" name="Oval 17"/>
              <p:cNvSpPr>
                <a:spLocks noChangeArrowheads="1"/>
              </p:cNvSpPr>
              <p:nvPr/>
            </p:nvSpPr>
            <p:spPr bwMode="gray">
              <a:xfrm>
                <a:off x="2208" y="1344"/>
                <a:ext cx="1382" cy="624"/>
              </a:xfrm>
              <a:prstGeom prst="ellipse">
                <a:avLst/>
              </a:prstGeom>
              <a:gradFill rotWithShape="1">
                <a:gsLst>
                  <a:gs pos="0">
                    <a:schemeClr val="accent1">
                      <a:gamma/>
                      <a:tint val="0"/>
                      <a:invGamma/>
                    </a:schemeClr>
                  </a:gs>
                  <a:gs pos="100000">
                    <a:schemeClr val="accent1">
                      <a:alpha val="38000"/>
                    </a:schemeClr>
                  </a:gs>
                </a:gsLst>
                <a:lin ang="2700000" scaled="1"/>
              </a:gradFill>
              <a:ln w="9525" algn="ctr">
                <a:noFill/>
                <a:round/>
                <a:headEnd/>
                <a:tailEnd/>
              </a:ln>
              <a:effectLst/>
            </p:spPr>
            <p:txBody>
              <a:bodyPr vert="eaVert" wrap="none" anchor="ctr"/>
              <a:lstStyle/>
              <a:p>
                <a:pPr>
                  <a:defRPr/>
                </a:pPr>
                <a:endParaRPr lang="zh-CN" altLang="en-US" i="1">
                  <a:solidFill>
                    <a:srgbClr val="000000"/>
                  </a:solidFill>
                </a:endParaRPr>
              </a:p>
            </p:txBody>
          </p:sp>
        </p:grpSp>
        <p:sp>
          <p:nvSpPr>
            <p:cNvPr id="437276" name="Text Box 18"/>
            <p:cNvSpPr txBox="1">
              <a:spLocks noChangeArrowheads="1"/>
            </p:cNvSpPr>
            <p:nvPr/>
          </p:nvSpPr>
          <p:spPr bwMode="auto">
            <a:xfrm>
              <a:off x="2232" y="1038"/>
              <a:ext cx="1236" cy="523"/>
            </a:xfrm>
            <a:prstGeom prst="rect">
              <a:avLst/>
            </a:prstGeom>
            <a:noFill/>
            <a:ln w="9525" algn="ctr">
              <a:noFill/>
              <a:miter lim="800000"/>
              <a:headEnd/>
              <a:tailEnd/>
            </a:ln>
          </p:spPr>
          <p:txBody>
            <a:bodyPr>
              <a:spAutoFit/>
            </a:bodyPr>
            <a:lstStyle/>
            <a:p>
              <a:pPr algn="ctr" eaLnBrk="0" hangingPunct="0"/>
              <a:r>
                <a:rPr lang="tr-TR" altLang="zh-CN" sz="2400" b="1" i="1">
                  <a:solidFill>
                    <a:srgbClr val="000000"/>
                  </a:solidFill>
                  <a:latin typeface="Cambria" pitchFamily="18" charset="0"/>
                  <a:ea typeface="宋体" charset="-122"/>
                  <a:cs typeface="Calibri" pitchFamily="34" charset="0"/>
                </a:rPr>
                <a:t>AYIRICI </a:t>
              </a:r>
            </a:p>
            <a:p>
              <a:pPr algn="ctr" eaLnBrk="0" hangingPunct="0"/>
              <a:r>
                <a:rPr lang="tr-TR" altLang="zh-CN" sz="2400" b="1" i="1">
                  <a:solidFill>
                    <a:srgbClr val="000000"/>
                  </a:solidFill>
                  <a:latin typeface="Cambria" pitchFamily="18" charset="0"/>
                  <a:ea typeface="宋体" charset="-122"/>
                  <a:cs typeface="Calibri" pitchFamily="34" charset="0"/>
                </a:rPr>
                <a:t>TANI</a:t>
              </a:r>
              <a:endParaRPr lang="en-US" altLang="zh-CN" sz="2400" b="1" i="1">
                <a:solidFill>
                  <a:srgbClr val="000000"/>
                </a:solidFill>
                <a:latin typeface="Cambria" pitchFamily="18" charset="0"/>
                <a:ea typeface="宋体" charset="-122"/>
                <a:cs typeface="Calibri" pitchFamily="34" charset="0"/>
              </a:endParaRPr>
            </a:p>
          </p:txBody>
        </p:sp>
      </p:grpSp>
      <p:grpSp>
        <p:nvGrpSpPr>
          <p:cNvPr id="7" name="Grup 1"/>
          <p:cNvGrpSpPr>
            <a:grpSpLocks/>
          </p:cNvGrpSpPr>
          <p:nvPr/>
        </p:nvGrpSpPr>
        <p:grpSpPr bwMode="auto">
          <a:xfrm>
            <a:off x="4410075" y="2714625"/>
            <a:ext cx="2038350" cy="1922463"/>
            <a:chOff x="4410074" y="2714625"/>
            <a:chExt cx="2038349" cy="1922463"/>
          </a:xfrm>
        </p:grpSpPr>
        <p:sp>
          <p:nvSpPr>
            <p:cNvPr id="437273" name="AutoShape 3"/>
            <p:cNvSpPr>
              <a:spLocks noChangeArrowheads="1"/>
            </p:cNvSpPr>
            <p:nvPr/>
          </p:nvSpPr>
          <p:spPr bwMode="auto">
            <a:xfrm>
              <a:off x="4410074" y="2714625"/>
              <a:ext cx="2038349" cy="1922463"/>
            </a:xfrm>
            <a:prstGeom prst="roundRect">
              <a:avLst>
                <a:gd name="adj" fmla="val 16667"/>
              </a:avLst>
            </a:prstGeom>
            <a:noFill/>
            <a:ln w="38100">
              <a:solidFill>
                <a:schemeClr val="tx1"/>
              </a:solidFill>
              <a:round/>
              <a:headEnd/>
              <a:tailEnd/>
            </a:ln>
          </p:spPr>
          <p:txBody>
            <a:bodyPr wrap="none" anchor="ctr"/>
            <a:lstStyle/>
            <a:p>
              <a:pPr algn="ctr" eaLnBrk="0" hangingPunct="0"/>
              <a:endParaRPr lang="zh-CN" altLang="zh-CN" i="1">
                <a:solidFill>
                  <a:srgbClr val="000000"/>
                </a:solidFill>
                <a:latin typeface="Verdana" pitchFamily="34" charset="0"/>
                <a:ea typeface="宋体" charset="-122"/>
              </a:endParaRPr>
            </a:p>
          </p:txBody>
        </p:sp>
        <p:sp>
          <p:nvSpPr>
            <p:cNvPr id="437274" name="Text Box 6"/>
            <p:cNvSpPr txBox="1">
              <a:spLocks noChangeArrowheads="1"/>
            </p:cNvSpPr>
            <p:nvPr/>
          </p:nvSpPr>
          <p:spPr bwMode="auto">
            <a:xfrm>
              <a:off x="4591049" y="3067050"/>
              <a:ext cx="1679797" cy="1323439"/>
            </a:xfrm>
            <a:prstGeom prst="rect">
              <a:avLst/>
            </a:prstGeom>
            <a:noFill/>
            <a:ln w="9525">
              <a:noFill/>
              <a:miter lim="800000"/>
              <a:headEnd/>
              <a:tailEnd/>
            </a:ln>
          </p:spPr>
          <p:txBody>
            <a:bodyPr>
              <a:spAutoFit/>
            </a:bodyPr>
            <a:lstStyle/>
            <a:p>
              <a:pPr eaLnBrk="0" hangingPunct="0"/>
              <a:r>
                <a:rPr lang="tr-TR" altLang="zh-CN" sz="2000" b="1" i="1">
                  <a:solidFill>
                    <a:srgbClr val="000000"/>
                  </a:solidFill>
                  <a:latin typeface="Calibri" pitchFamily="34" charset="0"/>
                  <a:ea typeface="宋体" charset="-122"/>
                  <a:cs typeface="Calibri" pitchFamily="34" charset="0"/>
                </a:rPr>
                <a:t>İş Dışında;</a:t>
              </a:r>
            </a:p>
            <a:p>
              <a:pPr eaLnBrk="0" hangingPunct="0"/>
              <a:r>
                <a:rPr lang="tr-TR" altLang="zh-CN" sz="2000" i="1">
                  <a:solidFill>
                    <a:srgbClr val="000000"/>
                  </a:solidFill>
                  <a:latin typeface="Calibri" pitchFamily="34" charset="0"/>
                  <a:ea typeface="宋体" charset="-122"/>
                  <a:cs typeface="Calibri" pitchFamily="34" charset="0"/>
                </a:rPr>
                <a:t>1.Kişisel,</a:t>
              </a:r>
            </a:p>
            <a:p>
              <a:pPr eaLnBrk="0" hangingPunct="0"/>
              <a:r>
                <a:rPr lang="tr-TR" altLang="zh-CN" sz="2000" i="1">
                  <a:solidFill>
                    <a:srgbClr val="000000"/>
                  </a:solidFill>
                  <a:latin typeface="Calibri" pitchFamily="34" charset="0"/>
                  <a:ea typeface="宋体" charset="-122"/>
                  <a:cs typeface="Calibri" pitchFamily="34" charset="0"/>
                </a:rPr>
                <a:t>2.Çevresel,</a:t>
              </a:r>
            </a:p>
            <a:p>
              <a:pPr eaLnBrk="0" hangingPunct="0"/>
              <a:r>
                <a:rPr lang="tr-TR" altLang="zh-CN" sz="2000" i="1">
                  <a:solidFill>
                    <a:srgbClr val="000000"/>
                  </a:solidFill>
                  <a:latin typeface="Calibri" pitchFamily="34" charset="0"/>
                  <a:ea typeface="宋体" charset="-122"/>
                  <a:cs typeface="Calibri" pitchFamily="34" charset="0"/>
                </a:rPr>
                <a:t>          faktörler</a:t>
              </a:r>
              <a:endParaRPr lang="en-US" altLang="zh-CN" sz="2000" i="1">
                <a:solidFill>
                  <a:srgbClr val="000000"/>
                </a:solidFill>
                <a:latin typeface="Calibri" pitchFamily="34" charset="0"/>
                <a:ea typeface="宋体" charset="-122"/>
                <a:cs typeface="Calibri" pitchFamily="34" charset="0"/>
              </a:endParaRPr>
            </a:p>
          </p:txBody>
        </p:sp>
      </p:grpSp>
      <p:grpSp>
        <p:nvGrpSpPr>
          <p:cNvPr id="8" name="Grup 2"/>
          <p:cNvGrpSpPr>
            <a:grpSpLocks/>
          </p:cNvGrpSpPr>
          <p:nvPr/>
        </p:nvGrpSpPr>
        <p:grpSpPr bwMode="auto">
          <a:xfrm>
            <a:off x="6510338" y="719138"/>
            <a:ext cx="2005012" cy="2046287"/>
            <a:chOff x="6510337" y="719139"/>
            <a:chExt cx="2005012" cy="2046290"/>
          </a:xfrm>
        </p:grpSpPr>
        <p:sp>
          <p:nvSpPr>
            <p:cNvPr id="437271" name="AutoShape 3"/>
            <p:cNvSpPr>
              <a:spLocks noChangeArrowheads="1"/>
            </p:cNvSpPr>
            <p:nvPr/>
          </p:nvSpPr>
          <p:spPr bwMode="auto">
            <a:xfrm>
              <a:off x="6510337" y="719139"/>
              <a:ext cx="1947862" cy="2012949"/>
            </a:xfrm>
            <a:prstGeom prst="roundRect">
              <a:avLst>
                <a:gd name="adj" fmla="val 16667"/>
              </a:avLst>
            </a:prstGeom>
            <a:noFill/>
            <a:ln w="38100">
              <a:solidFill>
                <a:schemeClr val="tx1"/>
              </a:solidFill>
              <a:round/>
              <a:headEnd/>
              <a:tailEnd/>
            </a:ln>
          </p:spPr>
          <p:txBody>
            <a:bodyPr wrap="none" anchor="ctr"/>
            <a:lstStyle/>
            <a:p>
              <a:pPr algn="ctr" eaLnBrk="0" hangingPunct="0"/>
              <a:endParaRPr lang="zh-CN" altLang="zh-CN" i="1">
                <a:solidFill>
                  <a:srgbClr val="000000"/>
                </a:solidFill>
                <a:latin typeface="Verdana" pitchFamily="34" charset="0"/>
                <a:ea typeface="宋体" charset="-122"/>
              </a:endParaRPr>
            </a:p>
          </p:txBody>
        </p:sp>
        <p:sp>
          <p:nvSpPr>
            <p:cNvPr id="437272" name="Text Box 6"/>
            <p:cNvSpPr txBox="1">
              <a:spLocks noChangeArrowheads="1"/>
            </p:cNvSpPr>
            <p:nvPr/>
          </p:nvSpPr>
          <p:spPr bwMode="auto">
            <a:xfrm>
              <a:off x="6510337" y="826437"/>
              <a:ext cx="2005012" cy="1938992"/>
            </a:xfrm>
            <a:prstGeom prst="rect">
              <a:avLst/>
            </a:prstGeom>
            <a:noFill/>
            <a:ln w="9525">
              <a:noFill/>
              <a:miter lim="800000"/>
              <a:headEnd/>
              <a:tailEnd/>
            </a:ln>
          </p:spPr>
          <p:txBody>
            <a:bodyPr>
              <a:spAutoFit/>
            </a:bodyPr>
            <a:lstStyle/>
            <a:p>
              <a:pPr eaLnBrk="0" hangingPunct="0"/>
              <a:r>
                <a:rPr lang="tr-TR" altLang="zh-CN" sz="2000" b="1" i="1">
                  <a:solidFill>
                    <a:srgbClr val="000000"/>
                  </a:solidFill>
                  <a:latin typeface="Calibri" pitchFamily="34" charset="0"/>
                  <a:ea typeface="宋体" charset="-122"/>
                  <a:cs typeface="Calibri" pitchFamily="34" charset="0"/>
                </a:rPr>
                <a:t>İşyerindeki;</a:t>
              </a:r>
            </a:p>
            <a:p>
              <a:pPr eaLnBrk="0" hangingPunct="0"/>
              <a:r>
                <a:rPr lang="tr-TR" altLang="zh-CN" sz="2000" i="1">
                  <a:solidFill>
                    <a:srgbClr val="000000"/>
                  </a:solidFill>
                  <a:latin typeface="Calibri" pitchFamily="34" charset="0"/>
                  <a:ea typeface="宋体" charset="-122"/>
                  <a:cs typeface="Calibri" pitchFamily="34" charset="0"/>
                </a:rPr>
                <a:t>1.Fiziksel,</a:t>
              </a:r>
            </a:p>
            <a:p>
              <a:pPr eaLnBrk="0" hangingPunct="0"/>
              <a:r>
                <a:rPr lang="tr-TR" altLang="zh-CN" sz="2000" i="1">
                  <a:solidFill>
                    <a:srgbClr val="000000"/>
                  </a:solidFill>
                  <a:latin typeface="Calibri" pitchFamily="34" charset="0"/>
                  <a:ea typeface="宋体" charset="-122"/>
                  <a:cs typeface="Calibri" pitchFamily="34" charset="0"/>
                </a:rPr>
                <a:t>2.Kimyasal,</a:t>
              </a:r>
            </a:p>
            <a:p>
              <a:pPr eaLnBrk="0" hangingPunct="0"/>
              <a:r>
                <a:rPr lang="tr-TR" altLang="zh-CN" sz="2000" i="1">
                  <a:solidFill>
                    <a:srgbClr val="000000"/>
                  </a:solidFill>
                  <a:latin typeface="Calibri" pitchFamily="34" charset="0"/>
                  <a:ea typeface="宋体" charset="-122"/>
                  <a:cs typeface="Calibri" pitchFamily="34" charset="0"/>
                </a:rPr>
                <a:t>3.Biyolojik, </a:t>
              </a:r>
            </a:p>
            <a:p>
              <a:pPr eaLnBrk="0" hangingPunct="0"/>
              <a:r>
                <a:rPr lang="tr-TR" altLang="zh-CN" sz="2000" i="1">
                  <a:solidFill>
                    <a:srgbClr val="000000"/>
                  </a:solidFill>
                  <a:latin typeface="Calibri" pitchFamily="34" charset="0"/>
                  <a:ea typeface="宋体" charset="-122"/>
                  <a:cs typeface="Calibri" pitchFamily="34" charset="0"/>
                </a:rPr>
                <a:t>4.Psikososyal,</a:t>
              </a:r>
            </a:p>
            <a:p>
              <a:pPr eaLnBrk="0" hangingPunct="0"/>
              <a:r>
                <a:rPr lang="tr-TR" altLang="zh-CN" sz="2000" i="1">
                  <a:solidFill>
                    <a:srgbClr val="000000"/>
                  </a:solidFill>
                  <a:latin typeface="Calibri" pitchFamily="34" charset="0"/>
                  <a:ea typeface="宋体" charset="-122"/>
                  <a:cs typeface="Calibri" pitchFamily="34" charset="0"/>
                </a:rPr>
                <a:t>         …faktörler</a:t>
              </a:r>
              <a:endParaRPr lang="en-US" altLang="zh-CN" sz="2000" i="1">
                <a:solidFill>
                  <a:srgbClr val="000000"/>
                </a:solidFill>
                <a:latin typeface="Calibri" pitchFamily="34" charset="0"/>
                <a:ea typeface="宋体" charset="-122"/>
                <a:cs typeface="Calibri" pitchFamily="34" charset="0"/>
              </a:endParaRPr>
            </a:p>
          </p:txBody>
        </p:sp>
      </p:grpSp>
      <p:sp>
        <p:nvSpPr>
          <p:cNvPr id="29" name="Sağ Ok 28"/>
          <p:cNvSpPr/>
          <p:nvPr/>
        </p:nvSpPr>
        <p:spPr>
          <a:xfrm rot="5400000">
            <a:off x="7121526" y="2757487"/>
            <a:ext cx="755650" cy="777875"/>
          </a:xfrm>
          <a:prstGeom prst="rightArrow">
            <a:avLst/>
          </a:prstGeom>
          <a:gradFill rotWithShape="1">
            <a:gsLst>
              <a:gs pos="0">
                <a:schemeClr val="hlink"/>
              </a:gs>
              <a:gs pos="100000">
                <a:schemeClr val="hlink">
                  <a:gamma/>
                  <a:tint val="31765"/>
                  <a:invGamma/>
                </a:schemeClr>
              </a:gs>
            </a:gsLst>
            <a:lin ang="0" scaled="1"/>
          </a:gradFill>
          <a:ln w="0">
            <a:noFill/>
            <a:prstDash val="solid"/>
            <a:round/>
            <a:headEnd/>
            <a:tailEnd/>
          </a:ln>
        </p:spPr>
        <p:txBody>
          <a:bodyPr/>
          <a:lstStyle/>
          <a:p>
            <a:pPr>
              <a:defRPr/>
            </a:pPr>
            <a:endParaRPr lang="tr-TR">
              <a:solidFill>
                <a:srgbClr val="000000"/>
              </a:solidFill>
            </a:endParaRPr>
          </a:p>
        </p:txBody>
      </p:sp>
      <p:sp>
        <p:nvSpPr>
          <p:cNvPr id="30" name="Bükülü Ok 29"/>
          <p:cNvSpPr/>
          <p:nvPr/>
        </p:nvSpPr>
        <p:spPr>
          <a:xfrm rot="5400000">
            <a:off x="6641306" y="3398044"/>
            <a:ext cx="1547813" cy="1819275"/>
          </a:xfrm>
          <a:prstGeom prst="bentArrow">
            <a:avLst/>
          </a:prstGeom>
          <a:gradFill rotWithShape="1">
            <a:gsLst>
              <a:gs pos="0">
                <a:schemeClr val="hlink"/>
              </a:gs>
              <a:gs pos="100000">
                <a:schemeClr val="hlink">
                  <a:gamma/>
                  <a:tint val="31765"/>
                  <a:invGamma/>
                </a:schemeClr>
              </a:gs>
            </a:gsLst>
            <a:lin ang="0" scaled="1"/>
          </a:gradFill>
          <a:ln w="0">
            <a:noFill/>
            <a:prstDash val="solid"/>
            <a:round/>
            <a:headEnd/>
            <a:tailEnd/>
          </a:ln>
        </p:spPr>
        <p:txBody>
          <a:bodyPr/>
          <a:lstStyle/>
          <a:p>
            <a:pPr>
              <a:defRPr/>
            </a:pPr>
            <a:endParaRPr lang="tr-TR" i="1">
              <a:solidFill>
                <a:srgbClr val="000000"/>
              </a:solidFill>
            </a:endParaRPr>
          </a:p>
        </p:txBody>
      </p:sp>
      <p:grpSp>
        <p:nvGrpSpPr>
          <p:cNvPr id="9" name="Grup 3"/>
          <p:cNvGrpSpPr>
            <a:grpSpLocks/>
          </p:cNvGrpSpPr>
          <p:nvPr/>
        </p:nvGrpSpPr>
        <p:grpSpPr bwMode="auto">
          <a:xfrm>
            <a:off x="6619875" y="5153025"/>
            <a:ext cx="2433638" cy="808038"/>
            <a:chOff x="6619874" y="5153025"/>
            <a:chExt cx="2433638" cy="808038"/>
          </a:xfrm>
        </p:grpSpPr>
        <p:sp>
          <p:nvSpPr>
            <p:cNvPr id="437269" name="AutoShape 5"/>
            <p:cNvSpPr>
              <a:spLocks noChangeArrowheads="1"/>
            </p:cNvSpPr>
            <p:nvPr/>
          </p:nvSpPr>
          <p:spPr bwMode="auto">
            <a:xfrm>
              <a:off x="6710362" y="5153025"/>
              <a:ext cx="2286000" cy="808038"/>
            </a:xfrm>
            <a:prstGeom prst="roundRect">
              <a:avLst>
                <a:gd name="adj" fmla="val 16667"/>
              </a:avLst>
            </a:prstGeom>
            <a:noFill/>
            <a:ln w="38100">
              <a:solidFill>
                <a:schemeClr val="tx1"/>
              </a:solidFill>
              <a:round/>
              <a:headEnd/>
              <a:tailEnd/>
            </a:ln>
          </p:spPr>
          <p:txBody>
            <a:bodyPr wrap="none" anchor="ctr"/>
            <a:lstStyle/>
            <a:p>
              <a:pPr algn="ctr" eaLnBrk="0" hangingPunct="0"/>
              <a:endParaRPr lang="zh-CN" altLang="zh-CN" i="1">
                <a:solidFill>
                  <a:srgbClr val="000000"/>
                </a:solidFill>
                <a:latin typeface="Verdana" pitchFamily="34" charset="0"/>
                <a:ea typeface="宋体" charset="-122"/>
              </a:endParaRPr>
            </a:p>
          </p:txBody>
        </p:sp>
        <p:sp>
          <p:nvSpPr>
            <p:cNvPr id="437270" name="Text Box 6"/>
            <p:cNvSpPr txBox="1">
              <a:spLocks noChangeArrowheads="1"/>
            </p:cNvSpPr>
            <p:nvPr/>
          </p:nvSpPr>
          <p:spPr bwMode="auto">
            <a:xfrm>
              <a:off x="6619874" y="5356989"/>
              <a:ext cx="2433638" cy="461665"/>
            </a:xfrm>
            <a:prstGeom prst="rect">
              <a:avLst/>
            </a:prstGeom>
            <a:noFill/>
            <a:ln w="9525">
              <a:noFill/>
              <a:miter lim="800000"/>
              <a:headEnd/>
              <a:tailEnd/>
            </a:ln>
          </p:spPr>
          <p:txBody>
            <a:bodyPr>
              <a:spAutoFit/>
            </a:bodyPr>
            <a:lstStyle/>
            <a:p>
              <a:pPr algn="ctr" eaLnBrk="0" hangingPunct="0"/>
              <a:r>
                <a:rPr lang="tr-TR" altLang="zh-CN" sz="2400" b="1" i="1">
                  <a:solidFill>
                    <a:srgbClr val="000000"/>
                  </a:solidFill>
                  <a:latin typeface="Calibri" pitchFamily="34" charset="0"/>
                  <a:ea typeface="宋体" charset="-122"/>
                  <a:cs typeface="Calibri" pitchFamily="34" charset="0"/>
                </a:rPr>
                <a:t>İşle İlgili Hastalık</a:t>
              </a:r>
              <a:endParaRPr lang="en-US" altLang="zh-CN" sz="2400" i="1">
                <a:solidFill>
                  <a:srgbClr val="000000"/>
                </a:solidFill>
                <a:latin typeface="Calibri" pitchFamily="34" charset="0"/>
                <a:ea typeface="宋体" charset="-122"/>
                <a:cs typeface="Calibri" pitchFamily="34" charset="0"/>
              </a:endParaRPr>
            </a:p>
          </p:txBody>
        </p:sp>
      </p:grpSp>
      <p:grpSp>
        <p:nvGrpSpPr>
          <p:cNvPr id="10" name="Grup 4"/>
          <p:cNvGrpSpPr>
            <a:grpSpLocks/>
          </p:cNvGrpSpPr>
          <p:nvPr/>
        </p:nvGrpSpPr>
        <p:grpSpPr bwMode="auto">
          <a:xfrm>
            <a:off x="114300" y="5153025"/>
            <a:ext cx="2309813" cy="808038"/>
            <a:chOff x="66675" y="5153025"/>
            <a:chExt cx="2309462" cy="808038"/>
          </a:xfrm>
        </p:grpSpPr>
        <p:sp>
          <p:nvSpPr>
            <p:cNvPr id="437267" name="AutoShape 5"/>
            <p:cNvSpPr>
              <a:spLocks noChangeArrowheads="1"/>
            </p:cNvSpPr>
            <p:nvPr/>
          </p:nvSpPr>
          <p:spPr bwMode="auto">
            <a:xfrm>
              <a:off x="66675" y="5153025"/>
              <a:ext cx="2286000" cy="808038"/>
            </a:xfrm>
            <a:prstGeom prst="roundRect">
              <a:avLst>
                <a:gd name="adj" fmla="val 16667"/>
              </a:avLst>
            </a:prstGeom>
            <a:noFill/>
            <a:ln w="38100">
              <a:solidFill>
                <a:schemeClr val="tx1"/>
              </a:solidFill>
              <a:round/>
              <a:headEnd/>
              <a:tailEnd/>
            </a:ln>
          </p:spPr>
          <p:txBody>
            <a:bodyPr wrap="none" anchor="ctr"/>
            <a:lstStyle/>
            <a:p>
              <a:pPr algn="ctr" eaLnBrk="0" hangingPunct="0"/>
              <a:endParaRPr lang="zh-CN" altLang="zh-CN" sz="2000" i="1">
                <a:solidFill>
                  <a:srgbClr val="000000"/>
                </a:solidFill>
                <a:latin typeface="Verdana" pitchFamily="34" charset="0"/>
                <a:ea typeface="宋体" charset="-122"/>
              </a:endParaRPr>
            </a:p>
          </p:txBody>
        </p:sp>
        <p:sp>
          <p:nvSpPr>
            <p:cNvPr id="437268" name="Text Box 6"/>
            <p:cNvSpPr txBox="1">
              <a:spLocks noChangeArrowheads="1"/>
            </p:cNvSpPr>
            <p:nvPr/>
          </p:nvSpPr>
          <p:spPr bwMode="auto">
            <a:xfrm>
              <a:off x="90137" y="5370513"/>
              <a:ext cx="2286000" cy="461665"/>
            </a:xfrm>
            <a:prstGeom prst="rect">
              <a:avLst/>
            </a:prstGeom>
            <a:noFill/>
            <a:ln w="9525">
              <a:noFill/>
              <a:miter lim="800000"/>
              <a:headEnd/>
              <a:tailEnd/>
            </a:ln>
          </p:spPr>
          <p:txBody>
            <a:bodyPr>
              <a:spAutoFit/>
            </a:bodyPr>
            <a:lstStyle/>
            <a:p>
              <a:pPr algn="ctr" eaLnBrk="0" hangingPunct="0"/>
              <a:r>
                <a:rPr lang="tr-TR" altLang="zh-CN" sz="2400" b="1" i="1">
                  <a:solidFill>
                    <a:srgbClr val="000000"/>
                  </a:solidFill>
                  <a:latin typeface="Calibri" pitchFamily="34" charset="0"/>
                  <a:ea typeface="宋体" charset="-122"/>
                  <a:cs typeface="Calibri" pitchFamily="34" charset="0"/>
                </a:rPr>
                <a:t>Meslek Hastalığı</a:t>
              </a:r>
              <a:endParaRPr lang="en-US" altLang="zh-CN" sz="2400" i="1">
                <a:solidFill>
                  <a:srgbClr val="000000"/>
                </a:solidFill>
                <a:latin typeface="Calibri" pitchFamily="34" charset="0"/>
                <a:ea typeface="宋体" charset="-122"/>
                <a:cs typeface="Calibri" pitchFamily="34" charset="0"/>
              </a:endParaRPr>
            </a:p>
          </p:txBody>
        </p:sp>
      </p:grpSp>
      <p:sp>
        <p:nvSpPr>
          <p:cNvPr id="34" name="Rectangle 31"/>
          <p:cNvSpPr txBox="1">
            <a:spLocks noChangeArrowheads="1"/>
          </p:cNvSpPr>
          <p:nvPr/>
        </p:nvSpPr>
        <p:spPr bwMode="gray">
          <a:xfrm>
            <a:off x="184172" y="411163"/>
            <a:ext cx="8816669" cy="647700"/>
          </a:xfrm>
          <a:prstGeom prst="rect">
            <a:avLst/>
          </a:prstGeom>
          <a:noFill/>
          <a:ln w="9525">
            <a:noFill/>
            <a:miter lim="800000"/>
            <a:headEnd/>
            <a:tailEnd/>
          </a:ln>
        </p:spPr>
        <p:txBody>
          <a:bodyPr lIns="0" rIns="0" anchor="ct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200" algn="l" rtl="0" eaLnBrk="0" fontAlgn="base" hangingPunct="0">
              <a:lnSpc>
                <a:spcPct val="90000"/>
              </a:lnSpc>
              <a:spcBef>
                <a:spcPct val="0"/>
              </a:spcBef>
              <a:spcAft>
                <a:spcPct val="0"/>
              </a:spcAft>
              <a:defRPr sz="2400" b="1">
                <a:solidFill>
                  <a:schemeClr val="tx1"/>
                </a:solidFill>
                <a:latin typeface="Arial" charset="0"/>
                <a:cs typeface="Arial" charset="0"/>
              </a:defRPr>
            </a:lvl6pPr>
            <a:lvl7pPr marL="914400" algn="l" rtl="0" eaLnBrk="0" fontAlgn="base" hangingPunct="0">
              <a:lnSpc>
                <a:spcPct val="90000"/>
              </a:lnSpc>
              <a:spcBef>
                <a:spcPct val="0"/>
              </a:spcBef>
              <a:spcAft>
                <a:spcPct val="0"/>
              </a:spcAft>
              <a:defRPr sz="2400" b="1">
                <a:solidFill>
                  <a:schemeClr val="tx1"/>
                </a:solidFill>
                <a:latin typeface="Arial" charset="0"/>
                <a:cs typeface="Arial" charset="0"/>
              </a:defRPr>
            </a:lvl7pPr>
            <a:lvl8pPr marL="1371600" algn="l" rtl="0" eaLnBrk="0" fontAlgn="base" hangingPunct="0">
              <a:lnSpc>
                <a:spcPct val="90000"/>
              </a:lnSpc>
              <a:spcBef>
                <a:spcPct val="0"/>
              </a:spcBef>
              <a:spcAft>
                <a:spcPct val="0"/>
              </a:spcAft>
              <a:defRPr sz="2400" b="1">
                <a:solidFill>
                  <a:schemeClr val="tx1"/>
                </a:solidFill>
                <a:latin typeface="Arial" charset="0"/>
                <a:cs typeface="Arial" charset="0"/>
              </a:defRPr>
            </a:lvl8pPr>
            <a:lvl9pPr marL="1828800" algn="l" rtl="0" eaLnBrk="0" fontAlgn="base" hangingPunct="0">
              <a:lnSpc>
                <a:spcPct val="90000"/>
              </a:lnSpc>
              <a:spcBef>
                <a:spcPct val="0"/>
              </a:spcBef>
              <a:spcAft>
                <a:spcPct val="0"/>
              </a:spcAft>
              <a:defRPr sz="2400" b="1">
                <a:solidFill>
                  <a:schemeClr val="tx1"/>
                </a:solidFill>
                <a:latin typeface="Arial" charset="0"/>
                <a:cs typeface="Arial" charset="0"/>
              </a:defRPr>
            </a:lvl9pPr>
          </a:lstStyle>
          <a:p>
            <a:pPr>
              <a:defRPr/>
            </a:pPr>
            <a:r>
              <a:rPr lang="tr-TR" sz="3200" noProof="1" smtClean="0">
                <a:solidFill>
                  <a:srgbClr val="575757"/>
                </a:solidFill>
                <a:effectLst>
                  <a:innerShdw blurRad="63500" dist="50800" dir="8100000">
                    <a:prstClr val="black">
                      <a:alpha val="50000"/>
                    </a:prstClr>
                  </a:innerShdw>
                </a:effectLst>
                <a:latin typeface="Calibri" pitchFamily="34" charset="0"/>
                <a:cs typeface="Calibri" pitchFamily="34" charset="0"/>
              </a:rPr>
              <a:t>AYIRICI TANI</a:t>
            </a:r>
            <a:endParaRPr lang="en-GB" sz="3200" noProof="1" smtClean="0">
              <a:solidFill>
                <a:srgbClr val="575757"/>
              </a:solidFill>
              <a:effectLst>
                <a:innerShdw blurRad="63500" dist="50800" dir="8100000">
                  <a:prstClr val="black">
                    <a:alpha val="50000"/>
                  </a:prstClr>
                </a:innerShdw>
              </a:effectLst>
              <a:latin typeface="Calibri" pitchFamily="34" charset="0"/>
              <a:cs typeface="Calibri" pitchFamily="34" charset="0"/>
            </a:endParaRPr>
          </a:p>
        </p:txBody>
      </p:sp>
      <p:sp>
        <p:nvSpPr>
          <p:cNvPr id="35" name="Sağ Ok 34"/>
          <p:cNvSpPr/>
          <p:nvPr/>
        </p:nvSpPr>
        <p:spPr>
          <a:xfrm rot="5400000">
            <a:off x="973931" y="4055269"/>
            <a:ext cx="395288" cy="1657350"/>
          </a:xfrm>
          <a:prstGeom prst="rightArrow">
            <a:avLst/>
          </a:prstGeom>
          <a:gradFill rotWithShape="1">
            <a:gsLst>
              <a:gs pos="0">
                <a:schemeClr val="accent2"/>
              </a:gs>
              <a:gs pos="100000">
                <a:schemeClr val="accent2">
                  <a:gamma/>
                  <a:tint val="63529"/>
                  <a:invGamma/>
                </a:schemeClr>
              </a:gs>
            </a:gsLst>
            <a:lin ang="0" scaled="1"/>
          </a:gradFill>
          <a:ln w="0">
            <a:noFill/>
            <a:prstDash val="solid"/>
            <a:round/>
            <a:headEnd/>
            <a:tailEnd/>
          </a:ln>
        </p:spPr>
        <p:txBody>
          <a:bodyPr/>
          <a:lstStyle/>
          <a:p>
            <a:pPr>
              <a:defRPr/>
            </a:pPr>
            <a:endParaRPr lang="tr-TR" i="1" dirty="0">
              <a:solidFill>
                <a:srgbClr val="000000"/>
              </a:solidFill>
            </a:endParaRPr>
          </a:p>
        </p:txBody>
      </p:sp>
      <p:grpSp>
        <p:nvGrpSpPr>
          <p:cNvPr id="12" name="Grup 35"/>
          <p:cNvGrpSpPr>
            <a:grpSpLocks/>
          </p:cNvGrpSpPr>
          <p:nvPr/>
        </p:nvGrpSpPr>
        <p:grpSpPr bwMode="auto">
          <a:xfrm>
            <a:off x="1149350" y="6196013"/>
            <a:ext cx="6080125" cy="417512"/>
            <a:chOff x="169995" y="1162180"/>
            <a:chExt cx="8919287" cy="417248"/>
          </a:xfrm>
        </p:grpSpPr>
        <p:sp>
          <p:nvSpPr>
            <p:cNvPr id="437265" name="Dikdörtgen 36"/>
            <p:cNvSpPr>
              <a:spLocks noChangeArrowheads="1"/>
            </p:cNvSpPr>
            <p:nvPr/>
          </p:nvSpPr>
          <p:spPr bwMode="auto">
            <a:xfrm>
              <a:off x="769570" y="1179318"/>
              <a:ext cx="8319712" cy="400110"/>
            </a:xfrm>
            <a:prstGeom prst="rect">
              <a:avLst/>
            </a:prstGeom>
            <a:noFill/>
            <a:ln w="9525">
              <a:solidFill>
                <a:srgbClr val="DDDDDD"/>
              </a:solidFill>
              <a:miter lim="800000"/>
              <a:headEnd/>
              <a:tailEnd/>
            </a:ln>
          </p:spPr>
          <p:txBody>
            <a:bodyPr>
              <a:spAutoFit/>
            </a:bodyPr>
            <a:lstStyle/>
            <a:p>
              <a:pPr algn="ctr" defTabSz="801688" eaLnBrk="0" hangingPunct="0"/>
              <a:r>
                <a:rPr lang="tr-TR" sz="2000" b="1" i="1" noProof="1">
                  <a:latin typeface="Calibri" pitchFamily="34" charset="0"/>
                </a:rPr>
                <a:t>Ayırıcı tanı hukuki açıdan </a:t>
              </a:r>
              <a:r>
                <a:rPr lang="tr-TR" sz="2000" b="1" i="1" noProof="1" smtClean="0">
                  <a:latin typeface="Calibri" pitchFamily="34" charset="0"/>
                </a:rPr>
                <a:t>önemli</a:t>
              </a:r>
              <a:r>
                <a:rPr lang="tr-TR" sz="2000" b="1" i="1" noProof="1">
                  <a:latin typeface="Calibri" pitchFamily="34" charset="0"/>
                </a:rPr>
                <a:t>!!!</a:t>
              </a:r>
            </a:p>
          </p:txBody>
        </p:sp>
        <p:pic>
          <p:nvPicPr>
            <p:cNvPr id="38" name="Picture 2" descr="C:\Users\DOKTOR\Desktop\balance.png"/>
            <p:cNvPicPr>
              <a:picLocks noChangeAspect="1" noChangeArrowheads="1"/>
            </p:cNvPicPr>
            <p:nvPr/>
          </p:nvPicPr>
          <p:blipFill>
            <a:blip r:embed="rId3" cstate="print"/>
            <a:srcRect/>
            <a:stretch>
              <a:fillRect/>
            </a:stretch>
          </p:blipFill>
          <p:spPr bwMode="auto">
            <a:xfrm>
              <a:off x="169995" y="1162180"/>
              <a:ext cx="563569" cy="402970"/>
            </a:xfrm>
            <a:prstGeom prst="rect">
              <a:avLst/>
            </a:prstGeom>
            <a:noFill/>
            <a:ln w="22225">
              <a:solidFill>
                <a:schemeClr val="bg1">
                  <a:lumMod val="50000"/>
                </a:schemeClr>
              </a:solidFill>
            </a:ln>
            <a:extLst/>
          </p:spPr>
        </p:pic>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37978"/>
                                        </p:tgtEl>
                                      </p:cBhvr>
                                    </p:animEffect>
                                    <p:animScale>
                                      <p:cBhvr>
                                        <p:cTn id="7" dur="250" autoRev="1" fill="hold"/>
                                        <p:tgtEl>
                                          <p:spTgt spid="37978"/>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barn(inVertical)">
                                      <p:cBhvr>
                                        <p:cTn id="19" dur="500"/>
                                        <p:tgtEl>
                                          <p:spTgt spid="11"/>
                                        </p:tgtEl>
                                      </p:cBhvr>
                                    </p:animEffect>
                                  </p:childTnLst>
                                </p:cTn>
                              </p:par>
                            </p:childTnLst>
                          </p:cTn>
                        </p:par>
                        <p:par>
                          <p:cTn id="20" fill="hold">
                            <p:stCondLst>
                              <p:cond delay="500"/>
                            </p:stCondLst>
                            <p:childTnLst>
                              <p:par>
                                <p:cTn id="21" presetID="16" presetClass="entr" presetSubtype="21"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barn(inVertical)">
                                      <p:cBhvr>
                                        <p:cTn id="23" dur="500"/>
                                        <p:tgtEl>
                                          <p:spTgt spid="2"/>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wipe(down)">
                                      <p:cBhvr>
                                        <p:cTn id="28" dur="500"/>
                                        <p:tgtEl>
                                          <p:spTgt spid="35"/>
                                        </p:tgtEl>
                                      </p:cBhvr>
                                    </p:animEffect>
                                  </p:childTnLst>
                                </p:cTn>
                              </p:par>
                            </p:childTnLst>
                          </p:cTn>
                        </p:par>
                        <p:par>
                          <p:cTn id="29" fill="hold">
                            <p:stCondLst>
                              <p:cond delay="500"/>
                            </p:stCondLst>
                            <p:childTnLst>
                              <p:par>
                                <p:cTn id="30" presetID="21" presetClass="entr" presetSubtype="1" fill="hold"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heel(1)">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down)">
                                      <p:cBhvr>
                                        <p:cTn id="37" dur="500"/>
                                        <p:tgtEl>
                                          <p:spTgt spid="14"/>
                                        </p:tgtEl>
                                      </p:cBhvr>
                                    </p:animEffect>
                                  </p:childTnLst>
                                </p:cTn>
                              </p:par>
                            </p:childTnLst>
                          </p:cTn>
                        </p:par>
                        <p:par>
                          <p:cTn id="38" fill="hold">
                            <p:stCondLst>
                              <p:cond delay="500"/>
                            </p:stCondLst>
                            <p:childTnLst>
                              <p:par>
                                <p:cTn id="39" presetID="16" presetClass="entr" presetSubtype="21" fill="hold" nodeType="after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barn(inVertical)">
                                      <p:cBhvr>
                                        <p:cTn id="41" dur="500"/>
                                        <p:tgtEl>
                                          <p:spTgt spid="7"/>
                                        </p:tgtEl>
                                      </p:cBhvr>
                                    </p:animEffect>
                                  </p:childTnLst>
                                </p:cTn>
                              </p:par>
                            </p:childTnLst>
                          </p:cTn>
                        </p:par>
                      </p:childTnLst>
                    </p:cTn>
                  </p:par>
                  <p:par>
                    <p:cTn id="42" fill="hold">
                      <p:stCondLst>
                        <p:cond delay="indefinite"/>
                      </p:stCondLst>
                      <p:childTnLst>
                        <p:par>
                          <p:cTn id="43" fill="hold">
                            <p:stCondLst>
                              <p:cond delay="0"/>
                            </p:stCondLst>
                            <p:childTnLst>
                              <p:par>
                                <p:cTn id="44" presetID="6" presetClass="entr" presetSubtype="16" fill="hold" nodeType="click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circle(in)">
                                      <p:cBhvr>
                                        <p:cTn id="46" dur="500"/>
                                        <p:tgtEl>
                                          <p:spTgt spid="30"/>
                                        </p:tgtEl>
                                      </p:cBhvr>
                                    </p:animEffect>
                                  </p:childTnLst>
                                </p:cTn>
                              </p:par>
                            </p:childTnLst>
                          </p:cTn>
                        </p:par>
                        <p:par>
                          <p:cTn id="47" fill="hold">
                            <p:stCondLst>
                              <p:cond delay="500"/>
                            </p:stCondLst>
                            <p:childTnLst>
                              <p:par>
                                <p:cTn id="48" presetID="6" presetClass="entr" presetSubtype="16" fill="hold" nodeType="after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circle(in)">
                                      <p:cBhvr>
                                        <p:cTn id="50" dur="500"/>
                                        <p:tgtEl>
                                          <p:spTgt spid="9"/>
                                        </p:tgtEl>
                                      </p:cBhvr>
                                    </p:animEffect>
                                  </p:childTnLst>
                                </p:cTn>
                              </p:par>
                            </p:childTnLst>
                          </p:cTn>
                        </p:par>
                      </p:childTnLst>
                    </p:cTn>
                  </p:par>
                  <p:par>
                    <p:cTn id="51" fill="hold">
                      <p:stCondLst>
                        <p:cond delay="indefinite"/>
                      </p:stCondLst>
                      <p:childTnLst>
                        <p:par>
                          <p:cTn id="52" fill="hold">
                            <p:stCondLst>
                              <p:cond delay="0"/>
                            </p:stCondLst>
                            <p:childTnLst>
                              <p:par>
                                <p:cTn id="53" presetID="6" presetClass="entr" presetSubtype="16" fill="hold" nodeType="click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circle(in)">
                                      <p:cBhvr>
                                        <p:cTn id="55" dur="500"/>
                                        <p:tgtEl>
                                          <p:spTgt spid="8"/>
                                        </p:tgtEl>
                                      </p:cBhvr>
                                    </p:animEffect>
                                  </p:childTnLst>
                                </p:cTn>
                              </p:par>
                            </p:childTnLst>
                          </p:cTn>
                        </p:par>
                        <p:par>
                          <p:cTn id="56" fill="hold">
                            <p:stCondLst>
                              <p:cond delay="500"/>
                            </p:stCondLst>
                            <p:childTnLst>
                              <p:par>
                                <p:cTn id="57" presetID="21" presetClass="entr" presetSubtype="1" fill="hold" grpId="0" nodeType="after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wheel(1)">
                                      <p:cBhvr>
                                        <p:cTn id="59" dur="500"/>
                                        <p:tgtEl>
                                          <p:spTgt spid="29"/>
                                        </p:tgtEl>
                                      </p:cBhvr>
                                    </p:animEffect>
                                  </p:childTnLst>
                                </p:cTn>
                              </p:par>
                            </p:childTnLst>
                          </p:cTn>
                        </p:par>
                      </p:childTnLst>
                    </p:cTn>
                  </p:par>
                  <p:par>
                    <p:cTn id="60" fill="hold">
                      <p:stCondLst>
                        <p:cond delay="indefinite"/>
                      </p:stCondLst>
                      <p:childTnLst>
                        <p:par>
                          <p:cTn id="61" fill="hold">
                            <p:stCondLst>
                              <p:cond delay="0"/>
                            </p:stCondLst>
                            <p:childTnLst>
                              <p:par>
                                <p:cTn id="62" presetID="53" presetClass="entr" presetSubtype="16" fill="hold" nodeType="clickEffect">
                                  <p:stCondLst>
                                    <p:cond delay="0"/>
                                  </p:stCondLst>
                                  <p:childTnLst>
                                    <p:set>
                                      <p:cBhvr>
                                        <p:cTn id="63" dur="1" fill="hold">
                                          <p:stCondLst>
                                            <p:cond delay="0"/>
                                          </p:stCondLst>
                                        </p:cTn>
                                        <p:tgtEl>
                                          <p:spTgt spid="12"/>
                                        </p:tgtEl>
                                        <p:attrNameLst>
                                          <p:attrName>style.visibility</p:attrName>
                                        </p:attrNameLst>
                                      </p:cBhvr>
                                      <p:to>
                                        <p:strVal val="visible"/>
                                      </p:to>
                                    </p:set>
                                    <p:anim calcmode="lin" valueType="num">
                                      <p:cBhvr>
                                        <p:cTn id="64" dur="500" fill="hold"/>
                                        <p:tgtEl>
                                          <p:spTgt spid="12"/>
                                        </p:tgtEl>
                                        <p:attrNameLst>
                                          <p:attrName>ppt_w</p:attrName>
                                        </p:attrNameLst>
                                      </p:cBhvr>
                                      <p:tavLst>
                                        <p:tav tm="0">
                                          <p:val>
                                            <p:fltVal val="0"/>
                                          </p:val>
                                        </p:tav>
                                        <p:tav tm="100000">
                                          <p:val>
                                            <p:strVal val="#ppt_w"/>
                                          </p:val>
                                        </p:tav>
                                      </p:tavLst>
                                    </p:anim>
                                    <p:anim calcmode="lin" valueType="num">
                                      <p:cBhvr>
                                        <p:cTn id="65" dur="500" fill="hold"/>
                                        <p:tgtEl>
                                          <p:spTgt spid="12"/>
                                        </p:tgtEl>
                                        <p:attrNameLst>
                                          <p:attrName>ppt_h</p:attrName>
                                        </p:attrNameLst>
                                      </p:cBhvr>
                                      <p:tavLst>
                                        <p:tav tm="0">
                                          <p:val>
                                            <p:fltVal val="0"/>
                                          </p:val>
                                        </p:tav>
                                        <p:tav tm="100000">
                                          <p:val>
                                            <p:strVal val="#ppt_h"/>
                                          </p:val>
                                        </p:tav>
                                      </p:tavLst>
                                    </p:anim>
                                    <p:animEffect transition="in" filter="fade">
                                      <p:cBhvr>
                                        <p:cTn id="6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78" grpId="0" animBg="1"/>
      <p:bldP spid="29" grpId="0" animBg="1"/>
      <p:bldP spid="35"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78" name="Rectangle 90"/>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sp>
        <p:nvSpPr>
          <p:cNvPr id="7" name="Rechteck 4"/>
          <p:cNvSpPr>
            <a:spLocks noChangeArrowheads="1"/>
          </p:cNvSpPr>
          <p:nvPr/>
        </p:nvSpPr>
        <p:spPr bwMode="auto">
          <a:xfrm>
            <a:off x="0" y="3386072"/>
            <a:ext cx="9144000" cy="2476500"/>
          </a:xfrm>
          <a:prstGeom prst="rect">
            <a:avLst/>
          </a:prstGeom>
          <a:noFill/>
          <a:ln w="9525" algn="ctr">
            <a:noFill/>
            <a:round/>
            <a:headEnd/>
            <a:tailEnd/>
          </a:ln>
        </p:spPr>
        <p:txBody>
          <a:bodyPr wrap="none" anchor="ctr"/>
          <a:lstStyle/>
          <a:p>
            <a:pPr algn="ctr">
              <a:defRPr/>
            </a:pPr>
            <a:r>
              <a:rPr lang="tr-TR" sz="8500" b="1" noProof="1" smtClean="0">
                <a:solidFill>
                  <a:srgbClr val="575757"/>
                </a:solidFill>
                <a:effectLst>
                  <a:innerShdw blurRad="63500" dist="50800" dir="8100000">
                    <a:prstClr val="black">
                      <a:alpha val="50000"/>
                    </a:prstClr>
                  </a:innerShdw>
                </a:effectLst>
                <a:latin typeface="Calibri" pitchFamily="34" charset="0"/>
                <a:cs typeface="Calibri" pitchFamily="34" charset="0"/>
              </a:rPr>
              <a:t>Sık Görülen </a:t>
            </a:r>
          </a:p>
          <a:p>
            <a:pPr algn="ctr">
              <a:defRPr/>
            </a:pPr>
            <a:r>
              <a:rPr lang="tr-TR" sz="8500" b="1" noProof="1" smtClean="0">
                <a:solidFill>
                  <a:srgbClr val="575757"/>
                </a:solidFill>
                <a:effectLst>
                  <a:innerShdw blurRad="63500" dist="50800" dir="8100000">
                    <a:prstClr val="black">
                      <a:alpha val="50000"/>
                    </a:prstClr>
                  </a:innerShdw>
                </a:effectLst>
                <a:latin typeface="Calibri" pitchFamily="34" charset="0"/>
                <a:cs typeface="Calibri" pitchFamily="34" charset="0"/>
              </a:rPr>
              <a:t>İşle İlgili Hastalıklar</a:t>
            </a:r>
            <a:endParaRPr lang="tr-TR" sz="8500" b="1" noProof="1">
              <a:solidFill>
                <a:srgbClr val="575757"/>
              </a:solidFill>
              <a:effectLst>
                <a:innerShdw blurRad="63500" dist="50800" dir="8100000">
                  <a:prstClr val="black">
                    <a:alpha val="50000"/>
                  </a:prstClr>
                </a:innerShdw>
              </a:effectLst>
              <a:latin typeface="Calibri" pitchFamily="34" charset="0"/>
              <a:cs typeface="Calibri" pitchFamily="34" charset="0"/>
            </a:endParaRPr>
          </a:p>
        </p:txBody>
      </p:sp>
      <p:pic>
        <p:nvPicPr>
          <p:cNvPr id="2050" name="Picture 2" descr="D:\DOKTOR\1-DRUZ\1-EĞİTİM KURUMU\1. İstanbuluzman\2-RESİMLER\Meslekler\accept-female-user-icon.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81274" y="352423"/>
            <a:ext cx="3133725" cy="31337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37978"/>
                                        </p:tgtEl>
                                      </p:cBhvr>
                                    </p:animEffect>
                                    <p:animScale>
                                      <p:cBhvr>
                                        <p:cTn id="7" dur="250" autoRev="1" fill="hold"/>
                                        <p:tgtEl>
                                          <p:spTgt spid="3797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7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2 Dikdörtgen"/>
          <p:cNvSpPr>
            <a:spLocks noChangeArrowheads="1"/>
          </p:cNvSpPr>
          <p:nvPr/>
        </p:nvSpPr>
        <p:spPr bwMode="auto">
          <a:xfrm>
            <a:off x="3571875" y="0"/>
            <a:ext cx="4572000" cy="954088"/>
          </a:xfrm>
          <a:prstGeom prst="rect">
            <a:avLst/>
          </a:prstGeom>
          <a:noFill/>
          <a:ln w="9525">
            <a:noFill/>
            <a:miter lim="800000"/>
            <a:headEnd/>
            <a:tailEnd/>
          </a:ln>
        </p:spPr>
        <p:txBody>
          <a:bodyPr>
            <a:spAutoFit/>
          </a:bodyPr>
          <a:lstStyle/>
          <a:p>
            <a:endParaRPr lang="tr-TR" sz="2800">
              <a:latin typeface="Calibri" pitchFamily="34" charset="0"/>
            </a:endParaRPr>
          </a:p>
          <a:p>
            <a:endParaRPr lang="tr-TR" sz="2800">
              <a:latin typeface="Calibri" pitchFamily="34" charset="0"/>
            </a:endParaRPr>
          </a:p>
        </p:txBody>
      </p:sp>
      <p:sp>
        <p:nvSpPr>
          <p:cNvPr id="13315" name="Rectangle 1"/>
          <p:cNvSpPr>
            <a:spLocks noChangeArrowheads="1"/>
          </p:cNvSpPr>
          <p:nvPr/>
        </p:nvSpPr>
        <p:spPr bwMode="auto">
          <a:xfrm>
            <a:off x="4000500" y="1000125"/>
            <a:ext cx="4929188" cy="4154488"/>
          </a:xfrm>
          <a:prstGeom prst="rect">
            <a:avLst/>
          </a:prstGeom>
          <a:noFill/>
          <a:ln w="9525">
            <a:noFill/>
            <a:miter lim="800000"/>
            <a:headEnd/>
            <a:tailEnd/>
          </a:ln>
        </p:spPr>
        <p:txBody>
          <a:bodyPr anchor="ctr">
            <a:spAutoFit/>
          </a:bodyPr>
          <a:lstStyle/>
          <a:p>
            <a:pPr algn="just"/>
            <a:r>
              <a:rPr lang="tr-TR" sz="2400">
                <a:latin typeface="Calibri" pitchFamily="34" charset="0"/>
              </a:rPr>
              <a:t>	</a:t>
            </a:r>
            <a:r>
              <a:rPr lang="tr-TR" sz="4400">
                <a:latin typeface="Calibri" pitchFamily="34" charset="0"/>
              </a:rPr>
              <a:t>Dr.Bernardino Ramazzini (1633-1714) </a:t>
            </a:r>
            <a:r>
              <a:rPr lang="tr-TR" sz="4400" b="1">
                <a:solidFill>
                  <a:srgbClr val="FF0000"/>
                </a:solidFill>
                <a:latin typeface="Calibri" pitchFamily="34" charset="0"/>
              </a:rPr>
              <a:t>iş ile hastalık arasındaki ilişkinin</a:t>
            </a:r>
            <a:r>
              <a:rPr lang="tr-TR" sz="4400">
                <a:latin typeface="Calibri" pitchFamily="34" charset="0"/>
              </a:rPr>
              <a:t> önemini kalıcı olarak tıbba kazandırmıştır.</a:t>
            </a:r>
            <a:endParaRPr lang="tr-TR" sz="4400"/>
          </a:p>
        </p:txBody>
      </p:sp>
      <p:pic>
        <p:nvPicPr>
          <p:cNvPr id="13316" name="Picture 2" descr="http://t3.gstatic.com/images?q=tbn:ANd9GcTjTM4WwY69kw15zFqiEG-Tc_5MMQ5IO64MxA62QvQuMDJGvgy_"/>
          <p:cNvPicPr>
            <a:picLocks noChangeAspect="1" noChangeArrowheads="1"/>
          </p:cNvPicPr>
          <p:nvPr/>
        </p:nvPicPr>
        <p:blipFill>
          <a:blip r:embed="rId2" cstate="print"/>
          <a:srcRect/>
          <a:stretch>
            <a:fillRect/>
          </a:stretch>
        </p:blipFill>
        <p:spPr bwMode="auto">
          <a:xfrm>
            <a:off x="285750" y="500063"/>
            <a:ext cx="3714750" cy="5286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456" name="Rectangle 11"/>
          <p:cNvSpPr>
            <a:spLocks noChangeArrowheads="1"/>
          </p:cNvSpPr>
          <p:nvPr/>
        </p:nvSpPr>
        <p:spPr bwMode="gray">
          <a:xfrm>
            <a:off x="2657475" y="1555750"/>
            <a:ext cx="6143625" cy="360363"/>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288000" tIns="0" rIns="0" bIns="0" anchor="ctr"/>
          <a:lstStyle/>
          <a:p>
            <a:pPr defTabSz="801688" eaLnBrk="0" hangingPunct="0"/>
            <a:r>
              <a:rPr lang="tr-TR" sz="2000" b="1" noProof="1" smtClean="0">
                <a:solidFill>
                  <a:srgbClr val="FFFFFF"/>
                </a:solidFill>
                <a:latin typeface="Calibri" pitchFamily="34" charset="0"/>
              </a:rPr>
              <a:t>SIK GÖRÜLEN İŞLE İLGİLİ HASTALIKLAR</a:t>
            </a:r>
            <a:endParaRPr lang="tr-TR" sz="2000" b="1" noProof="1">
              <a:solidFill>
                <a:srgbClr val="FFFFFF"/>
              </a:solidFill>
              <a:latin typeface="Calibri" pitchFamily="34" charset="0"/>
            </a:endParaRPr>
          </a:p>
        </p:txBody>
      </p:sp>
      <p:sp>
        <p:nvSpPr>
          <p:cNvPr id="58457" name="Rectangle 5"/>
          <p:cNvSpPr>
            <a:spLocks noChangeArrowheads="1"/>
          </p:cNvSpPr>
          <p:nvPr/>
        </p:nvSpPr>
        <p:spPr bwMode="gray">
          <a:xfrm>
            <a:off x="2657475" y="1916113"/>
            <a:ext cx="6143625" cy="3449637"/>
          </a:xfrm>
          <a:prstGeom prst="rect">
            <a:avLst/>
          </a:prstGeom>
          <a:solidFill>
            <a:schemeClr val="bg1"/>
          </a:soli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lstStyle/>
          <a:p>
            <a:pPr algn="ctr">
              <a:lnSpc>
                <a:spcPct val="90000"/>
              </a:lnSpc>
              <a:spcAft>
                <a:spcPct val="20000"/>
              </a:spcAft>
              <a:buClr>
                <a:srgbClr val="292929"/>
              </a:buClr>
            </a:pPr>
            <a:endParaRPr lang="tr-TR" sz="2400" dirty="0">
              <a:solidFill>
                <a:srgbClr val="000000"/>
              </a:solidFill>
              <a:latin typeface="Calibri" pitchFamily="34" charset="0"/>
            </a:endParaRPr>
          </a:p>
          <a:p>
            <a:pPr marL="800100" lvl="1" indent="-342900">
              <a:lnSpc>
                <a:spcPct val="90000"/>
              </a:lnSpc>
              <a:spcAft>
                <a:spcPct val="20000"/>
              </a:spcAft>
              <a:buClr>
                <a:srgbClr val="292929"/>
              </a:buClr>
              <a:buFontTx/>
              <a:buAutoNum type="arabicPeriod"/>
            </a:pPr>
            <a:r>
              <a:rPr lang="tr-TR" sz="2400" b="1" i="1" dirty="0" smtClean="0">
                <a:solidFill>
                  <a:srgbClr val="000000"/>
                </a:solidFill>
                <a:latin typeface="Calibri" pitchFamily="34" charset="0"/>
              </a:rPr>
              <a:t>Koroner Kalp Hastalıkları</a:t>
            </a:r>
          </a:p>
          <a:p>
            <a:pPr marL="800100" lvl="1" indent="-342900">
              <a:lnSpc>
                <a:spcPct val="90000"/>
              </a:lnSpc>
              <a:spcAft>
                <a:spcPct val="20000"/>
              </a:spcAft>
              <a:buClr>
                <a:srgbClr val="292929"/>
              </a:buClr>
              <a:buFontTx/>
              <a:buAutoNum type="arabicPeriod"/>
            </a:pPr>
            <a:r>
              <a:rPr lang="tr-TR" sz="2400" b="1" i="1" dirty="0" smtClean="0">
                <a:solidFill>
                  <a:srgbClr val="000000"/>
                </a:solidFill>
                <a:latin typeface="Calibri" pitchFamily="34" charset="0"/>
              </a:rPr>
              <a:t>KOAH</a:t>
            </a:r>
          </a:p>
          <a:p>
            <a:pPr marL="800100" lvl="1" indent="-342900">
              <a:lnSpc>
                <a:spcPct val="90000"/>
              </a:lnSpc>
              <a:spcAft>
                <a:spcPct val="20000"/>
              </a:spcAft>
              <a:buClr>
                <a:srgbClr val="292929"/>
              </a:buClr>
              <a:buFontTx/>
              <a:buAutoNum type="arabicPeriod"/>
            </a:pPr>
            <a:r>
              <a:rPr lang="tr-TR" sz="2400" b="1" i="1" dirty="0" smtClean="0">
                <a:solidFill>
                  <a:srgbClr val="000000"/>
                </a:solidFill>
                <a:latin typeface="Calibri" pitchFamily="34" charset="0"/>
              </a:rPr>
              <a:t>Kas-İskelet sistemi hastalıkları</a:t>
            </a:r>
          </a:p>
          <a:p>
            <a:pPr algn="ctr">
              <a:lnSpc>
                <a:spcPct val="90000"/>
              </a:lnSpc>
              <a:spcAft>
                <a:spcPct val="20000"/>
              </a:spcAft>
              <a:buClr>
                <a:srgbClr val="292929"/>
              </a:buClr>
            </a:pPr>
            <a:endParaRPr lang="tr-TR" sz="2400" b="1" i="1" dirty="0">
              <a:solidFill>
                <a:srgbClr val="000000"/>
              </a:solidFill>
              <a:latin typeface="Calibri" pitchFamily="34" charset="0"/>
            </a:endParaRPr>
          </a:p>
          <a:p>
            <a:pPr algn="ctr">
              <a:lnSpc>
                <a:spcPct val="90000"/>
              </a:lnSpc>
              <a:spcAft>
                <a:spcPct val="20000"/>
              </a:spcAft>
              <a:buClr>
                <a:srgbClr val="292929"/>
              </a:buClr>
            </a:pPr>
            <a:endParaRPr lang="tr-TR" sz="2400" dirty="0">
              <a:solidFill>
                <a:srgbClr val="000000"/>
              </a:solidFill>
              <a:latin typeface="Calibri" pitchFamily="34" charset="0"/>
            </a:endParaRPr>
          </a:p>
          <a:p>
            <a:pPr algn="ctr">
              <a:lnSpc>
                <a:spcPct val="90000"/>
              </a:lnSpc>
              <a:spcAft>
                <a:spcPct val="20000"/>
              </a:spcAft>
              <a:buClr>
                <a:srgbClr val="292929"/>
              </a:buClr>
            </a:pPr>
            <a:endParaRPr lang="tr-TR" sz="2400" dirty="0">
              <a:solidFill>
                <a:srgbClr val="000000"/>
              </a:solidFill>
              <a:latin typeface="Calibri" pitchFamily="34" charset="0"/>
            </a:endParaRPr>
          </a:p>
        </p:txBody>
      </p:sp>
      <p:sp>
        <p:nvSpPr>
          <p:cNvPr id="412676" name="Rectangle 12"/>
          <p:cNvSpPr>
            <a:spLocks noChangeArrowheads="1"/>
          </p:cNvSpPr>
          <p:nvPr/>
        </p:nvSpPr>
        <p:spPr bwMode="gray">
          <a:xfrm>
            <a:off x="300038" y="411163"/>
            <a:ext cx="8520112" cy="647700"/>
          </a:xfrm>
          <a:prstGeom prst="rect">
            <a:avLst/>
          </a:prstGeom>
          <a:noFill/>
          <a:ln w="9525">
            <a:noFill/>
            <a:miter lim="800000"/>
            <a:headEnd/>
            <a:tailEnd/>
          </a:ln>
        </p:spPr>
        <p:txBody>
          <a:bodyPr lIns="0" rIns="0"/>
          <a:lstStyle/>
          <a:p>
            <a:endParaRPr lang="tr-TR" sz="2000" b="1" noProof="1">
              <a:solidFill>
                <a:srgbClr val="000000"/>
              </a:solidFill>
            </a:endParaRPr>
          </a:p>
        </p:txBody>
      </p:sp>
      <p:sp>
        <p:nvSpPr>
          <p:cNvPr id="23" name="Rectangle 31"/>
          <p:cNvSpPr txBox="1">
            <a:spLocks noChangeArrowheads="1"/>
          </p:cNvSpPr>
          <p:nvPr/>
        </p:nvSpPr>
        <p:spPr bwMode="gray">
          <a:xfrm>
            <a:off x="231797" y="411163"/>
            <a:ext cx="8816669" cy="647700"/>
          </a:xfrm>
          <a:prstGeom prst="rect">
            <a:avLst/>
          </a:prstGeom>
          <a:noFill/>
          <a:ln w="9525">
            <a:noFill/>
            <a:miter lim="800000"/>
            <a:headEnd/>
            <a:tailEnd/>
          </a:ln>
        </p:spPr>
        <p:txBody>
          <a:bodyPr lIns="0" rIns="0" anchor="ct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200" algn="l" rtl="0" eaLnBrk="0" fontAlgn="base" hangingPunct="0">
              <a:lnSpc>
                <a:spcPct val="90000"/>
              </a:lnSpc>
              <a:spcBef>
                <a:spcPct val="0"/>
              </a:spcBef>
              <a:spcAft>
                <a:spcPct val="0"/>
              </a:spcAft>
              <a:defRPr sz="2400" b="1">
                <a:solidFill>
                  <a:schemeClr val="tx1"/>
                </a:solidFill>
                <a:latin typeface="Arial" charset="0"/>
                <a:cs typeface="Arial" charset="0"/>
              </a:defRPr>
            </a:lvl6pPr>
            <a:lvl7pPr marL="914400" algn="l" rtl="0" eaLnBrk="0" fontAlgn="base" hangingPunct="0">
              <a:lnSpc>
                <a:spcPct val="90000"/>
              </a:lnSpc>
              <a:spcBef>
                <a:spcPct val="0"/>
              </a:spcBef>
              <a:spcAft>
                <a:spcPct val="0"/>
              </a:spcAft>
              <a:defRPr sz="2400" b="1">
                <a:solidFill>
                  <a:schemeClr val="tx1"/>
                </a:solidFill>
                <a:latin typeface="Arial" charset="0"/>
                <a:cs typeface="Arial" charset="0"/>
              </a:defRPr>
            </a:lvl7pPr>
            <a:lvl8pPr marL="1371600" algn="l" rtl="0" eaLnBrk="0" fontAlgn="base" hangingPunct="0">
              <a:lnSpc>
                <a:spcPct val="90000"/>
              </a:lnSpc>
              <a:spcBef>
                <a:spcPct val="0"/>
              </a:spcBef>
              <a:spcAft>
                <a:spcPct val="0"/>
              </a:spcAft>
              <a:defRPr sz="2400" b="1">
                <a:solidFill>
                  <a:schemeClr val="tx1"/>
                </a:solidFill>
                <a:latin typeface="Arial" charset="0"/>
                <a:cs typeface="Arial" charset="0"/>
              </a:defRPr>
            </a:lvl8pPr>
            <a:lvl9pPr marL="1828800" algn="l" rtl="0" eaLnBrk="0" fontAlgn="base" hangingPunct="0">
              <a:lnSpc>
                <a:spcPct val="90000"/>
              </a:lnSpc>
              <a:spcBef>
                <a:spcPct val="0"/>
              </a:spcBef>
              <a:spcAft>
                <a:spcPct val="0"/>
              </a:spcAft>
              <a:defRPr sz="2400" b="1">
                <a:solidFill>
                  <a:schemeClr val="tx1"/>
                </a:solidFill>
                <a:latin typeface="Arial" charset="0"/>
                <a:cs typeface="Arial" charset="0"/>
              </a:defRPr>
            </a:lvl9pPr>
          </a:lstStyle>
          <a:p>
            <a:pPr>
              <a:defRPr/>
            </a:pPr>
            <a:r>
              <a:rPr lang="tr-TR" sz="3200" noProof="1" smtClean="0">
                <a:solidFill>
                  <a:srgbClr val="575757"/>
                </a:solidFill>
                <a:effectLst>
                  <a:innerShdw blurRad="63500" dist="50800" dir="8100000">
                    <a:prstClr val="black">
                      <a:alpha val="50000"/>
                    </a:prstClr>
                  </a:innerShdw>
                </a:effectLst>
                <a:latin typeface="Calibri" pitchFamily="34" charset="0"/>
                <a:cs typeface="Calibri" pitchFamily="34" charset="0"/>
              </a:rPr>
              <a:t>İŞLE İLGİLİ HASTALIKLAR</a:t>
            </a:r>
            <a:endParaRPr lang="en-GB" sz="3200" noProof="1" smtClean="0">
              <a:solidFill>
                <a:srgbClr val="575757"/>
              </a:solidFill>
              <a:effectLst>
                <a:innerShdw blurRad="63500" dist="50800" dir="8100000">
                  <a:prstClr val="black">
                    <a:alpha val="50000"/>
                  </a:prstClr>
                </a:innerShdw>
              </a:effectLst>
              <a:latin typeface="Calibri" pitchFamily="34" charset="0"/>
              <a:cs typeface="Calibri" pitchFamily="34" charset="0"/>
            </a:endParaRPr>
          </a:p>
        </p:txBody>
      </p:sp>
      <p:grpSp>
        <p:nvGrpSpPr>
          <p:cNvPr id="5" name="Grup 19"/>
          <p:cNvGrpSpPr>
            <a:grpSpLocks/>
          </p:cNvGrpSpPr>
          <p:nvPr/>
        </p:nvGrpSpPr>
        <p:grpSpPr bwMode="auto">
          <a:xfrm>
            <a:off x="2657475" y="5416550"/>
            <a:ext cx="6162675" cy="663575"/>
            <a:chOff x="2644311" y="5451679"/>
            <a:chExt cx="6162416" cy="663371"/>
          </a:xfrm>
        </p:grpSpPr>
        <p:grpSp>
          <p:nvGrpSpPr>
            <p:cNvPr id="6" name="Group 51"/>
            <p:cNvGrpSpPr>
              <a:grpSpLocks/>
            </p:cNvGrpSpPr>
            <p:nvPr/>
          </p:nvGrpSpPr>
          <p:grpSpPr bwMode="auto">
            <a:xfrm>
              <a:off x="2644311" y="5451679"/>
              <a:ext cx="648968" cy="663371"/>
              <a:chOff x="1868" y="1082"/>
              <a:chExt cx="1942" cy="1942"/>
            </a:xfrm>
          </p:grpSpPr>
          <p:sp>
            <p:nvSpPr>
              <p:cNvPr id="21" name="Freeform 52"/>
              <p:cNvSpPr>
                <a:spLocks noChangeAspect="1"/>
              </p:cNvSpPr>
              <p:nvPr/>
            </p:nvSpPr>
            <p:spPr bwMode="gray">
              <a:xfrm>
                <a:off x="1868" y="1082"/>
                <a:ext cx="1942" cy="1942"/>
              </a:xfrm>
              <a:custGeom>
                <a:avLst/>
                <a:gdLst>
                  <a:gd name="T0" fmla="*/ 2144 w 1675"/>
                  <a:gd name="T1" fmla="*/ 7354 h 1675"/>
                  <a:gd name="T2" fmla="*/ 0 w 1675"/>
                  <a:gd name="T3" fmla="*/ 5194 h 1675"/>
                  <a:gd name="T4" fmla="*/ 0 w 1675"/>
                  <a:gd name="T5" fmla="*/ 2144 h 1675"/>
                  <a:gd name="T6" fmla="*/ 2144 w 1675"/>
                  <a:gd name="T7" fmla="*/ 0 h 1675"/>
                  <a:gd name="T8" fmla="*/ 5195 w 1675"/>
                  <a:gd name="T9" fmla="*/ 0 h 1675"/>
                  <a:gd name="T10" fmla="*/ 7354 w 1675"/>
                  <a:gd name="T11" fmla="*/ 2144 h 1675"/>
                  <a:gd name="T12" fmla="*/ 7354 w 1675"/>
                  <a:gd name="T13" fmla="*/ 5194 h 1675"/>
                  <a:gd name="T14" fmla="*/ 5195 w 1675"/>
                  <a:gd name="T15" fmla="*/ 7354 h 1675"/>
                  <a:gd name="T16" fmla="*/ 2144 w 1675"/>
                  <a:gd name="T17" fmla="*/ 7354 h 167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75"/>
                  <a:gd name="T28" fmla="*/ 0 h 1675"/>
                  <a:gd name="T29" fmla="*/ 1675 w 1675"/>
                  <a:gd name="T30" fmla="*/ 1675 h 167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75" h="1675">
                    <a:moveTo>
                      <a:pt x="489" y="1675"/>
                    </a:moveTo>
                    <a:lnTo>
                      <a:pt x="0" y="1183"/>
                    </a:lnTo>
                    <a:lnTo>
                      <a:pt x="0" y="489"/>
                    </a:lnTo>
                    <a:lnTo>
                      <a:pt x="489" y="0"/>
                    </a:lnTo>
                    <a:lnTo>
                      <a:pt x="1184" y="0"/>
                    </a:lnTo>
                    <a:lnTo>
                      <a:pt x="1675" y="489"/>
                    </a:lnTo>
                    <a:lnTo>
                      <a:pt x="1675" y="1183"/>
                    </a:lnTo>
                    <a:lnTo>
                      <a:pt x="1184" y="1675"/>
                    </a:lnTo>
                    <a:lnTo>
                      <a:pt x="489" y="1675"/>
                    </a:lnTo>
                    <a:close/>
                  </a:path>
                </a:pathLst>
              </a:custGeom>
              <a:solidFill>
                <a:schemeClr val="bg1"/>
              </a:solidFill>
              <a:ln w="9525">
                <a:solidFill>
                  <a:srgbClr val="C0C0C0"/>
                </a:solidFill>
                <a:miter lim="800000"/>
                <a:headEnd/>
                <a:tailEnd/>
              </a:ln>
            </p:spPr>
            <p:txBody>
              <a:bodyPr/>
              <a:lstStyle/>
              <a:p>
                <a:endParaRPr lang="tr-TR">
                  <a:solidFill>
                    <a:srgbClr val="000000"/>
                  </a:solidFill>
                </a:endParaRPr>
              </a:p>
            </p:txBody>
          </p:sp>
          <p:sp>
            <p:nvSpPr>
              <p:cNvPr id="22" name="Freeform 53"/>
              <p:cNvSpPr>
                <a:spLocks noChangeAspect="1"/>
              </p:cNvSpPr>
              <p:nvPr/>
            </p:nvSpPr>
            <p:spPr bwMode="gray">
              <a:xfrm>
                <a:off x="1914" y="1128"/>
                <a:ext cx="1850" cy="1850"/>
              </a:xfrm>
              <a:custGeom>
                <a:avLst/>
                <a:gdLst>
                  <a:gd name="T0" fmla="*/ 2065 w 1595"/>
                  <a:gd name="T1" fmla="*/ 7029 h 1595"/>
                  <a:gd name="T2" fmla="*/ 0 w 1595"/>
                  <a:gd name="T3" fmla="*/ 4965 h 1595"/>
                  <a:gd name="T4" fmla="*/ 0 w 1595"/>
                  <a:gd name="T5" fmla="*/ 2065 h 1595"/>
                  <a:gd name="T6" fmla="*/ 2065 w 1595"/>
                  <a:gd name="T7" fmla="*/ 0 h 1595"/>
                  <a:gd name="T8" fmla="*/ 4965 w 1595"/>
                  <a:gd name="T9" fmla="*/ 0 h 1595"/>
                  <a:gd name="T10" fmla="*/ 7029 w 1595"/>
                  <a:gd name="T11" fmla="*/ 2065 h 1595"/>
                  <a:gd name="T12" fmla="*/ 7029 w 1595"/>
                  <a:gd name="T13" fmla="*/ 4965 h 1595"/>
                  <a:gd name="T14" fmla="*/ 4965 w 1595"/>
                  <a:gd name="T15" fmla="*/ 7029 h 1595"/>
                  <a:gd name="T16" fmla="*/ 2065 w 1595"/>
                  <a:gd name="T17" fmla="*/ 7029 h 159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95"/>
                  <a:gd name="T28" fmla="*/ 0 h 1595"/>
                  <a:gd name="T29" fmla="*/ 1595 w 1595"/>
                  <a:gd name="T30" fmla="*/ 1595 h 159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95" h="1595">
                    <a:moveTo>
                      <a:pt x="468" y="1595"/>
                    </a:moveTo>
                    <a:lnTo>
                      <a:pt x="0" y="1127"/>
                    </a:lnTo>
                    <a:lnTo>
                      <a:pt x="0" y="468"/>
                    </a:lnTo>
                    <a:lnTo>
                      <a:pt x="468" y="0"/>
                    </a:lnTo>
                    <a:lnTo>
                      <a:pt x="1127" y="0"/>
                    </a:lnTo>
                    <a:lnTo>
                      <a:pt x="1595" y="468"/>
                    </a:lnTo>
                    <a:lnTo>
                      <a:pt x="1595" y="1127"/>
                    </a:lnTo>
                    <a:lnTo>
                      <a:pt x="1127" y="1595"/>
                    </a:lnTo>
                    <a:lnTo>
                      <a:pt x="468" y="1595"/>
                    </a:lnTo>
                    <a:close/>
                  </a:path>
                </a:pathLst>
              </a:custGeom>
              <a:gradFill rotWithShape="1">
                <a:gsLst>
                  <a:gs pos="0">
                    <a:srgbClr val="D60000"/>
                  </a:gs>
                  <a:gs pos="100000">
                    <a:srgbClr val="8A0000"/>
                  </a:gs>
                </a:gsLst>
                <a:lin ang="5400000" scaled="1"/>
              </a:gradFill>
              <a:ln w="9525">
                <a:solidFill>
                  <a:srgbClr val="C0C0C0"/>
                </a:solidFill>
                <a:miter lim="800000"/>
                <a:headEnd/>
                <a:tailEnd/>
              </a:ln>
            </p:spPr>
            <p:txBody>
              <a:bodyPr/>
              <a:lstStyle/>
              <a:p>
                <a:endParaRPr lang="tr-TR">
                  <a:solidFill>
                    <a:srgbClr val="000000"/>
                  </a:solidFill>
                </a:endParaRPr>
              </a:p>
            </p:txBody>
          </p:sp>
          <p:sp>
            <p:nvSpPr>
              <p:cNvPr id="24" name="Freeform 54"/>
              <p:cNvSpPr>
                <a:spLocks noChangeAspect="1"/>
              </p:cNvSpPr>
              <p:nvPr/>
            </p:nvSpPr>
            <p:spPr bwMode="gray">
              <a:xfrm>
                <a:off x="2434" y="1717"/>
                <a:ext cx="334" cy="642"/>
              </a:xfrm>
              <a:custGeom>
                <a:avLst/>
                <a:gdLst>
                  <a:gd name="T0" fmla="*/ 477 w 288"/>
                  <a:gd name="T1" fmla="*/ 2460 h 553"/>
                  <a:gd name="T2" fmla="*/ 477 w 288"/>
                  <a:gd name="T3" fmla="*/ 329 h 553"/>
                  <a:gd name="T4" fmla="*/ 0 w 288"/>
                  <a:gd name="T5" fmla="*/ 329 h 553"/>
                  <a:gd name="T6" fmla="*/ 0 w 288"/>
                  <a:gd name="T7" fmla="*/ 0 h 553"/>
                  <a:gd name="T8" fmla="*/ 1266 w 288"/>
                  <a:gd name="T9" fmla="*/ 0 h 553"/>
                  <a:gd name="T10" fmla="*/ 1266 w 288"/>
                  <a:gd name="T11" fmla="*/ 329 h 553"/>
                  <a:gd name="T12" fmla="*/ 801 w 288"/>
                  <a:gd name="T13" fmla="*/ 329 h 553"/>
                  <a:gd name="T14" fmla="*/ 801 w 288"/>
                  <a:gd name="T15" fmla="*/ 2460 h 553"/>
                  <a:gd name="T16" fmla="*/ 477 w 288"/>
                  <a:gd name="T17" fmla="*/ 2460 h 55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88"/>
                  <a:gd name="T28" fmla="*/ 0 h 553"/>
                  <a:gd name="T29" fmla="*/ 288 w 288"/>
                  <a:gd name="T30" fmla="*/ 553 h 55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88" h="553">
                    <a:moveTo>
                      <a:pt x="109" y="553"/>
                    </a:moveTo>
                    <a:lnTo>
                      <a:pt x="109" y="73"/>
                    </a:lnTo>
                    <a:lnTo>
                      <a:pt x="0" y="73"/>
                    </a:lnTo>
                    <a:lnTo>
                      <a:pt x="0" y="0"/>
                    </a:lnTo>
                    <a:lnTo>
                      <a:pt x="288" y="0"/>
                    </a:lnTo>
                    <a:lnTo>
                      <a:pt x="288" y="73"/>
                    </a:lnTo>
                    <a:lnTo>
                      <a:pt x="182" y="73"/>
                    </a:lnTo>
                    <a:lnTo>
                      <a:pt x="182" y="553"/>
                    </a:lnTo>
                    <a:lnTo>
                      <a:pt x="109" y="553"/>
                    </a:lnTo>
                    <a:close/>
                  </a:path>
                </a:pathLst>
              </a:custGeom>
              <a:solidFill>
                <a:schemeClr val="bg1"/>
              </a:solidFill>
              <a:ln w="14288">
                <a:noFill/>
                <a:miter lim="800000"/>
                <a:headEnd/>
                <a:tailEnd/>
              </a:ln>
            </p:spPr>
            <p:txBody>
              <a:bodyPr/>
              <a:lstStyle/>
              <a:p>
                <a:endParaRPr lang="tr-TR">
                  <a:solidFill>
                    <a:srgbClr val="000000"/>
                  </a:solidFill>
                </a:endParaRPr>
              </a:p>
            </p:txBody>
          </p:sp>
          <p:sp>
            <p:nvSpPr>
              <p:cNvPr id="25" name="Freeform 55"/>
              <p:cNvSpPr>
                <a:spLocks noChangeAspect="1"/>
              </p:cNvSpPr>
              <p:nvPr/>
            </p:nvSpPr>
            <p:spPr bwMode="gray">
              <a:xfrm>
                <a:off x="2007" y="1709"/>
                <a:ext cx="384" cy="657"/>
              </a:xfrm>
              <a:custGeom>
                <a:avLst/>
                <a:gdLst>
                  <a:gd name="T0" fmla="*/ 2460770 w 140"/>
                  <a:gd name="T1" fmla="*/ 1397614 h 240"/>
                  <a:gd name="T2" fmla="*/ 3277059 w 140"/>
                  <a:gd name="T3" fmla="*/ 1397614 h 240"/>
                  <a:gd name="T4" fmla="*/ 1784533 w 140"/>
                  <a:gd name="T5" fmla="*/ 0 h 240"/>
                  <a:gd name="T6" fmla="*/ 413403 w 140"/>
                  <a:gd name="T7" fmla="*/ 1397614 h 240"/>
                  <a:gd name="T8" fmla="*/ 2021735 w 140"/>
                  <a:gd name="T9" fmla="*/ 3141558 h 240"/>
                  <a:gd name="T10" fmla="*/ 2460770 w 140"/>
                  <a:gd name="T11" fmla="*/ 4065828 h 240"/>
                  <a:gd name="T12" fmla="*/ 1659895 w 140"/>
                  <a:gd name="T13" fmla="*/ 4895351 h 240"/>
                  <a:gd name="T14" fmla="*/ 871238 w 140"/>
                  <a:gd name="T15" fmla="*/ 3945874 h 240"/>
                  <a:gd name="T16" fmla="*/ 141438 w 140"/>
                  <a:gd name="T17" fmla="*/ 3945874 h 240"/>
                  <a:gd name="T18" fmla="*/ 1643246 w 140"/>
                  <a:gd name="T19" fmla="*/ 5673877 h 240"/>
                  <a:gd name="T20" fmla="*/ 3232800 w 140"/>
                  <a:gd name="T21" fmla="*/ 3995579 h 240"/>
                  <a:gd name="T22" fmla="*/ 2168618 w 140"/>
                  <a:gd name="T23" fmla="*/ 2339949 h 240"/>
                  <a:gd name="T24" fmla="*/ 1204210 w 140"/>
                  <a:gd name="T25" fmla="*/ 1397614 h 240"/>
                  <a:gd name="T26" fmla="*/ 1784533 w 140"/>
                  <a:gd name="T27" fmla="*/ 735183 h 240"/>
                  <a:gd name="T28" fmla="*/ 2460770 w 140"/>
                  <a:gd name="T29" fmla="*/ 1397614 h 24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0"/>
                  <a:gd name="T46" fmla="*/ 0 h 240"/>
                  <a:gd name="T47" fmla="*/ 140 w 140"/>
                  <a:gd name="T48" fmla="*/ 240 h 24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0" h="240">
                    <a:moveTo>
                      <a:pt x="102" y="59"/>
                    </a:moveTo>
                    <a:cubicBezTo>
                      <a:pt x="136" y="59"/>
                      <a:pt x="136" y="59"/>
                      <a:pt x="136" y="59"/>
                    </a:cubicBezTo>
                    <a:cubicBezTo>
                      <a:pt x="136" y="59"/>
                      <a:pt x="137" y="0"/>
                      <a:pt x="74" y="0"/>
                    </a:cubicBezTo>
                    <a:cubicBezTo>
                      <a:pt x="11" y="0"/>
                      <a:pt x="17" y="59"/>
                      <a:pt x="17" y="59"/>
                    </a:cubicBezTo>
                    <a:cubicBezTo>
                      <a:pt x="17" y="107"/>
                      <a:pt x="57" y="108"/>
                      <a:pt x="84" y="133"/>
                    </a:cubicBezTo>
                    <a:cubicBezTo>
                      <a:pt x="91" y="139"/>
                      <a:pt x="102" y="146"/>
                      <a:pt x="102" y="172"/>
                    </a:cubicBezTo>
                    <a:cubicBezTo>
                      <a:pt x="103" y="198"/>
                      <a:pt x="84" y="207"/>
                      <a:pt x="69" y="207"/>
                    </a:cubicBezTo>
                    <a:cubicBezTo>
                      <a:pt x="54" y="207"/>
                      <a:pt x="36" y="200"/>
                      <a:pt x="36" y="167"/>
                    </a:cubicBezTo>
                    <a:cubicBezTo>
                      <a:pt x="6" y="167"/>
                      <a:pt x="6" y="167"/>
                      <a:pt x="6" y="167"/>
                    </a:cubicBezTo>
                    <a:cubicBezTo>
                      <a:pt x="6" y="167"/>
                      <a:pt x="0" y="240"/>
                      <a:pt x="68" y="240"/>
                    </a:cubicBezTo>
                    <a:cubicBezTo>
                      <a:pt x="136" y="240"/>
                      <a:pt x="134" y="181"/>
                      <a:pt x="134" y="169"/>
                    </a:cubicBezTo>
                    <a:cubicBezTo>
                      <a:pt x="134" y="158"/>
                      <a:pt x="140" y="130"/>
                      <a:pt x="90" y="99"/>
                    </a:cubicBezTo>
                    <a:cubicBezTo>
                      <a:pt x="66" y="85"/>
                      <a:pt x="50" y="77"/>
                      <a:pt x="50" y="59"/>
                    </a:cubicBezTo>
                    <a:cubicBezTo>
                      <a:pt x="50" y="42"/>
                      <a:pt x="62" y="31"/>
                      <a:pt x="74" y="31"/>
                    </a:cubicBezTo>
                    <a:cubicBezTo>
                      <a:pt x="86" y="31"/>
                      <a:pt x="102" y="36"/>
                      <a:pt x="102" y="59"/>
                    </a:cubicBezTo>
                    <a:close/>
                  </a:path>
                </a:pathLst>
              </a:custGeom>
              <a:solidFill>
                <a:schemeClr val="bg1"/>
              </a:solidFill>
              <a:ln w="14288">
                <a:noFill/>
                <a:miter lim="800000"/>
                <a:headEnd/>
                <a:tailEnd/>
              </a:ln>
            </p:spPr>
            <p:txBody>
              <a:bodyPr/>
              <a:lstStyle/>
              <a:p>
                <a:endParaRPr lang="tr-TR">
                  <a:solidFill>
                    <a:srgbClr val="000000"/>
                  </a:solidFill>
                </a:endParaRPr>
              </a:p>
            </p:txBody>
          </p:sp>
          <p:sp>
            <p:nvSpPr>
              <p:cNvPr id="26" name="Freeform 56"/>
              <p:cNvSpPr>
                <a:spLocks noChangeAspect="1" noEditPoints="1"/>
              </p:cNvSpPr>
              <p:nvPr/>
            </p:nvSpPr>
            <p:spPr bwMode="gray">
              <a:xfrm>
                <a:off x="3312" y="1720"/>
                <a:ext cx="347" cy="657"/>
              </a:xfrm>
              <a:custGeom>
                <a:avLst/>
                <a:gdLst>
                  <a:gd name="T0" fmla="*/ 3358227 w 124"/>
                  <a:gd name="T1" fmla="*/ 707008 h 234"/>
                  <a:gd name="T2" fmla="*/ 2685022 w 124"/>
                  <a:gd name="T3" fmla="*/ 85326 h 234"/>
                  <a:gd name="T4" fmla="*/ 1538629 w 124"/>
                  <a:gd name="T5" fmla="*/ 0 h 234"/>
                  <a:gd name="T6" fmla="*/ 0 w 124"/>
                  <a:gd name="T7" fmla="*/ 0 h 234"/>
                  <a:gd name="T8" fmla="*/ 0 w 124"/>
                  <a:gd name="T9" fmla="*/ 7124930 h 234"/>
                  <a:gd name="T10" fmla="*/ 966168 w 124"/>
                  <a:gd name="T11" fmla="*/ 7124930 h 234"/>
                  <a:gd name="T12" fmla="*/ 966168 w 124"/>
                  <a:gd name="T13" fmla="*/ 3892692 h 234"/>
                  <a:gd name="T14" fmla="*/ 1590987 w 124"/>
                  <a:gd name="T15" fmla="*/ 3892692 h 234"/>
                  <a:gd name="T16" fmla="*/ 2587025 w 124"/>
                  <a:gd name="T17" fmla="*/ 3807366 h 234"/>
                  <a:gd name="T18" fmla="*/ 3095145 w 124"/>
                  <a:gd name="T19" fmla="*/ 3533560 h 234"/>
                  <a:gd name="T20" fmla="*/ 3471125 w 124"/>
                  <a:gd name="T21" fmla="*/ 2896713 h 234"/>
                  <a:gd name="T22" fmla="*/ 3651104 w 124"/>
                  <a:gd name="T23" fmla="*/ 1918946 h 234"/>
                  <a:gd name="T24" fmla="*/ 3358227 w 124"/>
                  <a:gd name="T25" fmla="*/ 707008 h 234"/>
                  <a:gd name="T26" fmla="*/ 2294076 w 124"/>
                  <a:gd name="T27" fmla="*/ 2981860 h 234"/>
                  <a:gd name="T28" fmla="*/ 913797 w 124"/>
                  <a:gd name="T29" fmla="*/ 2981860 h 234"/>
                  <a:gd name="T30" fmla="*/ 913797 w 124"/>
                  <a:gd name="T31" fmla="*/ 942043 h 234"/>
                  <a:gd name="T32" fmla="*/ 2241701 w 124"/>
                  <a:gd name="T33" fmla="*/ 942043 h 234"/>
                  <a:gd name="T34" fmla="*/ 2797724 w 124"/>
                  <a:gd name="T35" fmla="*/ 1985061 h 234"/>
                  <a:gd name="T36" fmla="*/ 2294076 w 124"/>
                  <a:gd name="T37" fmla="*/ 2981860 h 2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4"/>
                  <a:gd name="T58" fmla="*/ 0 h 234"/>
                  <a:gd name="T59" fmla="*/ 124 w 124"/>
                  <a:gd name="T60" fmla="*/ 234 h 2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4" h="234">
                    <a:moveTo>
                      <a:pt x="114" y="23"/>
                    </a:moveTo>
                    <a:cubicBezTo>
                      <a:pt x="108" y="13"/>
                      <a:pt x="100" y="6"/>
                      <a:pt x="91" y="3"/>
                    </a:cubicBezTo>
                    <a:cubicBezTo>
                      <a:pt x="85" y="1"/>
                      <a:pt x="72" y="0"/>
                      <a:pt x="52" y="0"/>
                    </a:cubicBezTo>
                    <a:cubicBezTo>
                      <a:pt x="0" y="0"/>
                      <a:pt x="0" y="0"/>
                      <a:pt x="0" y="0"/>
                    </a:cubicBezTo>
                    <a:cubicBezTo>
                      <a:pt x="0" y="234"/>
                      <a:pt x="0" y="234"/>
                      <a:pt x="0" y="234"/>
                    </a:cubicBezTo>
                    <a:cubicBezTo>
                      <a:pt x="33" y="234"/>
                      <a:pt x="33" y="234"/>
                      <a:pt x="33" y="234"/>
                    </a:cubicBezTo>
                    <a:cubicBezTo>
                      <a:pt x="33" y="128"/>
                      <a:pt x="33" y="128"/>
                      <a:pt x="33" y="128"/>
                    </a:cubicBezTo>
                    <a:cubicBezTo>
                      <a:pt x="54" y="128"/>
                      <a:pt x="54" y="128"/>
                      <a:pt x="54" y="128"/>
                    </a:cubicBezTo>
                    <a:cubicBezTo>
                      <a:pt x="69" y="128"/>
                      <a:pt x="80" y="127"/>
                      <a:pt x="88" y="125"/>
                    </a:cubicBezTo>
                    <a:cubicBezTo>
                      <a:pt x="93" y="124"/>
                      <a:pt x="99" y="121"/>
                      <a:pt x="105" y="116"/>
                    </a:cubicBezTo>
                    <a:cubicBezTo>
                      <a:pt x="110" y="111"/>
                      <a:pt x="115" y="104"/>
                      <a:pt x="118" y="95"/>
                    </a:cubicBezTo>
                    <a:cubicBezTo>
                      <a:pt x="122" y="87"/>
                      <a:pt x="124" y="76"/>
                      <a:pt x="124" y="63"/>
                    </a:cubicBezTo>
                    <a:cubicBezTo>
                      <a:pt x="124" y="47"/>
                      <a:pt x="121" y="34"/>
                      <a:pt x="114" y="23"/>
                    </a:cubicBezTo>
                    <a:close/>
                    <a:moveTo>
                      <a:pt x="78" y="98"/>
                    </a:moveTo>
                    <a:cubicBezTo>
                      <a:pt x="31" y="98"/>
                      <a:pt x="31" y="98"/>
                      <a:pt x="31" y="98"/>
                    </a:cubicBezTo>
                    <a:cubicBezTo>
                      <a:pt x="31" y="31"/>
                      <a:pt x="31" y="31"/>
                      <a:pt x="31" y="31"/>
                    </a:cubicBezTo>
                    <a:cubicBezTo>
                      <a:pt x="76" y="31"/>
                      <a:pt x="76" y="31"/>
                      <a:pt x="76" y="31"/>
                    </a:cubicBezTo>
                    <a:cubicBezTo>
                      <a:pt x="80" y="31"/>
                      <a:pt x="94" y="33"/>
                      <a:pt x="95" y="65"/>
                    </a:cubicBezTo>
                    <a:cubicBezTo>
                      <a:pt x="95" y="65"/>
                      <a:pt x="95" y="98"/>
                      <a:pt x="78" y="98"/>
                    </a:cubicBezTo>
                    <a:close/>
                  </a:path>
                </a:pathLst>
              </a:custGeom>
              <a:solidFill>
                <a:schemeClr val="bg1"/>
              </a:solidFill>
              <a:ln w="12700">
                <a:noFill/>
                <a:miter lim="800000"/>
                <a:headEnd/>
                <a:tailEnd/>
              </a:ln>
            </p:spPr>
            <p:txBody>
              <a:bodyPr/>
              <a:lstStyle/>
              <a:p>
                <a:endParaRPr lang="tr-TR">
                  <a:solidFill>
                    <a:srgbClr val="000000"/>
                  </a:solidFill>
                </a:endParaRPr>
              </a:p>
            </p:txBody>
          </p:sp>
          <p:sp>
            <p:nvSpPr>
              <p:cNvPr id="27" name="Freeform 57"/>
              <p:cNvSpPr>
                <a:spLocks noChangeAspect="1" noEditPoints="1"/>
              </p:cNvSpPr>
              <p:nvPr/>
            </p:nvSpPr>
            <p:spPr bwMode="gray">
              <a:xfrm>
                <a:off x="2836" y="1707"/>
                <a:ext cx="375" cy="670"/>
              </a:xfrm>
              <a:custGeom>
                <a:avLst/>
                <a:gdLst>
                  <a:gd name="T0" fmla="*/ 1884809 w 134"/>
                  <a:gd name="T1" fmla="*/ 0 h 239"/>
                  <a:gd name="T2" fmla="*/ 0 w 134"/>
                  <a:gd name="T3" fmla="*/ 1827413 h 239"/>
                  <a:gd name="T4" fmla="*/ 0 w 134"/>
                  <a:gd name="T5" fmla="*/ 5122873 h 239"/>
                  <a:gd name="T6" fmla="*/ 2001540 w 134"/>
                  <a:gd name="T7" fmla="*/ 7163781 h 239"/>
                  <a:gd name="T8" fmla="*/ 3946645 w 134"/>
                  <a:gd name="T9" fmla="*/ 5187975 h 239"/>
                  <a:gd name="T10" fmla="*/ 3946645 w 134"/>
                  <a:gd name="T11" fmla="*/ 2093918 h 239"/>
                  <a:gd name="T12" fmla="*/ 1884809 w 134"/>
                  <a:gd name="T13" fmla="*/ 0 h 239"/>
                  <a:gd name="T14" fmla="*/ 3032443 w 134"/>
                  <a:gd name="T15" fmla="*/ 4737486 h 239"/>
                  <a:gd name="T16" fmla="*/ 2001540 w 134"/>
                  <a:gd name="T17" fmla="*/ 6171738 h 239"/>
                  <a:gd name="T18" fmla="*/ 914197 w 134"/>
                  <a:gd name="T19" fmla="*/ 4703585 h 239"/>
                  <a:gd name="T20" fmla="*/ 914197 w 134"/>
                  <a:gd name="T21" fmla="*/ 2311668 h 239"/>
                  <a:gd name="T22" fmla="*/ 1949225 w 134"/>
                  <a:gd name="T23" fmla="*/ 995886 h 239"/>
                  <a:gd name="T24" fmla="*/ 3032443 w 134"/>
                  <a:gd name="T25" fmla="*/ 2513207 h 239"/>
                  <a:gd name="T26" fmla="*/ 3032443 w 134"/>
                  <a:gd name="T27" fmla="*/ 4737486 h 23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34"/>
                  <a:gd name="T43" fmla="*/ 0 h 239"/>
                  <a:gd name="T44" fmla="*/ 134 w 134"/>
                  <a:gd name="T45" fmla="*/ 239 h 23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34" h="239">
                    <a:moveTo>
                      <a:pt x="64" y="0"/>
                    </a:moveTo>
                    <a:cubicBezTo>
                      <a:pt x="2" y="0"/>
                      <a:pt x="0" y="61"/>
                      <a:pt x="0" y="61"/>
                    </a:cubicBezTo>
                    <a:cubicBezTo>
                      <a:pt x="0" y="171"/>
                      <a:pt x="0" y="171"/>
                      <a:pt x="0" y="171"/>
                    </a:cubicBezTo>
                    <a:cubicBezTo>
                      <a:pt x="0" y="171"/>
                      <a:pt x="4" y="239"/>
                      <a:pt x="68" y="239"/>
                    </a:cubicBezTo>
                    <a:cubicBezTo>
                      <a:pt x="132" y="239"/>
                      <a:pt x="134" y="173"/>
                      <a:pt x="134" y="173"/>
                    </a:cubicBezTo>
                    <a:cubicBezTo>
                      <a:pt x="134" y="173"/>
                      <a:pt x="134" y="105"/>
                      <a:pt x="134" y="70"/>
                    </a:cubicBezTo>
                    <a:cubicBezTo>
                      <a:pt x="134" y="34"/>
                      <a:pt x="107" y="0"/>
                      <a:pt x="64" y="0"/>
                    </a:cubicBezTo>
                    <a:close/>
                    <a:moveTo>
                      <a:pt x="103" y="158"/>
                    </a:moveTo>
                    <a:cubicBezTo>
                      <a:pt x="103" y="158"/>
                      <a:pt x="102" y="206"/>
                      <a:pt x="68" y="206"/>
                    </a:cubicBezTo>
                    <a:cubicBezTo>
                      <a:pt x="33" y="206"/>
                      <a:pt x="31" y="157"/>
                      <a:pt x="31" y="157"/>
                    </a:cubicBezTo>
                    <a:cubicBezTo>
                      <a:pt x="31" y="77"/>
                      <a:pt x="31" y="77"/>
                      <a:pt x="31" y="77"/>
                    </a:cubicBezTo>
                    <a:cubicBezTo>
                      <a:pt x="31" y="77"/>
                      <a:pt x="32" y="33"/>
                      <a:pt x="66" y="33"/>
                    </a:cubicBezTo>
                    <a:cubicBezTo>
                      <a:pt x="88" y="33"/>
                      <a:pt x="103" y="58"/>
                      <a:pt x="103" y="84"/>
                    </a:cubicBezTo>
                    <a:cubicBezTo>
                      <a:pt x="103" y="109"/>
                      <a:pt x="103" y="158"/>
                      <a:pt x="103" y="158"/>
                    </a:cubicBezTo>
                    <a:close/>
                  </a:path>
                </a:pathLst>
              </a:custGeom>
              <a:solidFill>
                <a:schemeClr val="bg1"/>
              </a:solidFill>
              <a:ln w="9525">
                <a:noFill/>
                <a:round/>
                <a:headEnd/>
                <a:tailEnd/>
              </a:ln>
            </p:spPr>
            <p:txBody>
              <a:bodyPr/>
              <a:lstStyle/>
              <a:p>
                <a:endParaRPr lang="tr-TR">
                  <a:solidFill>
                    <a:srgbClr val="000000"/>
                  </a:solidFill>
                </a:endParaRPr>
              </a:p>
            </p:txBody>
          </p:sp>
          <p:grpSp>
            <p:nvGrpSpPr>
              <p:cNvPr id="7" name="Group 58"/>
              <p:cNvGrpSpPr>
                <a:grpSpLocks noChangeAspect="1"/>
              </p:cNvGrpSpPr>
              <p:nvPr/>
            </p:nvGrpSpPr>
            <p:grpSpPr bwMode="auto">
              <a:xfrm>
                <a:off x="2808" y="2807"/>
                <a:ext cx="62" cy="63"/>
                <a:chOff x="1684" y="2400"/>
                <a:chExt cx="41" cy="41"/>
              </a:xfrm>
            </p:grpSpPr>
            <p:sp>
              <p:nvSpPr>
                <p:cNvPr id="33" name="Oval 59"/>
                <p:cNvSpPr>
                  <a:spLocks noChangeAspect="1" noChangeArrowheads="1"/>
                </p:cNvSpPr>
                <p:nvPr/>
              </p:nvSpPr>
              <p:spPr bwMode="gray">
                <a:xfrm>
                  <a:off x="1684" y="2400"/>
                  <a:ext cx="41" cy="41"/>
                </a:xfrm>
                <a:prstGeom prst="ellipse">
                  <a:avLst/>
                </a:prstGeom>
                <a:gradFill rotWithShape="1">
                  <a:gsLst>
                    <a:gs pos="0">
                      <a:srgbClr val="E4E4E4"/>
                    </a:gs>
                    <a:gs pos="100000">
                      <a:srgbClr val="C0C0C0"/>
                    </a:gs>
                  </a:gsLst>
                  <a:path path="shape">
                    <a:fillToRect l="50000" t="50000" r="50000" b="50000"/>
                  </a:path>
                </a:gradFill>
                <a:ln w="11176">
                  <a:noFill/>
                  <a:miter lim="800000"/>
                  <a:headEnd/>
                  <a:tailEnd/>
                </a:ln>
              </p:spPr>
              <p:txBody>
                <a:bodyPr/>
                <a:lstStyle/>
                <a:p>
                  <a:endParaRPr lang="tr-TR">
                    <a:solidFill>
                      <a:srgbClr val="000000"/>
                    </a:solidFill>
                  </a:endParaRPr>
                </a:p>
              </p:txBody>
            </p:sp>
            <p:sp>
              <p:nvSpPr>
                <p:cNvPr id="34" name="Oval 60"/>
                <p:cNvSpPr>
                  <a:spLocks noChangeAspect="1" noChangeArrowheads="1"/>
                </p:cNvSpPr>
                <p:nvPr/>
              </p:nvSpPr>
              <p:spPr bwMode="gray">
                <a:xfrm>
                  <a:off x="1693" y="2410"/>
                  <a:ext cx="23" cy="23"/>
                </a:xfrm>
                <a:prstGeom prst="ellipse">
                  <a:avLst/>
                </a:prstGeom>
                <a:solidFill>
                  <a:schemeClr val="bg1"/>
                </a:solidFill>
                <a:ln w="11176">
                  <a:noFill/>
                  <a:miter lim="800000"/>
                  <a:headEnd/>
                  <a:tailEnd/>
                </a:ln>
              </p:spPr>
              <p:txBody>
                <a:bodyPr/>
                <a:lstStyle/>
                <a:p>
                  <a:endParaRPr lang="tr-TR">
                    <a:solidFill>
                      <a:srgbClr val="000000"/>
                    </a:solidFill>
                  </a:endParaRPr>
                </a:p>
              </p:txBody>
            </p:sp>
          </p:grpSp>
          <p:grpSp>
            <p:nvGrpSpPr>
              <p:cNvPr id="8" name="Group 61"/>
              <p:cNvGrpSpPr>
                <a:grpSpLocks noChangeAspect="1"/>
              </p:cNvGrpSpPr>
              <p:nvPr/>
            </p:nvGrpSpPr>
            <p:grpSpPr bwMode="auto">
              <a:xfrm>
                <a:off x="2808" y="1211"/>
                <a:ext cx="62" cy="63"/>
                <a:chOff x="1684" y="2400"/>
                <a:chExt cx="41" cy="41"/>
              </a:xfrm>
            </p:grpSpPr>
            <p:sp>
              <p:nvSpPr>
                <p:cNvPr id="31" name="Oval 62"/>
                <p:cNvSpPr>
                  <a:spLocks noChangeAspect="1" noChangeArrowheads="1"/>
                </p:cNvSpPr>
                <p:nvPr/>
              </p:nvSpPr>
              <p:spPr bwMode="gray">
                <a:xfrm>
                  <a:off x="1684" y="2400"/>
                  <a:ext cx="41" cy="41"/>
                </a:xfrm>
                <a:prstGeom prst="ellipse">
                  <a:avLst/>
                </a:prstGeom>
                <a:gradFill rotWithShape="1">
                  <a:gsLst>
                    <a:gs pos="0">
                      <a:srgbClr val="E4E4E4"/>
                    </a:gs>
                    <a:gs pos="100000">
                      <a:srgbClr val="C0C0C0"/>
                    </a:gs>
                  </a:gsLst>
                  <a:path path="shape">
                    <a:fillToRect l="50000" t="50000" r="50000" b="50000"/>
                  </a:path>
                </a:gradFill>
                <a:ln w="11176">
                  <a:noFill/>
                  <a:miter lim="800000"/>
                  <a:headEnd/>
                  <a:tailEnd/>
                </a:ln>
              </p:spPr>
              <p:txBody>
                <a:bodyPr/>
                <a:lstStyle/>
                <a:p>
                  <a:endParaRPr lang="tr-TR">
                    <a:solidFill>
                      <a:srgbClr val="000000"/>
                    </a:solidFill>
                  </a:endParaRPr>
                </a:p>
              </p:txBody>
            </p:sp>
            <p:sp>
              <p:nvSpPr>
                <p:cNvPr id="32" name="Oval 63"/>
                <p:cNvSpPr>
                  <a:spLocks noChangeAspect="1" noChangeArrowheads="1"/>
                </p:cNvSpPr>
                <p:nvPr/>
              </p:nvSpPr>
              <p:spPr bwMode="gray">
                <a:xfrm>
                  <a:off x="1693" y="2410"/>
                  <a:ext cx="23" cy="23"/>
                </a:xfrm>
                <a:prstGeom prst="ellipse">
                  <a:avLst/>
                </a:prstGeom>
                <a:solidFill>
                  <a:schemeClr val="bg1"/>
                </a:solidFill>
                <a:ln w="11176">
                  <a:noFill/>
                  <a:miter lim="800000"/>
                  <a:headEnd/>
                  <a:tailEnd/>
                </a:ln>
              </p:spPr>
              <p:txBody>
                <a:bodyPr/>
                <a:lstStyle/>
                <a:p>
                  <a:endParaRPr lang="tr-TR">
                    <a:solidFill>
                      <a:srgbClr val="000000"/>
                    </a:solidFill>
                  </a:endParaRPr>
                </a:p>
              </p:txBody>
            </p:sp>
          </p:grpSp>
          <p:pic>
            <p:nvPicPr>
              <p:cNvPr id="30" name="Picture 64"/>
              <p:cNvPicPr>
                <a:picLocks noChangeAspect="1" noChangeArrowheads="1"/>
              </p:cNvPicPr>
              <p:nvPr/>
            </p:nvPicPr>
            <p:blipFill>
              <a:blip r:embed="rId3" cstate="print"/>
              <a:srcRect/>
              <a:stretch>
                <a:fillRect/>
              </a:stretch>
            </p:blipFill>
            <p:spPr bwMode="gray">
              <a:xfrm>
                <a:off x="1885" y="1124"/>
                <a:ext cx="1644" cy="1060"/>
              </a:xfrm>
              <a:prstGeom prst="rect">
                <a:avLst/>
              </a:prstGeom>
              <a:noFill/>
              <a:ln w="11176">
                <a:noFill/>
                <a:miter lim="800000"/>
                <a:headEnd/>
                <a:tailEnd/>
              </a:ln>
            </p:spPr>
          </p:pic>
        </p:grpSp>
        <p:sp>
          <p:nvSpPr>
            <p:cNvPr id="20" name="53 Metin kutusu"/>
            <p:cNvSpPr txBox="1"/>
            <p:nvPr/>
          </p:nvSpPr>
          <p:spPr>
            <a:xfrm>
              <a:off x="3298334" y="5638946"/>
              <a:ext cx="5508393" cy="288836"/>
            </a:xfrm>
            <a:prstGeom prst="rect">
              <a:avLst/>
            </a:prstGeom>
            <a:noFill/>
            <a:ln w="3175" cmpd="sng">
              <a:solidFill>
                <a:schemeClr val="bg1">
                  <a:lumMod val="75000"/>
                </a:schemeClr>
              </a:solidFill>
            </a:ln>
            <a:effectLst/>
          </p:spPr>
          <p:style>
            <a:lnRef idx="0">
              <a:scrgbClr r="0" g="0" b="0"/>
            </a:lnRef>
            <a:fillRef idx="0">
              <a:scrgbClr r="0" g="0" b="0"/>
            </a:fillRef>
            <a:effectRef idx="0">
              <a:scrgbClr r="0" g="0" b="0"/>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defRPr/>
              </a:pPr>
              <a:r>
                <a:rPr lang="tr-TR" sz="1200" dirty="0" smtClean="0">
                  <a:solidFill>
                    <a:srgbClr val="000000"/>
                  </a:solidFill>
                  <a:latin typeface="Cambria" pitchFamily="18" charset="0"/>
                </a:rPr>
                <a:t>Sıklık sırası?</a:t>
              </a:r>
              <a:endParaRPr lang="tr-TR" sz="1000" b="1" dirty="0" smtClean="0">
                <a:solidFill>
                  <a:srgbClr val="000000"/>
                </a:solidFill>
                <a:latin typeface="Cambria" pitchFamily="18" charset="0"/>
              </a:endParaRPr>
            </a:p>
          </p:txBody>
        </p:sp>
      </p:grpSp>
    </p:spTree>
    <p:extLst>
      <p:ext uri="{BB962C8B-B14F-4D97-AF65-F5344CB8AC3E}">
        <p14:creationId xmlns:p14="http://schemas.microsoft.com/office/powerpoint/2010/main" val="2933602810"/>
      </p:ext>
    </p:extLst>
  </p:cSld>
  <p:clrMapOvr>
    <a:masterClrMapping/>
  </p:clrMapOvr>
  <p:transition>
    <p:fade/>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78" name="Rectangle 90"/>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sp>
        <p:nvSpPr>
          <p:cNvPr id="4" name="Rectangle 11"/>
          <p:cNvSpPr>
            <a:spLocks noChangeArrowheads="1"/>
          </p:cNvSpPr>
          <p:nvPr/>
        </p:nvSpPr>
        <p:spPr bwMode="gray">
          <a:xfrm>
            <a:off x="5062538" y="1257300"/>
            <a:ext cx="3757612" cy="658813"/>
          </a:xfrm>
          <a:prstGeom prst="rect">
            <a:avLst/>
          </a:prstGeom>
          <a:solidFill>
            <a:schemeClr val="hlink"/>
          </a:solidFill>
          <a:ln w="12700">
            <a:solidFill>
              <a:srgbClr val="DDDDDD"/>
            </a:solidFill>
            <a:miter lim="800000"/>
            <a:headEnd/>
            <a:tailEnd/>
          </a:ln>
          <a:effectLst>
            <a:outerShdw dist="53882" dir="2700000" algn="ctr" rotWithShape="0">
              <a:srgbClr val="808080">
                <a:alpha val="50000"/>
              </a:srgbClr>
            </a:outerShdw>
          </a:effectLst>
        </p:spPr>
        <p:txBody>
          <a:bodyPr lIns="0" tIns="0" rIns="0" bIns="0" anchor="ctr"/>
          <a:lstStyle/>
          <a:p>
            <a:pPr algn="ctr" defTabSz="801688" eaLnBrk="0" hangingPunct="0"/>
            <a:r>
              <a:rPr lang="tr-TR" sz="2800" b="1" i="1">
                <a:solidFill>
                  <a:srgbClr val="FFFFFF"/>
                </a:solidFill>
                <a:latin typeface="Calibri" pitchFamily="34" charset="0"/>
              </a:rPr>
              <a:t>İşyerinde Var Olan</a:t>
            </a:r>
            <a:endParaRPr lang="tr-TR" sz="2800" b="1" i="1" noProof="1">
              <a:solidFill>
                <a:srgbClr val="FFFFFF"/>
              </a:solidFill>
              <a:latin typeface="Calibri" pitchFamily="34" charset="0"/>
            </a:endParaRPr>
          </a:p>
        </p:txBody>
      </p:sp>
      <p:sp>
        <p:nvSpPr>
          <p:cNvPr id="5" name="Rectangle 13"/>
          <p:cNvSpPr>
            <a:spLocks noChangeArrowheads="1"/>
          </p:cNvSpPr>
          <p:nvPr/>
        </p:nvSpPr>
        <p:spPr bwMode="gray">
          <a:xfrm>
            <a:off x="323850" y="1257300"/>
            <a:ext cx="3757613" cy="658813"/>
          </a:xfrm>
          <a:prstGeom prst="rect">
            <a:avLst/>
          </a:prstGeom>
          <a:solidFill>
            <a:schemeClr val="hlink"/>
          </a:solidFill>
          <a:ln w="12700">
            <a:solidFill>
              <a:srgbClr val="DDDDDD"/>
            </a:solidFill>
            <a:miter lim="800000"/>
            <a:headEnd/>
            <a:tailEnd/>
          </a:ln>
          <a:effectLst>
            <a:outerShdw dist="53882" dir="2700000" algn="ctr" rotWithShape="0">
              <a:srgbClr val="808080">
                <a:alpha val="50000"/>
              </a:srgbClr>
            </a:outerShdw>
          </a:effectLst>
        </p:spPr>
        <p:txBody>
          <a:bodyPr lIns="0" tIns="0" rIns="0" bIns="0" anchor="ctr"/>
          <a:lstStyle/>
          <a:p>
            <a:pPr algn="ctr" defTabSz="801688" eaLnBrk="0" hangingPunct="0"/>
            <a:r>
              <a:rPr lang="tr-TR" sz="2800" b="1" i="1">
                <a:solidFill>
                  <a:srgbClr val="FFFFFF"/>
                </a:solidFill>
                <a:latin typeface="Calibri" pitchFamily="34" charset="0"/>
              </a:rPr>
              <a:t>İşyeri Dışında Var Olan</a:t>
            </a:r>
            <a:endParaRPr lang="tr-TR" sz="2800" b="1" i="1" noProof="1">
              <a:solidFill>
                <a:srgbClr val="FFFFFF"/>
              </a:solidFill>
              <a:latin typeface="Calibri" pitchFamily="34" charset="0"/>
            </a:endParaRPr>
          </a:p>
        </p:txBody>
      </p:sp>
      <p:sp>
        <p:nvSpPr>
          <p:cNvPr id="7" name="Rectangle 5"/>
          <p:cNvSpPr>
            <a:spLocks noChangeArrowheads="1"/>
          </p:cNvSpPr>
          <p:nvPr/>
        </p:nvSpPr>
        <p:spPr bwMode="gray">
          <a:xfrm>
            <a:off x="5062538" y="1916113"/>
            <a:ext cx="3757612" cy="3843337"/>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180000" tIns="216000" rIns="144000" bIns="72000"/>
          <a:lstStyle/>
          <a:p>
            <a:pPr marL="190500" indent="-190500">
              <a:lnSpc>
                <a:spcPct val="90000"/>
              </a:lnSpc>
              <a:spcAft>
                <a:spcPct val="20000"/>
              </a:spcAft>
              <a:buClr>
                <a:srgbClr val="292929"/>
              </a:buClr>
              <a:buFont typeface="Wingdings" pitchFamily="2" charset="2"/>
              <a:buChar char="§"/>
            </a:pPr>
            <a:endParaRPr lang="tr-TR" sz="2000" b="1" i="1" noProof="1">
              <a:solidFill>
                <a:srgbClr val="000000"/>
              </a:solidFill>
              <a:latin typeface="Calibri" pitchFamily="34" charset="0"/>
            </a:endParaRPr>
          </a:p>
          <a:p>
            <a:pPr marL="190500" indent="-190500">
              <a:lnSpc>
                <a:spcPct val="90000"/>
              </a:lnSpc>
              <a:spcAft>
                <a:spcPct val="20000"/>
              </a:spcAft>
              <a:buClr>
                <a:srgbClr val="292929"/>
              </a:buClr>
              <a:buFont typeface="Wingdings" pitchFamily="2" charset="2"/>
              <a:buChar char="§"/>
            </a:pPr>
            <a:r>
              <a:rPr lang="tr-TR" sz="2000" b="1" i="1" noProof="1">
                <a:solidFill>
                  <a:srgbClr val="000000"/>
                </a:solidFill>
                <a:latin typeface="Calibri" pitchFamily="34" charset="0"/>
              </a:rPr>
              <a:t>Fiziksel </a:t>
            </a:r>
            <a:r>
              <a:rPr lang="tr-TR" sz="2000" b="1" i="1" dirty="0">
                <a:solidFill>
                  <a:srgbClr val="000000"/>
                </a:solidFill>
                <a:latin typeface="Calibri" pitchFamily="34" charset="0"/>
              </a:rPr>
              <a:t>(gürültü, ısı, nem)</a:t>
            </a:r>
            <a:r>
              <a:rPr lang="tr-TR" sz="2000" b="1" i="1" noProof="1">
                <a:solidFill>
                  <a:srgbClr val="000000"/>
                </a:solidFill>
                <a:latin typeface="Calibri" pitchFamily="34" charset="0"/>
              </a:rPr>
              <a:t>,</a:t>
            </a:r>
          </a:p>
          <a:p>
            <a:pPr marL="190500" indent="-190500">
              <a:lnSpc>
                <a:spcPct val="90000"/>
              </a:lnSpc>
              <a:spcAft>
                <a:spcPct val="20000"/>
              </a:spcAft>
              <a:buClr>
                <a:srgbClr val="292929"/>
              </a:buClr>
              <a:buFont typeface="Wingdings" pitchFamily="2" charset="2"/>
              <a:buChar char="§"/>
            </a:pPr>
            <a:r>
              <a:rPr lang="tr-TR" sz="2000" b="1" i="1" noProof="1">
                <a:solidFill>
                  <a:srgbClr val="000000"/>
                </a:solidFill>
                <a:latin typeface="Calibri" pitchFamily="34" charset="0"/>
              </a:rPr>
              <a:t>Kimyasal </a:t>
            </a:r>
            <a:r>
              <a:rPr lang="tr-TR" sz="2000" b="1" i="1" dirty="0">
                <a:solidFill>
                  <a:srgbClr val="000000"/>
                </a:solidFill>
                <a:latin typeface="Calibri" pitchFamily="34" charset="0"/>
              </a:rPr>
              <a:t>(arsenik, kurşun),</a:t>
            </a:r>
            <a:r>
              <a:rPr lang="tr-TR" sz="2000" b="1" i="1" noProof="1">
                <a:solidFill>
                  <a:srgbClr val="000000"/>
                </a:solidFill>
                <a:latin typeface="Calibri" pitchFamily="34" charset="0"/>
              </a:rPr>
              <a:t> </a:t>
            </a:r>
          </a:p>
          <a:p>
            <a:pPr marL="190500" indent="-190500">
              <a:lnSpc>
                <a:spcPct val="90000"/>
              </a:lnSpc>
              <a:spcAft>
                <a:spcPct val="20000"/>
              </a:spcAft>
              <a:buClr>
                <a:srgbClr val="292929"/>
              </a:buClr>
              <a:buFont typeface="Wingdings" pitchFamily="2" charset="2"/>
              <a:buChar char="§"/>
            </a:pPr>
            <a:r>
              <a:rPr lang="tr-TR" sz="2000" b="1" i="1" dirty="0">
                <a:solidFill>
                  <a:srgbClr val="000000"/>
                </a:solidFill>
                <a:latin typeface="Calibri" pitchFamily="34" charset="0"/>
              </a:rPr>
              <a:t>Psikososyal (stres…),</a:t>
            </a:r>
          </a:p>
          <a:p>
            <a:pPr marL="190500" indent="-190500">
              <a:lnSpc>
                <a:spcPct val="90000"/>
              </a:lnSpc>
              <a:spcAft>
                <a:spcPct val="20000"/>
              </a:spcAft>
              <a:buClr>
                <a:srgbClr val="292929"/>
              </a:buClr>
              <a:buFont typeface="Wingdings" pitchFamily="2" charset="2"/>
              <a:buChar char="§"/>
            </a:pPr>
            <a:r>
              <a:rPr lang="tr-TR" sz="2000" b="1" i="1" noProof="1">
                <a:solidFill>
                  <a:srgbClr val="000000"/>
                </a:solidFill>
                <a:latin typeface="Calibri" pitchFamily="34" charset="0"/>
              </a:rPr>
              <a:t>Fizik</a:t>
            </a:r>
            <a:r>
              <a:rPr lang="tr-TR" sz="2000" b="1" i="1" dirty="0">
                <a:solidFill>
                  <a:srgbClr val="000000"/>
                </a:solidFill>
                <a:latin typeface="Calibri" pitchFamily="34" charset="0"/>
              </a:rPr>
              <a:t>sel</a:t>
            </a:r>
            <a:r>
              <a:rPr lang="tr-TR" sz="2000" b="1" i="1" noProof="1">
                <a:solidFill>
                  <a:srgbClr val="000000"/>
                </a:solidFill>
                <a:latin typeface="Calibri" pitchFamily="34" charset="0"/>
              </a:rPr>
              <a:t> inaktivete,</a:t>
            </a:r>
            <a:endParaRPr lang="tr-TR" sz="2000" b="1" i="1" dirty="0">
              <a:solidFill>
                <a:srgbClr val="000000"/>
              </a:solidFill>
              <a:latin typeface="Calibri" pitchFamily="34" charset="0"/>
            </a:endParaRPr>
          </a:p>
          <a:p>
            <a:pPr marL="190500" indent="-190500">
              <a:lnSpc>
                <a:spcPct val="90000"/>
              </a:lnSpc>
              <a:spcAft>
                <a:spcPct val="20000"/>
              </a:spcAft>
              <a:buClr>
                <a:srgbClr val="292929"/>
              </a:buClr>
              <a:buFont typeface="Wingdings" pitchFamily="2" charset="2"/>
              <a:buChar char="§"/>
            </a:pPr>
            <a:endParaRPr lang="tr-TR" sz="2000" b="1" i="1" noProof="1">
              <a:solidFill>
                <a:srgbClr val="000000"/>
              </a:solidFill>
              <a:latin typeface="Calibri" pitchFamily="34" charset="0"/>
            </a:endParaRPr>
          </a:p>
          <a:p>
            <a:pPr marL="190500" indent="-190500">
              <a:lnSpc>
                <a:spcPct val="90000"/>
              </a:lnSpc>
              <a:spcAft>
                <a:spcPct val="20000"/>
              </a:spcAft>
              <a:buClr>
                <a:srgbClr val="292929"/>
              </a:buClr>
              <a:buFont typeface="Wingdings" pitchFamily="2" charset="2"/>
              <a:buChar char="§"/>
            </a:pPr>
            <a:r>
              <a:rPr lang="tr-TR" sz="2000" b="1" i="1" noProof="1">
                <a:solidFill>
                  <a:srgbClr val="000000"/>
                </a:solidFill>
                <a:latin typeface="Calibri" pitchFamily="34" charset="0"/>
              </a:rPr>
              <a:t>…………………..vb.</a:t>
            </a:r>
            <a:r>
              <a:rPr lang="tr-TR" sz="2000" b="1" i="1" dirty="0">
                <a:solidFill>
                  <a:srgbClr val="000000"/>
                </a:solidFill>
                <a:latin typeface="Calibri" pitchFamily="34" charset="0"/>
              </a:rPr>
              <a:t> riskler</a:t>
            </a:r>
            <a:r>
              <a:rPr lang="tr-TR" sz="2000" b="1" i="1" noProof="1">
                <a:solidFill>
                  <a:srgbClr val="000000"/>
                </a:solidFill>
                <a:latin typeface="Calibri" pitchFamily="34" charset="0"/>
              </a:rPr>
              <a:t> </a:t>
            </a:r>
          </a:p>
        </p:txBody>
      </p:sp>
      <p:sp>
        <p:nvSpPr>
          <p:cNvPr id="8" name="Rectangle 14"/>
          <p:cNvSpPr>
            <a:spLocks noChangeArrowheads="1"/>
          </p:cNvSpPr>
          <p:nvPr/>
        </p:nvSpPr>
        <p:spPr bwMode="gray">
          <a:xfrm>
            <a:off x="323850" y="1916113"/>
            <a:ext cx="3757613" cy="3843337"/>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180000" tIns="216000" rIns="144000" bIns="72000"/>
          <a:lstStyle/>
          <a:p>
            <a:pPr marL="190500" indent="-190500">
              <a:lnSpc>
                <a:spcPct val="90000"/>
              </a:lnSpc>
              <a:spcAft>
                <a:spcPct val="20000"/>
              </a:spcAft>
              <a:buClr>
                <a:srgbClr val="292929"/>
              </a:buClr>
              <a:buFont typeface="Wingdings" pitchFamily="2" charset="2"/>
              <a:buChar char="§"/>
            </a:pPr>
            <a:endParaRPr lang="tr-TR" sz="2000" b="1" i="1">
              <a:solidFill>
                <a:srgbClr val="000000"/>
              </a:solidFill>
              <a:latin typeface="Calibri" pitchFamily="34" charset="0"/>
            </a:endParaRPr>
          </a:p>
          <a:p>
            <a:pPr marL="190500" indent="-190500">
              <a:lnSpc>
                <a:spcPct val="90000"/>
              </a:lnSpc>
              <a:spcAft>
                <a:spcPct val="20000"/>
              </a:spcAft>
              <a:buClr>
                <a:srgbClr val="292929"/>
              </a:buClr>
              <a:buFont typeface="Wingdings" pitchFamily="2" charset="2"/>
              <a:buChar char="§"/>
            </a:pPr>
            <a:r>
              <a:rPr lang="sv-SE" sz="2000" b="1" i="1">
                <a:solidFill>
                  <a:srgbClr val="000000"/>
                </a:solidFill>
                <a:latin typeface="Calibri" pitchFamily="34" charset="0"/>
              </a:rPr>
              <a:t>Hipertansiyon, </a:t>
            </a:r>
          </a:p>
          <a:p>
            <a:pPr marL="190500" indent="-190500">
              <a:lnSpc>
                <a:spcPct val="90000"/>
              </a:lnSpc>
              <a:spcAft>
                <a:spcPct val="20000"/>
              </a:spcAft>
              <a:buClr>
                <a:srgbClr val="292929"/>
              </a:buClr>
              <a:buFont typeface="Wingdings" pitchFamily="2" charset="2"/>
              <a:buChar char="§"/>
            </a:pPr>
            <a:r>
              <a:rPr lang="sv-SE" sz="2000" b="1" i="1">
                <a:solidFill>
                  <a:srgbClr val="000000"/>
                </a:solidFill>
                <a:latin typeface="Calibri" pitchFamily="34" charset="0"/>
              </a:rPr>
              <a:t>Hiperkolesterolemi, </a:t>
            </a:r>
          </a:p>
          <a:p>
            <a:pPr marL="190500" indent="-190500">
              <a:lnSpc>
                <a:spcPct val="90000"/>
              </a:lnSpc>
              <a:spcAft>
                <a:spcPct val="20000"/>
              </a:spcAft>
              <a:buClr>
                <a:srgbClr val="292929"/>
              </a:buClr>
              <a:buFont typeface="Wingdings" pitchFamily="2" charset="2"/>
              <a:buChar char="§"/>
            </a:pPr>
            <a:r>
              <a:rPr lang="sv-SE" sz="2000" b="1" i="1">
                <a:solidFill>
                  <a:srgbClr val="000000"/>
                </a:solidFill>
                <a:latin typeface="Calibri" pitchFamily="34" charset="0"/>
              </a:rPr>
              <a:t>Sigara kullanımı, </a:t>
            </a:r>
          </a:p>
          <a:p>
            <a:pPr marL="190500" indent="-190500">
              <a:lnSpc>
                <a:spcPct val="90000"/>
              </a:lnSpc>
              <a:spcAft>
                <a:spcPct val="20000"/>
              </a:spcAft>
              <a:buClr>
                <a:srgbClr val="292929"/>
              </a:buClr>
              <a:buFont typeface="Wingdings" pitchFamily="2" charset="2"/>
              <a:buChar char="§"/>
            </a:pPr>
            <a:r>
              <a:rPr lang="sv-SE" sz="2000" b="1" i="1">
                <a:solidFill>
                  <a:srgbClr val="000000"/>
                </a:solidFill>
                <a:latin typeface="Calibri" pitchFamily="34" charset="0"/>
              </a:rPr>
              <a:t>Diyabetes Mellitus, </a:t>
            </a:r>
          </a:p>
          <a:p>
            <a:pPr marL="190500" indent="-190500">
              <a:lnSpc>
                <a:spcPct val="90000"/>
              </a:lnSpc>
              <a:spcAft>
                <a:spcPct val="20000"/>
              </a:spcAft>
              <a:buClr>
                <a:srgbClr val="292929"/>
              </a:buClr>
              <a:buFont typeface="Wingdings" pitchFamily="2" charset="2"/>
              <a:buChar char="§"/>
            </a:pPr>
            <a:r>
              <a:rPr lang="sv-SE" sz="2000" b="1" i="1">
                <a:solidFill>
                  <a:srgbClr val="000000"/>
                </a:solidFill>
                <a:latin typeface="Calibri" pitchFamily="34" charset="0"/>
              </a:rPr>
              <a:t>Fiziksel inaktivite</a:t>
            </a:r>
            <a:r>
              <a:rPr lang="tr-TR" sz="2000" b="1" i="1">
                <a:solidFill>
                  <a:srgbClr val="000000"/>
                </a:solidFill>
                <a:latin typeface="Calibri" pitchFamily="34" charset="0"/>
              </a:rPr>
              <a:t>,</a:t>
            </a:r>
          </a:p>
          <a:p>
            <a:pPr marL="190500" indent="-190500">
              <a:lnSpc>
                <a:spcPct val="90000"/>
              </a:lnSpc>
              <a:spcAft>
                <a:spcPct val="20000"/>
              </a:spcAft>
              <a:buClr>
                <a:srgbClr val="292929"/>
              </a:buClr>
              <a:buFont typeface="Wingdings" pitchFamily="2" charset="2"/>
              <a:buChar char="§"/>
            </a:pPr>
            <a:r>
              <a:rPr lang="tr-TR" sz="2000" b="1" i="1">
                <a:solidFill>
                  <a:srgbClr val="000000"/>
                </a:solidFill>
                <a:latin typeface="Calibri" pitchFamily="34" charset="0"/>
              </a:rPr>
              <a:t>Genetik yatkınlık,</a:t>
            </a:r>
          </a:p>
          <a:p>
            <a:pPr marL="190500" indent="-190500">
              <a:lnSpc>
                <a:spcPct val="90000"/>
              </a:lnSpc>
              <a:spcAft>
                <a:spcPct val="20000"/>
              </a:spcAft>
              <a:buClr>
                <a:srgbClr val="292929"/>
              </a:buClr>
              <a:buFont typeface="Wingdings" pitchFamily="2" charset="2"/>
              <a:buChar char="§"/>
            </a:pPr>
            <a:r>
              <a:rPr lang="tr-TR" sz="2000" b="1" i="1">
                <a:solidFill>
                  <a:srgbClr val="000000"/>
                </a:solidFill>
                <a:latin typeface="Calibri" pitchFamily="34" charset="0"/>
              </a:rPr>
              <a:t>Stres</a:t>
            </a:r>
          </a:p>
          <a:p>
            <a:pPr marL="190500" indent="-190500">
              <a:lnSpc>
                <a:spcPct val="90000"/>
              </a:lnSpc>
              <a:spcAft>
                <a:spcPct val="20000"/>
              </a:spcAft>
              <a:buClr>
                <a:srgbClr val="292929"/>
              </a:buClr>
              <a:buFont typeface="Wingdings" pitchFamily="2" charset="2"/>
              <a:buChar char="§"/>
            </a:pPr>
            <a:r>
              <a:rPr lang="tr-TR" sz="2000" b="1" i="1">
                <a:solidFill>
                  <a:srgbClr val="000000"/>
                </a:solidFill>
                <a:latin typeface="Calibri" pitchFamily="34" charset="0"/>
              </a:rPr>
              <a:t>………………………vb.</a:t>
            </a:r>
            <a:endParaRPr lang="fr-FR" sz="2000" i="1">
              <a:solidFill>
                <a:srgbClr val="000000"/>
              </a:solidFill>
              <a:latin typeface="Calibri" pitchFamily="34" charset="0"/>
            </a:endParaRPr>
          </a:p>
        </p:txBody>
      </p:sp>
      <p:sp>
        <p:nvSpPr>
          <p:cNvPr id="9" name="AutoShape 41"/>
          <p:cNvSpPr>
            <a:spLocks noChangeArrowheads="1"/>
          </p:cNvSpPr>
          <p:nvPr/>
        </p:nvSpPr>
        <p:spPr bwMode="auto">
          <a:xfrm flipH="1">
            <a:off x="3825875" y="1558925"/>
            <a:ext cx="661988" cy="879475"/>
          </a:xfrm>
          <a:prstGeom prst="rightArrow">
            <a:avLst>
              <a:gd name="adj1" fmla="val 50111"/>
              <a:gd name="adj2" fmla="val 63157"/>
            </a:avLst>
          </a:prstGeom>
          <a:gradFill rotWithShape="1">
            <a:gsLst>
              <a:gs pos="0">
                <a:srgbClr val="E9E9E9"/>
              </a:gs>
              <a:gs pos="100000">
                <a:srgbClr val="B2B2B2"/>
              </a:gs>
            </a:gsLst>
            <a:lin ang="0" scaled="1"/>
          </a:gradFill>
          <a:ln w="19050">
            <a:solidFill>
              <a:srgbClr val="FFFFFF"/>
            </a:solidFill>
            <a:miter lim="800000"/>
            <a:headEnd/>
            <a:tailEnd/>
          </a:ln>
          <a:effectLst>
            <a:outerShdw dist="81320" dir="2319588" algn="ctr" rotWithShape="0">
              <a:srgbClr val="4D4D4D">
                <a:alpha val="50000"/>
              </a:srgbClr>
            </a:outerShdw>
          </a:effectLst>
        </p:spPr>
        <p:txBody>
          <a:bodyPr wrap="none" anchor="ctr"/>
          <a:lstStyle/>
          <a:p>
            <a:pPr algn="ctr" eaLnBrk="0" hangingPunct="0">
              <a:defRPr/>
            </a:pPr>
            <a:endParaRPr lang="de-DE" noProof="1">
              <a:solidFill>
                <a:srgbClr val="000000"/>
              </a:solidFill>
            </a:endParaRPr>
          </a:p>
        </p:txBody>
      </p:sp>
      <p:sp>
        <p:nvSpPr>
          <p:cNvPr id="10" name="AutoShape 18"/>
          <p:cNvSpPr>
            <a:spLocks noChangeArrowheads="1"/>
          </p:cNvSpPr>
          <p:nvPr/>
        </p:nvSpPr>
        <p:spPr bwMode="auto">
          <a:xfrm>
            <a:off x="4635500" y="1558925"/>
            <a:ext cx="661988" cy="879475"/>
          </a:xfrm>
          <a:prstGeom prst="rightArrow">
            <a:avLst>
              <a:gd name="adj1" fmla="val 50111"/>
              <a:gd name="adj2" fmla="val 63157"/>
            </a:avLst>
          </a:prstGeom>
          <a:gradFill rotWithShape="1">
            <a:gsLst>
              <a:gs pos="0">
                <a:srgbClr val="E9E9E9"/>
              </a:gs>
              <a:gs pos="100000">
                <a:srgbClr val="B2B2B2"/>
              </a:gs>
            </a:gsLst>
            <a:lin ang="0" scaled="1"/>
          </a:gradFill>
          <a:ln w="19050">
            <a:solidFill>
              <a:srgbClr val="FFFFFF"/>
            </a:solidFill>
            <a:miter lim="800000"/>
            <a:headEnd/>
            <a:tailEnd/>
          </a:ln>
          <a:effectLst>
            <a:outerShdw dist="81320" dir="2319588" algn="ctr" rotWithShape="0">
              <a:srgbClr val="4D4D4D">
                <a:alpha val="50000"/>
              </a:srgbClr>
            </a:outerShdw>
          </a:effectLst>
        </p:spPr>
        <p:txBody>
          <a:bodyPr wrap="none" anchor="ctr"/>
          <a:lstStyle/>
          <a:p>
            <a:pPr algn="ctr" eaLnBrk="0" hangingPunct="0">
              <a:defRPr/>
            </a:pPr>
            <a:endParaRPr lang="de-DE" noProof="1">
              <a:solidFill>
                <a:srgbClr val="000000"/>
              </a:solidFill>
            </a:endParaRPr>
          </a:p>
        </p:txBody>
      </p:sp>
      <p:sp>
        <p:nvSpPr>
          <p:cNvPr id="13" name="AutoShape 41"/>
          <p:cNvSpPr>
            <a:spLocks noChangeArrowheads="1"/>
          </p:cNvSpPr>
          <p:nvPr/>
        </p:nvSpPr>
        <p:spPr bwMode="auto">
          <a:xfrm flipH="1">
            <a:off x="3825875" y="1558925"/>
            <a:ext cx="661988" cy="879475"/>
          </a:xfrm>
          <a:prstGeom prst="rightArrow">
            <a:avLst>
              <a:gd name="adj1" fmla="val 50111"/>
              <a:gd name="adj2" fmla="val 63157"/>
            </a:avLst>
          </a:prstGeom>
          <a:gradFill rotWithShape="1">
            <a:gsLst>
              <a:gs pos="0">
                <a:schemeClr val="tx2">
                  <a:gamma/>
                  <a:shade val="46275"/>
                  <a:invGamma/>
                </a:schemeClr>
              </a:gs>
              <a:gs pos="100000">
                <a:schemeClr val="tx2"/>
              </a:gs>
            </a:gsLst>
            <a:lin ang="0" scaled="1"/>
          </a:gradFill>
          <a:ln w="19050">
            <a:solidFill>
              <a:srgbClr val="FFFFFF"/>
            </a:solidFill>
            <a:miter lim="800000"/>
            <a:headEnd/>
            <a:tailEnd/>
          </a:ln>
          <a:effectLst>
            <a:outerShdw dist="81320" dir="2319588" algn="ctr" rotWithShape="0">
              <a:srgbClr val="4D4D4D">
                <a:alpha val="50000"/>
              </a:srgbClr>
            </a:outerShdw>
          </a:effectLst>
        </p:spPr>
        <p:txBody>
          <a:bodyPr wrap="none" anchor="ctr"/>
          <a:lstStyle/>
          <a:p>
            <a:pPr algn="ctr" eaLnBrk="0" hangingPunct="0">
              <a:defRPr/>
            </a:pPr>
            <a:endParaRPr lang="de-DE" noProof="1">
              <a:solidFill>
                <a:srgbClr val="000000"/>
              </a:solidFill>
            </a:endParaRPr>
          </a:p>
        </p:txBody>
      </p:sp>
      <p:sp>
        <p:nvSpPr>
          <p:cNvPr id="14" name="AutoShape 18"/>
          <p:cNvSpPr>
            <a:spLocks noChangeArrowheads="1"/>
          </p:cNvSpPr>
          <p:nvPr/>
        </p:nvSpPr>
        <p:spPr bwMode="auto">
          <a:xfrm>
            <a:off x="4635500" y="1558925"/>
            <a:ext cx="661988" cy="879475"/>
          </a:xfrm>
          <a:prstGeom prst="rightArrow">
            <a:avLst>
              <a:gd name="adj1" fmla="val 50111"/>
              <a:gd name="adj2" fmla="val 63157"/>
            </a:avLst>
          </a:prstGeom>
          <a:gradFill rotWithShape="1">
            <a:gsLst>
              <a:gs pos="0">
                <a:srgbClr val="C40505"/>
              </a:gs>
              <a:gs pos="100000">
                <a:srgbClr val="C40505">
                  <a:gamma/>
                  <a:shade val="46275"/>
                  <a:invGamma/>
                </a:srgbClr>
              </a:gs>
            </a:gsLst>
            <a:lin ang="0" scaled="1"/>
          </a:gradFill>
          <a:ln w="19050">
            <a:solidFill>
              <a:srgbClr val="FFFFFF"/>
            </a:solidFill>
            <a:miter lim="800000"/>
            <a:headEnd/>
            <a:tailEnd/>
          </a:ln>
          <a:effectLst>
            <a:outerShdw dist="81320" dir="2319588" algn="ctr" rotWithShape="0">
              <a:srgbClr val="4D4D4D">
                <a:alpha val="50000"/>
              </a:srgbClr>
            </a:outerShdw>
          </a:effectLst>
        </p:spPr>
        <p:txBody>
          <a:bodyPr wrap="none" anchor="ctr"/>
          <a:lstStyle/>
          <a:p>
            <a:pPr algn="ctr" eaLnBrk="0" hangingPunct="0">
              <a:defRPr/>
            </a:pPr>
            <a:endParaRPr lang="de-DE" noProof="1">
              <a:solidFill>
                <a:srgbClr val="000000"/>
              </a:solidFill>
            </a:endParaRPr>
          </a:p>
        </p:txBody>
      </p:sp>
      <p:sp>
        <p:nvSpPr>
          <p:cNvPr id="15" name="Rectangle 31"/>
          <p:cNvSpPr txBox="1">
            <a:spLocks noChangeArrowheads="1"/>
          </p:cNvSpPr>
          <p:nvPr/>
        </p:nvSpPr>
        <p:spPr bwMode="gray">
          <a:xfrm>
            <a:off x="231797" y="411163"/>
            <a:ext cx="8816669" cy="647700"/>
          </a:xfrm>
          <a:prstGeom prst="rect">
            <a:avLst/>
          </a:prstGeom>
          <a:noFill/>
          <a:ln w="9525">
            <a:noFill/>
            <a:miter lim="800000"/>
            <a:headEnd/>
            <a:tailEnd/>
          </a:ln>
        </p:spPr>
        <p:txBody>
          <a:bodyPr lIns="0" rIns="0" anchor="ct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200" algn="l" rtl="0" eaLnBrk="0" fontAlgn="base" hangingPunct="0">
              <a:lnSpc>
                <a:spcPct val="90000"/>
              </a:lnSpc>
              <a:spcBef>
                <a:spcPct val="0"/>
              </a:spcBef>
              <a:spcAft>
                <a:spcPct val="0"/>
              </a:spcAft>
              <a:defRPr sz="2400" b="1">
                <a:solidFill>
                  <a:schemeClr val="tx1"/>
                </a:solidFill>
                <a:latin typeface="Arial" charset="0"/>
                <a:cs typeface="Arial" charset="0"/>
              </a:defRPr>
            </a:lvl6pPr>
            <a:lvl7pPr marL="914400" algn="l" rtl="0" eaLnBrk="0" fontAlgn="base" hangingPunct="0">
              <a:lnSpc>
                <a:spcPct val="90000"/>
              </a:lnSpc>
              <a:spcBef>
                <a:spcPct val="0"/>
              </a:spcBef>
              <a:spcAft>
                <a:spcPct val="0"/>
              </a:spcAft>
              <a:defRPr sz="2400" b="1">
                <a:solidFill>
                  <a:schemeClr val="tx1"/>
                </a:solidFill>
                <a:latin typeface="Arial" charset="0"/>
                <a:cs typeface="Arial" charset="0"/>
              </a:defRPr>
            </a:lvl7pPr>
            <a:lvl8pPr marL="1371600" algn="l" rtl="0" eaLnBrk="0" fontAlgn="base" hangingPunct="0">
              <a:lnSpc>
                <a:spcPct val="90000"/>
              </a:lnSpc>
              <a:spcBef>
                <a:spcPct val="0"/>
              </a:spcBef>
              <a:spcAft>
                <a:spcPct val="0"/>
              </a:spcAft>
              <a:defRPr sz="2400" b="1">
                <a:solidFill>
                  <a:schemeClr val="tx1"/>
                </a:solidFill>
                <a:latin typeface="Arial" charset="0"/>
                <a:cs typeface="Arial" charset="0"/>
              </a:defRPr>
            </a:lvl8pPr>
            <a:lvl9pPr marL="1828800" algn="l" rtl="0" eaLnBrk="0" fontAlgn="base" hangingPunct="0">
              <a:lnSpc>
                <a:spcPct val="90000"/>
              </a:lnSpc>
              <a:spcBef>
                <a:spcPct val="0"/>
              </a:spcBef>
              <a:spcAft>
                <a:spcPct val="0"/>
              </a:spcAft>
              <a:defRPr sz="2400" b="1">
                <a:solidFill>
                  <a:schemeClr val="tx1"/>
                </a:solidFill>
                <a:latin typeface="Arial" charset="0"/>
                <a:cs typeface="Arial" charset="0"/>
              </a:defRPr>
            </a:lvl9pPr>
          </a:lstStyle>
          <a:p>
            <a:pPr>
              <a:defRPr/>
            </a:pPr>
            <a:r>
              <a:rPr lang="tr-TR" sz="3200" noProof="1" smtClean="0">
                <a:solidFill>
                  <a:srgbClr val="575757"/>
                </a:solidFill>
                <a:effectLst>
                  <a:innerShdw blurRad="63500" dist="50800" dir="8100000">
                    <a:prstClr val="black">
                      <a:alpha val="50000"/>
                    </a:prstClr>
                  </a:innerShdw>
                </a:effectLst>
                <a:latin typeface="Calibri" pitchFamily="34" charset="0"/>
                <a:cs typeface="Calibri" pitchFamily="34" charset="0"/>
              </a:rPr>
              <a:t>İŞLE İLGİ HASTALIKLARI – KORONER KALP HASTALIĞI</a:t>
            </a:r>
            <a:endParaRPr lang="en-GB" sz="3200" noProof="1" smtClean="0">
              <a:solidFill>
                <a:srgbClr val="575757"/>
              </a:solidFill>
              <a:effectLst>
                <a:innerShdw blurRad="63500" dist="50800" dir="8100000">
                  <a:prstClr val="black">
                    <a:alpha val="50000"/>
                  </a:prstClr>
                </a:innerShdw>
              </a:effectLst>
              <a:latin typeface="Calibri" pitchFamily="34" charset="0"/>
              <a:cs typeface="Calibri" pitchFamily="34" charset="0"/>
            </a:endParaRPr>
          </a:p>
        </p:txBody>
      </p:sp>
      <p:sp>
        <p:nvSpPr>
          <p:cNvPr id="439308" name="Metin kutusu 15"/>
          <p:cNvSpPr txBox="1">
            <a:spLocks noChangeArrowheads="1"/>
          </p:cNvSpPr>
          <p:nvPr/>
        </p:nvSpPr>
        <p:spPr bwMode="auto">
          <a:xfrm>
            <a:off x="323850" y="5067300"/>
            <a:ext cx="3757613" cy="400050"/>
          </a:xfrm>
          <a:prstGeom prst="rect">
            <a:avLst/>
          </a:prstGeom>
          <a:noFill/>
          <a:ln w="9525">
            <a:noFill/>
            <a:miter lim="800000"/>
            <a:headEnd/>
            <a:tailEnd/>
          </a:ln>
        </p:spPr>
        <p:txBody>
          <a:bodyPr>
            <a:spAutoFit/>
          </a:bodyPr>
          <a:lstStyle/>
          <a:p>
            <a:pPr algn="ctr"/>
            <a:r>
              <a:rPr lang="tr-TR" sz="2000" b="1" i="1">
                <a:solidFill>
                  <a:srgbClr val="C00000"/>
                </a:solidFill>
                <a:latin typeface="Calibri" pitchFamily="34" charset="0"/>
              </a:rPr>
              <a:t>«KKH Riskini Artırır»</a:t>
            </a:r>
          </a:p>
        </p:txBody>
      </p:sp>
      <p:sp>
        <p:nvSpPr>
          <p:cNvPr id="17" name="Metin kutusu 16"/>
          <p:cNvSpPr txBox="1"/>
          <p:nvPr/>
        </p:nvSpPr>
        <p:spPr>
          <a:xfrm>
            <a:off x="5062538" y="5067300"/>
            <a:ext cx="3757612" cy="400050"/>
          </a:xfrm>
          <a:prstGeom prst="rect">
            <a:avLst/>
          </a:prstGeom>
          <a:noFill/>
        </p:spPr>
        <p:txBody>
          <a:bodyPr>
            <a:spAutoFit/>
          </a:bodyPr>
          <a:lstStyle/>
          <a:p>
            <a:pPr algn="ctr"/>
            <a:r>
              <a:rPr lang="tr-TR" sz="2000" b="1" i="1">
                <a:solidFill>
                  <a:srgbClr val="39540E"/>
                </a:solidFill>
                <a:latin typeface="Calibri" pitchFamily="34" charset="0"/>
              </a:rPr>
              <a:t>«KKH Riskini Daha da Artırır»</a:t>
            </a:r>
          </a:p>
        </p:txBody>
      </p:sp>
      <p:grpSp>
        <p:nvGrpSpPr>
          <p:cNvPr id="2" name="Grup 16"/>
          <p:cNvGrpSpPr>
            <a:grpSpLocks/>
          </p:cNvGrpSpPr>
          <p:nvPr/>
        </p:nvGrpSpPr>
        <p:grpSpPr bwMode="auto">
          <a:xfrm>
            <a:off x="1371600" y="5837238"/>
            <a:ext cx="6162675" cy="663575"/>
            <a:chOff x="2644311" y="5451679"/>
            <a:chExt cx="6162416" cy="663371"/>
          </a:xfrm>
        </p:grpSpPr>
        <p:grpSp>
          <p:nvGrpSpPr>
            <p:cNvPr id="3" name="Group 51"/>
            <p:cNvGrpSpPr>
              <a:grpSpLocks/>
            </p:cNvGrpSpPr>
            <p:nvPr/>
          </p:nvGrpSpPr>
          <p:grpSpPr bwMode="auto">
            <a:xfrm>
              <a:off x="2644311" y="5451679"/>
              <a:ext cx="648968" cy="663371"/>
              <a:chOff x="1868" y="1082"/>
              <a:chExt cx="1942" cy="1942"/>
            </a:xfrm>
          </p:grpSpPr>
          <p:sp>
            <p:nvSpPr>
              <p:cNvPr id="439314" name="Freeform 52"/>
              <p:cNvSpPr>
                <a:spLocks noChangeAspect="1"/>
              </p:cNvSpPr>
              <p:nvPr/>
            </p:nvSpPr>
            <p:spPr bwMode="gray">
              <a:xfrm>
                <a:off x="1868" y="1082"/>
                <a:ext cx="1942" cy="1942"/>
              </a:xfrm>
              <a:custGeom>
                <a:avLst/>
                <a:gdLst>
                  <a:gd name="T0" fmla="*/ 2144 w 1675"/>
                  <a:gd name="T1" fmla="*/ 7354 h 1675"/>
                  <a:gd name="T2" fmla="*/ 0 w 1675"/>
                  <a:gd name="T3" fmla="*/ 5194 h 1675"/>
                  <a:gd name="T4" fmla="*/ 0 w 1675"/>
                  <a:gd name="T5" fmla="*/ 2144 h 1675"/>
                  <a:gd name="T6" fmla="*/ 2144 w 1675"/>
                  <a:gd name="T7" fmla="*/ 0 h 1675"/>
                  <a:gd name="T8" fmla="*/ 5195 w 1675"/>
                  <a:gd name="T9" fmla="*/ 0 h 1675"/>
                  <a:gd name="T10" fmla="*/ 7354 w 1675"/>
                  <a:gd name="T11" fmla="*/ 2144 h 1675"/>
                  <a:gd name="T12" fmla="*/ 7354 w 1675"/>
                  <a:gd name="T13" fmla="*/ 5194 h 1675"/>
                  <a:gd name="T14" fmla="*/ 5195 w 1675"/>
                  <a:gd name="T15" fmla="*/ 7354 h 1675"/>
                  <a:gd name="T16" fmla="*/ 2144 w 1675"/>
                  <a:gd name="T17" fmla="*/ 7354 h 167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75"/>
                  <a:gd name="T28" fmla="*/ 0 h 1675"/>
                  <a:gd name="T29" fmla="*/ 1675 w 1675"/>
                  <a:gd name="T30" fmla="*/ 1675 h 167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75" h="1675">
                    <a:moveTo>
                      <a:pt x="489" y="1675"/>
                    </a:moveTo>
                    <a:lnTo>
                      <a:pt x="0" y="1183"/>
                    </a:lnTo>
                    <a:lnTo>
                      <a:pt x="0" y="489"/>
                    </a:lnTo>
                    <a:lnTo>
                      <a:pt x="489" y="0"/>
                    </a:lnTo>
                    <a:lnTo>
                      <a:pt x="1184" y="0"/>
                    </a:lnTo>
                    <a:lnTo>
                      <a:pt x="1675" y="489"/>
                    </a:lnTo>
                    <a:lnTo>
                      <a:pt x="1675" y="1183"/>
                    </a:lnTo>
                    <a:lnTo>
                      <a:pt x="1184" y="1675"/>
                    </a:lnTo>
                    <a:lnTo>
                      <a:pt x="489" y="1675"/>
                    </a:lnTo>
                    <a:close/>
                  </a:path>
                </a:pathLst>
              </a:custGeom>
              <a:solidFill>
                <a:schemeClr val="bg1"/>
              </a:solidFill>
              <a:ln w="9525">
                <a:solidFill>
                  <a:srgbClr val="C0C0C0"/>
                </a:solidFill>
                <a:miter lim="800000"/>
                <a:headEnd/>
                <a:tailEnd/>
              </a:ln>
            </p:spPr>
            <p:txBody>
              <a:bodyPr/>
              <a:lstStyle/>
              <a:p>
                <a:endParaRPr lang="tr-TR"/>
              </a:p>
            </p:txBody>
          </p:sp>
          <p:sp>
            <p:nvSpPr>
              <p:cNvPr id="439315" name="Freeform 53"/>
              <p:cNvSpPr>
                <a:spLocks noChangeAspect="1"/>
              </p:cNvSpPr>
              <p:nvPr/>
            </p:nvSpPr>
            <p:spPr bwMode="gray">
              <a:xfrm>
                <a:off x="1914" y="1128"/>
                <a:ext cx="1850" cy="1850"/>
              </a:xfrm>
              <a:custGeom>
                <a:avLst/>
                <a:gdLst>
                  <a:gd name="T0" fmla="*/ 2065 w 1595"/>
                  <a:gd name="T1" fmla="*/ 7029 h 1595"/>
                  <a:gd name="T2" fmla="*/ 0 w 1595"/>
                  <a:gd name="T3" fmla="*/ 4965 h 1595"/>
                  <a:gd name="T4" fmla="*/ 0 w 1595"/>
                  <a:gd name="T5" fmla="*/ 2065 h 1595"/>
                  <a:gd name="T6" fmla="*/ 2065 w 1595"/>
                  <a:gd name="T7" fmla="*/ 0 h 1595"/>
                  <a:gd name="T8" fmla="*/ 4965 w 1595"/>
                  <a:gd name="T9" fmla="*/ 0 h 1595"/>
                  <a:gd name="T10" fmla="*/ 7029 w 1595"/>
                  <a:gd name="T11" fmla="*/ 2065 h 1595"/>
                  <a:gd name="T12" fmla="*/ 7029 w 1595"/>
                  <a:gd name="T13" fmla="*/ 4965 h 1595"/>
                  <a:gd name="T14" fmla="*/ 4965 w 1595"/>
                  <a:gd name="T15" fmla="*/ 7029 h 1595"/>
                  <a:gd name="T16" fmla="*/ 2065 w 1595"/>
                  <a:gd name="T17" fmla="*/ 7029 h 159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95"/>
                  <a:gd name="T28" fmla="*/ 0 h 1595"/>
                  <a:gd name="T29" fmla="*/ 1595 w 1595"/>
                  <a:gd name="T30" fmla="*/ 1595 h 159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95" h="1595">
                    <a:moveTo>
                      <a:pt x="468" y="1595"/>
                    </a:moveTo>
                    <a:lnTo>
                      <a:pt x="0" y="1127"/>
                    </a:lnTo>
                    <a:lnTo>
                      <a:pt x="0" y="468"/>
                    </a:lnTo>
                    <a:lnTo>
                      <a:pt x="468" y="0"/>
                    </a:lnTo>
                    <a:lnTo>
                      <a:pt x="1127" y="0"/>
                    </a:lnTo>
                    <a:lnTo>
                      <a:pt x="1595" y="468"/>
                    </a:lnTo>
                    <a:lnTo>
                      <a:pt x="1595" y="1127"/>
                    </a:lnTo>
                    <a:lnTo>
                      <a:pt x="1127" y="1595"/>
                    </a:lnTo>
                    <a:lnTo>
                      <a:pt x="468" y="1595"/>
                    </a:lnTo>
                    <a:close/>
                  </a:path>
                </a:pathLst>
              </a:custGeom>
              <a:gradFill rotWithShape="1">
                <a:gsLst>
                  <a:gs pos="0">
                    <a:srgbClr val="D60000"/>
                  </a:gs>
                  <a:gs pos="100000">
                    <a:srgbClr val="8A0000"/>
                  </a:gs>
                </a:gsLst>
                <a:lin ang="5400000" scaled="1"/>
              </a:gradFill>
              <a:ln w="9525">
                <a:solidFill>
                  <a:srgbClr val="C0C0C0"/>
                </a:solidFill>
                <a:miter lim="800000"/>
                <a:headEnd/>
                <a:tailEnd/>
              </a:ln>
            </p:spPr>
            <p:txBody>
              <a:bodyPr/>
              <a:lstStyle/>
              <a:p>
                <a:endParaRPr lang="tr-TR"/>
              </a:p>
            </p:txBody>
          </p:sp>
          <p:sp>
            <p:nvSpPr>
              <p:cNvPr id="439316" name="Freeform 54"/>
              <p:cNvSpPr>
                <a:spLocks noChangeAspect="1"/>
              </p:cNvSpPr>
              <p:nvPr/>
            </p:nvSpPr>
            <p:spPr bwMode="gray">
              <a:xfrm>
                <a:off x="2434" y="1717"/>
                <a:ext cx="334" cy="642"/>
              </a:xfrm>
              <a:custGeom>
                <a:avLst/>
                <a:gdLst>
                  <a:gd name="T0" fmla="*/ 477 w 288"/>
                  <a:gd name="T1" fmla="*/ 2460 h 553"/>
                  <a:gd name="T2" fmla="*/ 477 w 288"/>
                  <a:gd name="T3" fmla="*/ 329 h 553"/>
                  <a:gd name="T4" fmla="*/ 0 w 288"/>
                  <a:gd name="T5" fmla="*/ 329 h 553"/>
                  <a:gd name="T6" fmla="*/ 0 w 288"/>
                  <a:gd name="T7" fmla="*/ 0 h 553"/>
                  <a:gd name="T8" fmla="*/ 1266 w 288"/>
                  <a:gd name="T9" fmla="*/ 0 h 553"/>
                  <a:gd name="T10" fmla="*/ 1266 w 288"/>
                  <a:gd name="T11" fmla="*/ 329 h 553"/>
                  <a:gd name="T12" fmla="*/ 801 w 288"/>
                  <a:gd name="T13" fmla="*/ 329 h 553"/>
                  <a:gd name="T14" fmla="*/ 801 w 288"/>
                  <a:gd name="T15" fmla="*/ 2460 h 553"/>
                  <a:gd name="T16" fmla="*/ 477 w 288"/>
                  <a:gd name="T17" fmla="*/ 2460 h 55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88"/>
                  <a:gd name="T28" fmla="*/ 0 h 553"/>
                  <a:gd name="T29" fmla="*/ 288 w 288"/>
                  <a:gd name="T30" fmla="*/ 553 h 55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88" h="553">
                    <a:moveTo>
                      <a:pt x="109" y="553"/>
                    </a:moveTo>
                    <a:lnTo>
                      <a:pt x="109" y="73"/>
                    </a:lnTo>
                    <a:lnTo>
                      <a:pt x="0" y="73"/>
                    </a:lnTo>
                    <a:lnTo>
                      <a:pt x="0" y="0"/>
                    </a:lnTo>
                    <a:lnTo>
                      <a:pt x="288" y="0"/>
                    </a:lnTo>
                    <a:lnTo>
                      <a:pt x="288" y="73"/>
                    </a:lnTo>
                    <a:lnTo>
                      <a:pt x="182" y="73"/>
                    </a:lnTo>
                    <a:lnTo>
                      <a:pt x="182" y="553"/>
                    </a:lnTo>
                    <a:lnTo>
                      <a:pt x="109" y="553"/>
                    </a:lnTo>
                    <a:close/>
                  </a:path>
                </a:pathLst>
              </a:custGeom>
              <a:solidFill>
                <a:schemeClr val="bg1"/>
              </a:solidFill>
              <a:ln w="14288">
                <a:noFill/>
                <a:miter lim="800000"/>
                <a:headEnd/>
                <a:tailEnd/>
              </a:ln>
            </p:spPr>
            <p:txBody>
              <a:bodyPr/>
              <a:lstStyle/>
              <a:p>
                <a:endParaRPr lang="tr-TR"/>
              </a:p>
            </p:txBody>
          </p:sp>
          <p:sp>
            <p:nvSpPr>
              <p:cNvPr id="439317" name="Freeform 55"/>
              <p:cNvSpPr>
                <a:spLocks noChangeAspect="1"/>
              </p:cNvSpPr>
              <p:nvPr/>
            </p:nvSpPr>
            <p:spPr bwMode="gray">
              <a:xfrm>
                <a:off x="2007" y="1709"/>
                <a:ext cx="384" cy="657"/>
              </a:xfrm>
              <a:custGeom>
                <a:avLst/>
                <a:gdLst>
                  <a:gd name="T0" fmla="*/ 2460770 w 140"/>
                  <a:gd name="T1" fmla="*/ 1397614 h 240"/>
                  <a:gd name="T2" fmla="*/ 3277059 w 140"/>
                  <a:gd name="T3" fmla="*/ 1397614 h 240"/>
                  <a:gd name="T4" fmla="*/ 1784533 w 140"/>
                  <a:gd name="T5" fmla="*/ 0 h 240"/>
                  <a:gd name="T6" fmla="*/ 413403 w 140"/>
                  <a:gd name="T7" fmla="*/ 1397614 h 240"/>
                  <a:gd name="T8" fmla="*/ 2021735 w 140"/>
                  <a:gd name="T9" fmla="*/ 3141558 h 240"/>
                  <a:gd name="T10" fmla="*/ 2460770 w 140"/>
                  <a:gd name="T11" fmla="*/ 4065828 h 240"/>
                  <a:gd name="T12" fmla="*/ 1659895 w 140"/>
                  <a:gd name="T13" fmla="*/ 4895351 h 240"/>
                  <a:gd name="T14" fmla="*/ 871238 w 140"/>
                  <a:gd name="T15" fmla="*/ 3945874 h 240"/>
                  <a:gd name="T16" fmla="*/ 141438 w 140"/>
                  <a:gd name="T17" fmla="*/ 3945874 h 240"/>
                  <a:gd name="T18" fmla="*/ 1643246 w 140"/>
                  <a:gd name="T19" fmla="*/ 5673877 h 240"/>
                  <a:gd name="T20" fmla="*/ 3232800 w 140"/>
                  <a:gd name="T21" fmla="*/ 3995579 h 240"/>
                  <a:gd name="T22" fmla="*/ 2168618 w 140"/>
                  <a:gd name="T23" fmla="*/ 2339949 h 240"/>
                  <a:gd name="T24" fmla="*/ 1204210 w 140"/>
                  <a:gd name="T25" fmla="*/ 1397614 h 240"/>
                  <a:gd name="T26" fmla="*/ 1784533 w 140"/>
                  <a:gd name="T27" fmla="*/ 735183 h 240"/>
                  <a:gd name="T28" fmla="*/ 2460770 w 140"/>
                  <a:gd name="T29" fmla="*/ 1397614 h 24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0"/>
                  <a:gd name="T46" fmla="*/ 0 h 240"/>
                  <a:gd name="T47" fmla="*/ 140 w 140"/>
                  <a:gd name="T48" fmla="*/ 240 h 24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0" h="240">
                    <a:moveTo>
                      <a:pt x="102" y="59"/>
                    </a:moveTo>
                    <a:cubicBezTo>
                      <a:pt x="136" y="59"/>
                      <a:pt x="136" y="59"/>
                      <a:pt x="136" y="59"/>
                    </a:cubicBezTo>
                    <a:cubicBezTo>
                      <a:pt x="136" y="59"/>
                      <a:pt x="137" y="0"/>
                      <a:pt x="74" y="0"/>
                    </a:cubicBezTo>
                    <a:cubicBezTo>
                      <a:pt x="11" y="0"/>
                      <a:pt x="17" y="59"/>
                      <a:pt x="17" y="59"/>
                    </a:cubicBezTo>
                    <a:cubicBezTo>
                      <a:pt x="17" y="107"/>
                      <a:pt x="57" y="108"/>
                      <a:pt x="84" y="133"/>
                    </a:cubicBezTo>
                    <a:cubicBezTo>
                      <a:pt x="91" y="139"/>
                      <a:pt x="102" y="146"/>
                      <a:pt x="102" y="172"/>
                    </a:cubicBezTo>
                    <a:cubicBezTo>
                      <a:pt x="103" y="198"/>
                      <a:pt x="84" y="207"/>
                      <a:pt x="69" y="207"/>
                    </a:cubicBezTo>
                    <a:cubicBezTo>
                      <a:pt x="54" y="207"/>
                      <a:pt x="36" y="200"/>
                      <a:pt x="36" y="167"/>
                    </a:cubicBezTo>
                    <a:cubicBezTo>
                      <a:pt x="6" y="167"/>
                      <a:pt x="6" y="167"/>
                      <a:pt x="6" y="167"/>
                    </a:cubicBezTo>
                    <a:cubicBezTo>
                      <a:pt x="6" y="167"/>
                      <a:pt x="0" y="240"/>
                      <a:pt x="68" y="240"/>
                    </a:cubicBezTo>
                    <a:cubicBezTo>
                      <a:pt x="136" y="240"/>
                      <a:pt x="134" y="181"/>
                      <a:pt x="134" y="169"/>
                    </a:cubicBezTo>
                    <a:cubicBezTo>
                      <a:pt x="134" y="158"/>
                      <a:pt x="140" y="130"/>
                      <a:pt x="90" y="99"/>
                    </a:cubicBezTo>
                    <a:cubicBezTo>
                      <a:pt x="66" y="85"/>
                      <a:pt x="50" y="77"/>
                      <a:pt x="50" y="59"/>
                    </a:cubicBezTo>
                    <a:cubicBezTo>
                      <a:pt x="50" y="42"/>
                      <a:pt x="62" y="31"/>
                      <a:pt x="74" y="31"/>
                    </a:cubicBezTo>
                    <a:cubicBezTo>
                      <a:pt x="86" y="31"/>
                      <a:pt x="102" y="36"/>
                      <a:pt x="102" y="59"/>
                    </a:cubicBezTo>
                    <a:close/>
                  </a:path>
                </a:pathLst>
              </a:custGeom>
              <a:solidFill>
                <a:schemeClr val="bg1"/>
              </a:solidFill>
              <a:ln w="14288">
                <a:noFill/>
                <a:miter lim="800000"/>
                <a:headEnd/>
                <a:tailEnd/>
              </a:ln>
            </p:spPr>
            <p:txBody>
              <a:bodyPr/>
              <a:lstStyle/>
              <a:p>
                <a:endParaRPr lang="tr-TR"/>
              </a:p>
            </p:txBody>
          </p:sp>
          <p:sp>
            <p:nvSpPr>
              <p:cNvPr id="439318" name="Freeform 56"/>
              <p:cNvSpPr>
                <a:spLocks noChangeAspect="1" noEditPoints="1"/>
              </p:cNvSpPr>
              <p:nvPr/>
            </p:nvSpPr>
            <p:spPr bwMode="gray">
              <a:xfrm>
                <a:off x="3312" y="1720"/>
                <a:ext cx="347" cy="657"/>
              </a:xfrm>
              <a:custGeom>
                <a:avLst/>
                <a:gdLst>
                  <a:gd name="T0" fmla="*/ 3358227 w 124"/>
                  <a:gd name="T1" fmla="*/ 707008 h 234"/>
                  <a:gd name="T2" fmla="*/ 2685022 w 124"/>
                  <a:gd name="T3" fmla="*/ 85326 h 234"/>
                  <a:gd name="T4" fmla="*/ 1538629 w 124"/>
                  <a:gd name="T5" fmla="*/ 0 h 234"/>
                  <a:gd name="T6" fmla="*/ 0 w 124"/>
                  <a:gd name="T7" fmla="*/ 0 h 234"/>
                  <a:gd name="T8" fmla="*/ 0 w 124"/>
                  <a:gd name="T9" fmla="*/ 7124930 h 234"/>
                  <a:gd name="T10" fmla="*/ 966168 w 124"/>
                  <a:gd name="T11" fmla="*/ 7124930 h 234"/>
                  <a:gd name="T12" fmla="*/ 966168 w 124"/>
                  <a:gd name="T13" fmla="*/ 3892692 h 234"/>
                  <a:gd name="T14" fmla="*/ 1590987 w 124"/>
                  <a:gd name="T15" fmla="*/ 3892692 h 234"/>
                  <a:gd name="T16" fmla="*/ 2587025 w 124"/>
                  <a:gd name="T17" fmla="*/ 3807366 h 234"/>
                  <a:gd name="T18" fmla="*/ 3095145 w 124"/>
                  <a:gd name="T19" fmla="*/ 3533560 h 234"/>
                  <a:gd name="T20" fmla="*/ 3471125 w 124"/>
                  <a:gd name="T21" fmla="*/ 2896713 h 234"/>
                  <a:gd name="T22" fmla="*/ 3651104 w 124"/>
                  <a:gd name="T23" fmla="*/ 1918946 h 234"/>
                  <a:gd name="T24" fmla="*/ 3358227 w 124"/>
                  <a:gd name="T25" fmla="*/ 707008 h 234"/>
                  <a:gd name="T26" fmla="*/ 2294076 w 124"/>
                  <a:gd name="T27" fmla="*/ 2981860 h 234"/>
                  <a:gd name="T28" fmla="*/ 913797 w 124"/>
                  <a:gd name="T29" fmla="*/ 2981860 h 234"/>
                  <a:gd name="T30" fmla="*/ 913797 w 124"/>
                  <a:gd name="T31" fmla="*/ 942043 h 234"/>
                  <a:gd name="T32" fmla="*/ 2241701 w 124"/>
                  <a:gd name="T33" fmla="*/ 942043 h 234"/>
                  <a:gd name="T34" fmla="*/ 2797724 w 124"/>
                  <a:gd name="T35" fmla="*/ 1985061 h 234"/>
                  <a:gd name="T36" fmla="*/ 2294076 w 124"/>
                  <a:gd name="T37" fmla="*/ 2981860 h 2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4"/>
                  <a:gd name="T58" fmla="*/ 0 h 234"/>
                  <a:gd name="T59" fmla="*/ 124 w 124"/>
                  <a:gd name="T60" fmla="*/ 234 h 2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4" h="234">
                    <a:moveTo>
                      <a:pt x="114" y="23"/>
                    </a:moveTo>
                    <a:cubicBezTo>
                      <a:pt x="108" y="13"/>
                      <a:pt x="100" y="6"/>
                      <a:pt x="91" y="3"/>
                    </a:cubicBezTo>
                    <a:cubicBezTo>
                      <a:pt x="85" y="1"/>
                      <a:pt x="72" y="0"/>
                      <a:pt x="52" y="0"/>
                    </a:cubicBezTo>
                    <a:cubicBezTo>
                      <a:pt x="0" y="0"/>
                      <a:pt x="0" y="0"/>
                      <a:pt x="0" y="0"/>
                    </a:cubicBezTo>
                    <a:cubicBezTo>
                      <a:pt x="0" y="234"/>
                      <a:pt x="0" y="234"/>
                      <a:pt x="0" y="234"/>
                    </a:cubicBezTo>
                    <a:cubicBezTo>
                      <a:pt x="33" y="234"/>
                      <a:pt x="33" y="234"/>
                      <a:pt x="33" y="234"/>
                    </a:cubicBezTo>
                    <a:cubicBezTo>
                      <a:pt x="33" y="128"/>
                      <a:pt x="33" y="128"/>
                      <a:pt x="33" y="128"/>
                    </a:cubicBezTo>
                    <a:cubicBezTo>
                      <a:pt x="54" y="128"/>
                      <a:pt x="54" y="128"/>
                      <a:pt x="54" y="128"/>
                    </a:cubicBezTo>
                    <a:cubicBezTo>
                      <a:pt x="69" y="128"/>
                      <a:pt x="80" y="127"/>
                      <a:pt x="88" y="125"/>
                    </a:cubicBezTo>
                    <a:cubicBezTo>
                      <a:pt x="93" y="124"/>
                      <a:pt x="99" y="121"/>
                      <a:pt x="105" y="116"/>
                    </a:cubicBezTo>
                    <a:cubicBezTo>
                      <a:pt x="110" y="111"/>
                      <a:pt x="115" y="104"/>
                      <a:pt x="118" y="95"/>
                    </a:cubicBezTo>
                    <a:cubicBezTo>
                      <a:pt x="122" y="87"/>
                      <a:pt x="124" y="76"/>
                      <a:pt x="124" y="63"/>
                    </a:cubicBezTo>
                    <a:cubicBezTo>
                      <a:pt x="124" y="47"/>
                      <a:pt x="121" y="34"/>
                      <a:pt x="114" y="23"/>
                    </a:cubicBezTo>
                    <a:close/>
                    <a:moveTo>
                      <a:pt x="78" y="98"/>
                    </a:moveTo>
                    <a:cubicBezTo>
                      <a:pt x="31" y="98"/>
                      <a:pt x="31" y="98"/>
                      <a:pt x="31" y="98"/>
                    </a:cubicBezTo>
                    <a:cubicBezTo>
                      <a:pt x="31" y="31"/>
                      <a:pt x="31" y="31"/>
                      <a:pt x="31" y="31"/>
                    </a:cubicBezTo>
                    <a:cubicBezTo>
                      <a:pt x="76" y="31"/>
                      <a:pt x="76" y="31"/>
                      <a:pt x="76" y="31"/>
                    </a:cubicBezTo>
                    <a:cubicBezTo>
                      <a:pt x="80" y="31"/>
                      <a:pt x="94" y="33"/>
                      <a:pt x="95" y="65"/>
                    </a:cubicBezTo>
                    <a:cubicBezTo>
                      <a:pt x="95" y="65"/>
                      <a:pt x="95" y="98"/>
                      <a:pt x="78" y="98"/>
                    </a:cubicBezTo>
                    <a:close/>
                  </a:path>
                </a:pathLst>
              </a:custGeom>
              <a:solidFill>
                <a:schemeClr val="bg1"/>
              </a:solidFill>
              <a:ln w="12700">
                <a:noFill/>
                <a:miter lim="800000"/>
                <a:headEnd/>
                <a:tailEnd/>
              </a:ln>
            </p:spPr>
            <p:txBody>
              <a:bodyPr/>
              <a:lstStyle/>
              <a:p>
                <a:endParaRPr lang="tr-TR"/>
              </a:p>
            </p:txBody>
          </p:sp>
          <p:sp>
            <p:nvSpPr>
              <p:cNvPr id="439319" name="Freeform 57"/>
              <p:cNvSpPr>
                <a:spLocks noChangeAspect="1" noEditPoints="1"/>
              </p:cNvSpPr>
              <p:nvPr/>
            </p:nvSpPr>
            <p:spPr bwMode="gray">
              <a:xfrm>
                <a:off x="2836" y="1707"/>
                <a:ext cx="375" cy="670"/>
              </a:xfrm>
              <a:custGeom>
                <a:avLst/>
                <a:gdLst>
                  <a:gd name="T0" fmla="*/ 1884809 w 134"/>
                  <a:gd name="T1" fmla="*/ 0 h 239"/>
                  <a:gd name="T2" fmla="*/ 0 w 134"/>
                  <a:gd name="T3" fmla="*/ 1827413 h 239"/>
                  <a:gd name="T4" fmla="*/ 0 w 134"/>
                  <a:gd name="T5" fmla="*/ 5122873 h 239"/>
                  <a:gd name="T6" fmla="*/ 2001540 w 134"/>
                  <a:gd name="T7" fmla="*/ 7163781 h 239"/>
                  <a:gd name="T8" fmla="*/ 3946645 w 134"/>
                  <a:gd name="T9" fmla="*/ 5187975 h 239"/>
                  <a:gd name="T10" fmla="*/ 3946645 w 134"/>
                  <a:gd name="T11" fmla="*/ 2093918 h 239"/>
                  <a:gd name="T12" fmla="*/ 1884809 w 134"/>
                  <a:gd name="T13" fmla="*/ 0 h 239"/>
                  <a:gd name="T14" fmla="*/ 3032443 w 134"/>
                  <a:gd name="T15" fmla="*/ 4737486 h 239"/>
                  <a:gd name="T16" fmla="*/ 2001540 w 134"/>
                  <a:gd name="T17" fmla="*/ 6171738 h 239"/>
                  <a:gd name="T18" fmla="*/ 914197 w 134"/>
                  <a:gd name="T19" fmla="*/ 4703585 h 239"/>
                  <a:gd name="T20" fmla="*/ 914197 w 134"/>
                  <a:gd name="T21" fmla="*/ 2311668 h 239"/>
                  <a:gd name="T22" fmla="*/ 1949225 w 134"/>
                  <a:gd name="T23" fmla="*/ 995886 h 239"/>
                  <a:gd name="T24" fmla="*/ 3032443 w 134"/>
                  <a:gd name="T25" fmla="*/ 2513207 h 239"/>
                  <a:gd name="T26" fmla="*/ 3032443 w 134"/>
                  <a:gd name="T27" fmla="*/ 4737486 h 23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34"/>
                  <a:gd name="T43" fmla="*/ 0 h 239"/>
                  <a:gd name="T44" fmla="*/ 134 w 134"/>
                  <a:gd name="T45" fmla="*/ 239 h 23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34" h="239">
                    <a:moveTo>
                      <a:pt x="64" y="0"/>
                    </a:moveTo>
                    <a:cubicBezTo>
                      <a:pt x="2" y="0"/>
                      <a:pt x="0" y="61"/>
                      <a:pt x="0" y="61"/>
                    </a:cubicBezTo>
                    <a:cubicBezTo>
                      <a:pt x="0" y="171"/>
                      <a:pt x="0" y="171"/>
                      <a:pt x="0" y="171"/>
                    </a:cubicBezTo>
                    <a:cubicBezTo>
                      <a:pt x="0" y="171"/>
                      <a:pt x="4" y="239"/>
                      <a:pt x="68" y="239"/>
                    </a:cubicBezTo>
                    <a:cubicBezTo>
                      <a:pt x="132" y="239"/>
                      <a:pt x="134" y="173"/>
                      <a:pt x="134" y="173"/>
                    </a:cubicBezTo>
                    <a:cubicBezTo>
                      <a:pt x="134" y="173"/>
                      <a:pt x="134" y="105"/>
                      <a:pt x="134" y="70"/>
                    </a:cubicBezTo>
                    <a:cubicBezTo>
                      <a:pt x="134" y="34"/>
                      <a:pt x="107" y="0"/>
                      <a:pt x="64" y="0"/>
                    </a:cubicBezTo>
                    <a:close/>
                    <a:moveTo>
                      <a:pt x="103" y="158"/>
                    </a:moveTo>
                    <a:cubicBezTo>
                      <a:pt x="103" y="158"/>
                      <a:pt x="102" y="206"/>
                      <a:pt x="68" y="206"/>
                    </a:cubicBezTo>
                    <a:cubicBezTo>
                      <a:pt x="33" y="206"/>
                      <a:pt x="31" y="157"/>
                      <a:pt x="31" y="157"/>
                    </a:cubicBezTo>
                    <a:cubicBezTo>
                      <a:pt x="31" y="77"/>
                      <a:pt x="31" y="77"/>
                      <a:pt x="31" y="77"/>
                    </a:cubicBezTo>
                    <a:cubicBezTo>
                      <a:pt x="31" y="77"/>
                      <a:pt x="32" y="33"/>
                      <a:pt x="66" y="33"/>
                    </a:cubicBezTo>
                    <a:cubicBezTo>
                      <a:pt x="88" y="33"/>
                      <a:pt x="103" y="58"/>
                      <a:pt x="103" y="84"/>
                    </a:cubicBezTo>
                    <a:cubicBezTo>
                      <a:pt x="103" y="109"/>
                      <a:pt x="103" y="158"/>
                      <a:pt x="103" y="158"/>
                    </a:cubicBezTo>
                    <a:close/>
                  </a:path>
                </a:pathLst>
              </a:custGeom>
              <a:solidFill>
                <a:schemeClr val="bg1"/>
              </a:solidFill>
              <a:ln w="9525">
                <a:noFill/>
                <a:round/>
                <a:headEnd/>
                <a:tailEnd/>
              </a:ln>
            </p:spPr>
            <p:txBody>
              <a:bodyPr/>
              <a:lstStyle/>
              <a:p>
                <a:endParaRPr lang="tr-TR"/>
              </a:p>
            </p:txBody>
          </p:sp>
          <p:grpSp>
            <p:nvGrpSpPr>
              <p:cNvPr id="11" name="Group 58"/>
              <p:cNvGrpSpPr>
                <a:grpSpLocks noChangeAspect="1"/>
              </p:cNvGrpSpPr>
              <p:nvPr/>
            </p:nvGrpSpPr>
            <p:grpSpPr bwMode="auto">
              <a:xfrm>
                <a:off x="2808" y="2807"/>
                <a:ext cx="62" cy="63"/>
                <a:chOff x="1684" y="2400"/>
                <a:chExt cx="41" cy="41"/>
              </a:xfrm>
            </p:grpSpPr>
            <p:sp>
              <p:nvSpPr>
                <p:cNvPr id="439321" name="Oval 59"/>
                <p:cNvSpPr>
                  <a:spLocks noChangeAspect="1" noChangeArrowheads="1"/>
                </p:cNvSpPr>
                <p:nvPr/>
              </p:nvSpPr>
              <p:spPr bwMode="gray">
                <a:xfrm>
                  <a:off x="1684" y="2400"/>
                  <a:ext cx="41" cy="41"/>
                </a:xfrm>
                <a:prstGeom prst="ellipse">
                  <a:avLst/>
                </a:prstGeom>
                <a:gradFill rotWithShape="1">
                  <a:gsLst>
                    <a:gs pos="0">
                      <a:srgbClr val="E4E4E4"/>
                    </a:gs>
                    <a:gs pos="100000">
                      <a:srgbClr val="C0C0C0"/>
                    </a:gs>
                  </a:gsLst>
                  <a:path path="shape">
                    <a:fillToRect l="50000" t="50000" r="50000" b="50000"/>
                  </a:path>
                </a:gradFill>
                <a:ln w="11176">
                  <a:noFill/>
                  <a:miter lim="800000"/>
                  <a:headEnd/>
                  <a:tailEnd/>
                </a:ln>
              </p:spPr>
              <p:txBody>
                <a:bodyPr/>
                <a:lstStyle/>
                <a:p>
                  <a:endParaRPr lang="tr-TR"/>
                </a:p>
              </p:txBody>
            </p:sp>
            <p:sp>
              <p:nvSpPr>
                <p:cNvPr id="439322" name="Oval 60"/>
                <p:cNvSpPr>
                  <a:spLocks noChangeAspect="1" noChangeArrowheads="1"/>
                </p:cNvSpPr>
                <p:nvPr/>
              </p:nvSpPr>
              <p:spPr bwMode="gray">
                <a:xfrm>
                  <a:off x="1693" y="2410"/>
                  <a:ext cx="23" cy="23"/>
                </a:xfrm>
                <a:prstGeom prst="ellipse">
                  <a:avLst/>
                </a:prstGeom>
                <a:solidFill>
                  <a:schemeClr val="bg1"/>
                </a:solidFill>
                <a:ln w="11176">
                  <a:noFill/>
                  <a:miter lim="800000"/>
                  <a:headEnd/>
                  <a:tailEnd/>
                </a:ln>
              </p:spPr>
              <p:txBody>
                <a:bodyPr/>
                <a:lstStyle/>
                <a:p>
                  <a:endParaRPr lang="tr-TR"/>
                </a:p>
              </p:txBody>
            </p:sp>
          </p:grpSp>
          <p:grpSp>
            <p:nvGrpSpPr>
              <p:cNvPr id="12" name="Group 61"/>
              <p:cNvGrpSpPr>
                <a:grpSpLocks noChangeAspect="1"/>
              </p:cNvGrpSpPr>
              <p:nvPr/>
            </p:nvGrpSpPr>
            <p:grpSpPr bwMode="auto">
              <a:xfrm>
                <a:off x="2808" y="1211"/>
                <a:ext cx="62" cy="63"/>
                <a:chOff x="1684" y="2400"/>
                <a:chExt cx="41" cy="41"/>
              </a:xfrm>
            </p:grpSpPr>
            <p:sp>
              <p:nvSpPr>
                <p:cNvPr id="439324" name="Oval 62"/>
                <p:cNvSpPr>
                  <a:spLocks noChangeAspect="1" noChangeArrowheads="1"/>
                </p:cNvSpPr>
                <p:nvPr/>
              </p:nvSpPr>
              <p:spPr bwMode="gray">
                <a:xfrm>
                  <a:off x="1684" y="2400"/>
                  <a:ext cx="41" cy="41"/>
                </a:xfrm>
                <a:prstGeom prst="ellipse">
                  <a:avLst/>
                </a:prstGeom>
                <a:gradFill rotWithShape="1">
                  <a:gsLst>
                    <a:gs pos="0">
                      <a:srgbClr val="E4E4E4"/>
                    </a:gs>
                    <a:gs pos="100000">
                      <a:srgbClr val="C0C0C0"/>
                    </a:gs>
                  </a:gsLst>
                  <a:path path="shape">
                    <a:fillToRect l="50000" t="50000" r="50000" b="50000"/>
                  </a:path>
                </a:gradFill>
                <a:ln w="11176">
                  <a:noFill/>
                  <a:miter lim="800000"/>
                  <a:headEnd/>
                  <a:tailEnd/>
                </a:ln>
              </p:spPr>
              <p:txBody>
                <a:bodyPr/>
                <a:lstStyle/>
                <a:p>
                  <a:endParaRPr lang="tr-TR"/>
                </a:p>
              </p:txBody>
            </p:sp>
            <p:sp>
              <p:nvSpPr>
                <p:cNvPr id="439325" name="Oval 63"/>
                <p:cNvSpPr>
                  <a:spLocks noChangeAspect="1" noChangeArrowheads="1"/>
                </p:cNvSpPr>
                <p:nvPr/>
              </p:nvSpPr>
              <p:spPr bwMode="gray">
                <a:xfrm>
                  <a:off x="1693" y="2410"/>
                  <a:ext cx="23" cy="23"/>
                </a:xfrm>
                <a:prstGeom prst="ellipse">
                  <a:avLst/>
                </a:prstGeom>
                <a:solidFill>
                  <a:schemeClr val="bg1"/>
                </a:solidFill>
                <a:ln w="11176">
                  <a:noFill/>
                  <a:miter lim="800000"/>
                  <a:headEnd/>
                  <a:tailEnd/>
                </a:ln>
              </p:spPr>
              <p:txBody>
                <a:bodyPr/>
                <a:lstStyle/>
                <a:p>
                  <a:endParaRPr lang="tr-TR"/>
                </a:p>
              </p:txBody>
            </p:sp>
          </p:grpSp>
          <p:pic>
            <p:nvPicPr>
              <p:cNvPr id="439326" name="Picture 64"/>
              <p:cNvPicPr>
                <a:picLocks noChangeAspect="1" noChangeArrowheads="1"/>
              </p:cNvPicPr>
              <p:nvPr/>
            </p:nvPicPr>
            <p:blipFill>
              <a:blip r:embed="rId3" cstate="print"/>
              <a:srcRect/>
              <a:stretch>
                <a:fillRect/>
              </a:stretch>
            </p:blipFill>
            <p:spPr bwMode="gray">
              <a:xfrm>
                <a:off x="1885" y="1124"/>
                <a:ext cx="1644" cy="1060"/>
              </a:xfrm>
              <a:prstGeom prst="rect">
                <a:avLst/>
              </a:prstGeom>
              <a:noFill/>
              <a:ln w="11176">
                <a:noFill/>
                <a:miter lim="800000"/>
                <a:headEnd/>
                <a:tailEnd/>
              </a:ln>
            </p:spPr>
          </p:pic>
        </p:grpSp>
        <p:sp>
          <p:nvSpPr>
            <p:cNvPr id="19" name="53 Metin kutusu"/>
            <p:cNvSpPr txBox="1"/>
            <p:nvPr/>
          </p:nvSpPr>
          <p:spPr>
            <a:xfrm>
              <a:off x="3298334" y="5638946"/>
              <a:ext cx="5508393" cy="288836"/>
            </a:xfrm>
            <a:prstGeom prst="rect">
              <a:avLst/>
            </a:prstGeom>
            <a:noFill/>
            <a:ln w="3175" cmpd="sng">
              <a:solidFill>
                <a:schemeClr val="bg1">
                  <a:lumMod val="75000"/>
                </a:schemeClr>
              </a:solidFill>
            </a:ln>
            <a:effectLst/>
          </p:spPr>
          <p:style>
            <a:lnRef idx="0">
              <a:scrgbClr r="0" g="0" b="0"/>
            </a:lnRef>
            <a:fillRef idx="0">
              <a:scrgbClr r="0" g="0" b="0"/>
            </a:fillRef>
            <a:effectRef idx="0">
              <a:scrgbClr r="0" g="0" b="0"/>
            </a:effectRef>
            <a:fontRef idx="minor">
              <a:schemeClr val="dk1"/>
            </a:fontRef>
          </p:style>
          <p:txBody>
            <a:bodyPr anchor="ctr"/>
            <a:lstStyle/>
            <a:p>
              <a:r>
                <a:rPr lang="tr-TR" sz="1200">
                  <a:solidFill>
                    <a:srgbClr val="000000"/>
                  </a:solidFill>
                  <a:latin typeface="Cambria" pitchFamily="18" charset="0"/>
                </a:rPr>
                <a:t>En sık görülen</a:t>
              </a:r>
              <a:endParaRPr lang="tr-TR" sz="1000" b="1">
                <a:solidFill>
                  <a:srgbClr val="000000"/>
                </a:solidFill>
                <a:latin typeface="Cambria" pitchFamily="18" charset="0"/>
              </a:endParaRP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37978"/>
                                        </p:tgtEl>
                                      </p:cBhvr>
                                    </p:animEffect>
                                    <p:animScale>
                                      <p:cBhvr>
                                        <p:cTn id="7" dur="250" autoRev="1" fill="hold"/>
                                        <p:tgtEl>
                                          <p:spTgt spid="3797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78"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456" name="Rectangle 11"/>
          <p:cNvSpPr>
            <a:spLocks noChangeArrowheads="1"/>
          </p:cNvSpPr>
          <p:nvPr/>
        </p:nvSpPr>
        <p:spPr bwMode="gray">
          <a:xfrm>
            <a:off x="2657475" y="1555750"/>
            <a:ext cx="6143625" cy="360363"/>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288000" tIns="0" rIns="0" bIns="0" anchor="ctr"/>
          <a:lstStyle/>
          <a:p>
            <a:pPr defTabSz="801688" eaLnBrk="0" hangingPunct="0"/>
            <a:r>
              <a:rPr lang="tr-TR" sz="2000" b="1">
                <a:solidFill>
                  <a:srgbClr val="FFFFFF"/>
                </a:solidFill>
                <a:latin typeface="Calibri" pitchFamily="34" charset="0"/>
              </a:rPr>
              <a:t>KORUNMA</a:t>
            </a:r>
            <a:endParaRPr lang="tr-TR" sz="2000" b="1" noProof="1">
              <a:solidFill>
                <a:srgbClr val="FFFFFF"/>
              </a:solidFill>
              <a:latin typeface="Calibri" pitchFamily="34" charset="0"/>
            </a:endParaRPr>
          </a:p>
        </p:txBody>
      </p:sp>
      <p:sp>
        <p:nvSpPr>
          <p:cNvPr id="58457" name="Rectangle 5"/>
          <p:cNvSpPr>
            <a:spLocks noChangeArrowheads="1"/>
          </p:cNvSpPr>
          <p:nvPr/>
        </p:nvSpPr>
        <p:spPr bwMode="gray">
          <a:xfrm>
            <a:off x="2657475" y="1916113"/>
            <a:ext cx="6143625" cy="3449637"/>
          </a:xfrm>
          <a:prstGeom prst="rect">
            <a:avLst/>
          </a:prstGeom>
          <a:solidFill>
            <a:schemeClr val="bg1"/>
          </a:soli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lstStyle/>
          <a:p>
            <a:pPr marL="379413" indent="-342900">
              <a:lnSpc>
                <a:spcPct val="90000"/>
              </a:lnSpc>
              <a:buClr>
                <a:srgbClr val="292929"/>
              </a:buClr>
              <a:buFont typeface="Arial" charset="0"/>
              <a:buAutoNum type="arabicPeriod"/>
            </a:pPr>
            <a:endParaRPr lang="tr-TR" sz="2000" b="1" i="1" dirty="0">
              <a:solidFill>
                <a:srgbClr val="000000"/>
              </a:solidFill>
              <a:latin typeface="Calibri" pitchFamily="34" charset="0"/>
            </a:endParaRPr>
          </a:p>
          <a:p>
            <a:pPr marL="379413" indent="-342900">
              <a:buFontTx/>
              <a:buAutoNum type="arabicPeriod"/>
            </a:pPr>
            <a:r>
              <a:rPr lang="tr-TR" sz="2000" i="1" dirty="0">
                <a:solidFill>
                  <a:srgbClr val="000000"/>
                </a:solidFill>
                <a:latin typeface="Calibri" pitchFamily="34" charset="0"/>
              </a:rPr>
              <a:t>Çalışma ortamındaki olumsuz koşulları belirleyip, ortadan </a:t>
            </a:r>
            <a:r>
              <a:rPr lang="tr-TR" sz="2000" i="1" dirty="0" smtClean="0">
                <a:solidFill>
                  <a:srgbClr val="000000"/>
                </a:solidFill>
                <a:latin typeface="Calibri" pitchFamily="34" charset="0"/>
              </a:rPr>
              <a:t>kaldırmak,</a:t>
            </a:r>
          </a:p>
          <a:p>
            <a:pPr marL="379413" indent="-342900">
              <a:buFontTx/>
              <a:buAutoNum type="arabicPeriod"/>
            </a:pPr>
            <a:endParaRPr lang="tr-TR" sz="2000" i="1" dirty="0" smtClean="0">
              <a:solidFill>
                <a:srgbClr val="000000"/>
              </a:solidFill>
              <a:latin typeface="Calibri" pitchFamily="34" charset="0"/>
            </a:endParaRPr>
          </a:p>
          <a:p>
            <a:pPr marL="379413" indent="-342900">
              <a:buFontTx/>
              <a:buAutoNum type="arabicPeriod"/>
            </a:pPr>
            <a:r>
              <a:rPr lang="tr-TR" sz="2000" i="1" dirty="0">
                <a:solidFill>
                  <a:srgbClr val="000000"/>
                </a:solidFill>
                <a:latin typeface="Calibri" pitchFamily="34" charset="0"/>
              </a:rPr>
              <a:t>İşçilerin </a:t>
            </a:r>
            <a:r>
              <a:rPr lang="tr-TR" sz="2000" i="1" dirty="0" smtClean="0">
                <a:solidFill>
                  <a:srgbClr val="000000"/>
                </a:solidFill>
                <a:latin typeface="Calibri" pitchFamily="34" charset="0"/>
              </a:rPr>
              <a:t>kontrollerini </a:t>
            </a:r>
            <a:r>
              <a:rPr lang="tr-TR" sz="2000" i="1" dirty="0">
                <a:solidFill>
                  <a:srgbClr val="000000"/>
                </a:solidFill>
                <a:latin typeface="Calibri" pitchFamily="34" charset="0"/>
              </a:rPr>
              <a:t>(işe giriş ve periyodik muayene) </a:t>
            </a:r>
            <a:r>
              <a:rPr lang="tr-TR" sz="2000" i="1" dirty="0" smtClean="0">
                <a:solidFill>
                  <a:srgbClr val="000000"/>
                </a:solidFill>
                <a:latin typeface="Calibri" pitchFamily="34" charset="0"/>
              </a:rPr>
              <a:t>düzenli </a:t>
            </a:r>
            <a:r>
              <a:rPr lang="tr-TR" sz="2000" i="1" dirty="0">
                <a:solidFill>
                  <a:srgbClr val="000000"/>
                </a:solidFill>
                <a:latin typeface="Calibri" pitchFamily="34" charset="0"/>
              </a:rPr>
              <a:t>yapmak. </a:t>
            </a:r>
            <a:endParaRPr lang="tr-TR" sz="2000" i="1" dirty="0" smtClean="0">
              <a:solidFill>
                <a:srgbClr val="000000"/>
              </a:solidFill>
              <a:latin typeface="Calibri" pitchFamily="34" charset="0"/>
            </a:endParaRPr>
          </a:p>
          <a:p>
            <a:pPr marL="836613" lvl="1" indent="-342900">
              <a:buFont typeface="Wingdings" pitchFamily="2" charset="2"/>
              <a:buChar char="ü"/>
            </a:pPr>
            <a:r>
              <a:rPr lang="tr-TR" sz="2000" i="1" dirty="0" smtClean="0">
                <a:solidFill>
                  <a:srgbClr val="000000"/>
                </a:solidFill>
                <a:latin typeface="Calibri" pitchFamily="34" charset="0"/>
              </a:rPr>
              <a:t>İşe </a:t>
            </a:r>
            <a:r>
              <a:rPr lang="tr-TR" sz="2000" i="1" dirty="0">
                <a:solidFill>
                  <a:srgbClr val="000000"/>
                </a:solidFill>
                <a:latin typeface="Calibri" pitchFamily="34" charset="0"/>
              </a:rPr>
              <a:t>giriş muayenesinde kalp hastalığı olanların bu tip işlerde çalıştırılmayacağı gibi, periyodik muayenelerde kalp hastalığı olduğu anlaşılanlar için iş değiştirme </a:t>
            </a:r>
            <a:r>
              <a:rPr lang="tr-TR" sz="2000" i="1" dirty="0" smtClean="0">
                <a:solidFill>
                  <a:srgbClr val="000000"/>
                </a:solidFill>
                <a:latin typeface="Calibri" pitchFamily="34" charset="0"/>
              </a:rPr>
              <a:t>imkanları </a:t>
            </a:r>
            <a:r>
              <a:rPr lang="tr-TR" sz="2000" i="1" dirty="0">
                <a:solidFill>
                  <a:srgbClr val="000000"/>
                </a:solidFill>
                <a:latin typeface="Calibri" pitchFamily="34" charset="0"/>
              </a:rPr>
              <a:t>aranır.</a:t>
            </a:r>
          </a:p>
        </p:txBody>
      </p:sp>
      <p:sp>
        <p:nvSpPr>
          <p:cNvPr id="751621" name="Rectangle 12"/>
          <p:cNvSpPr>
            <a:spLocks noChangeArrowheads="1"/>
          </p:cNvSpPr>
          <p:nvPr/>
        </p:nvSpPr>
        <p:spPr bwMode="gray">
          <a:xfrm>
            <a:off x="300038" y="411163"/>
            <a:ext cx="8520112" cy="647700"/>
          </a:xfrm>
          <a:prstGeom prst="rect">
            <a:avLst/>
          </a:prstGeom>
          <a:noFill/>
          <a:ln w="9525">
            <a:noFill/>
            <a:miter lim="800000"/>
            <a:headEnd/>
            <a:tailEnd/>
          </a:ln>
        </p:spPr>
        <p:txBody>
          <a:bodyPr lIns="0" rIns="0"/>
          <a:lstStyle/>
          <a:p>
            <a:endParaRPr lang="tr-TR" sz="2000" b="1" noProof="1">
              <a:solidFill>
                <a:srgbClr val="000000"/>
              </a:solidFill>
            </a:endParaRPr>
          </a:p>
        </p:txBody>
      </p:sp>
      <p:sp>
        <p:nvSpPr>
          <p:cNvPr id="23" name="Rectangle 31"/>
          <p:cNvSpPr txBox="1">
            <a:spLocks noChangeArrowheads="1"/>
          </p:cNvSpPr>
          <p:nvPr/>
        </p:nvSpPr>
        <p:spPr bwMode="gray">
          <a:xfrm>
            <a:off x="231797" y="411163"/>
            <a:ext cx="8816669" cy="647700"/>
          </a:xfrm>
          <a:prstGeom prst="rect">
            <a:avLst/>
          </a:prstGeom>
          <a:noFill/>
          <a:ln w="9525">
            <a:noFill/>
            <a:miter lim="800000"/>
            <a:headEnd/>
            <a:tailEnd/>
          </a:ln>
        </p:spPr>
        <p:txBody>
          <a:bodyPr lIns="0" rIns="0" anchor="ct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200" algn="l" rtl="0" eaLnBrk="0" fontAlgn="base" hangingPunct="0">
              <a:lnSpc>
                <a:spcPct val="90000"/>
              </a:lnSpc>
              <a:spcBef>
                <a:spcPct val="0"/>
              </a:spcBef>
              <a:spcAft>
                <a:spcPct val="0"/>
              </a:spcAft>
              <a:defRPr sz="2400" b="1">
                <a:solidFill>
                  <a:schemeClr val="tx1"/>
                </a:solidFill>
                <a:latin typeface="Arial" charset="0"/>
                <a:cs typeface="Arial" charset="0"/>
              </a:defRPr>
            </a:lvl6pPr>
            <a:lvl7pPr marL="914400" algn="l" rtl="0" eaLnBrk="0" fontAlgn="base" hangingPunct="0">
              <a:lnSpc>
                <a:spcPct val="90000"/>
              </a:lnSpc>
              <a:spcBef>
                <a:spcPct val="0"/>
              </a:spcBef>
              <a:spcAft>
                <a:spcPct val="0"/>
              </a:spcAft>
              <a:defRPr sz="2400" b="1">
                <a:solidFill>
                  <a:schemeClr val="tx1"/>
                </a:solidFill>
                <a:latin typeface="Arial" charset="0"/>
                <a:cs typeface="Arial" charset="0"/>
              </a:defRPr>
            </a:lvl7pPr>
            <a:lvl8pPr marL="1371600" algn="l" rtl="0" eaLnBrk="0" fontAlgn="base" hangingPunct="0">
              <a:lnSpc>
                <a:spcPct val="90000"/>
              </a:lnSpc>
              <a:spcBef>
                <a:spcPct val="0"/>
              </a:spcBef>
              <a:spcAft>
                <a:spcPct val="0"/>
              </a:spcAft>
              <a:defRPr sz="2400" b="1">
                <a:solidFill>
                  <a:schemeClr val="tx1"/>
                </a:solidFill>
                <a:latin typeface="Arial" charset="0"/>
                <a:cs typeface="Arial" charset="0"/>
              </a:defRPr>
            </a:lvl8pPr>
            <a:lvl9pPr marL="1828800" algn="l" rtl="0" eaLnBrk="0" fontAlgn="base" hangingPunct="0">
              <a:lnSpc>
                <a:spcPct val="90000"/>
              </a:lnSpc>
              <a:spcBef>
                <a:spcPct val="0"/>
              </a:spcBef>
              <a:spcAft>
                <a:spcPct val="0"/>
              </a:spcAft>
              <a:defRPr sz="2400" b="1">
                <a:solidFill>
                  <a:schemeClr val="tx1"/>
                </a:solidFill>
                <a:latin typeface="Arial" charset="0"/>
                <a:cs typeface="Arial" charset="0"/>
              </a:defRPr>
            </a:lvl9pPr>
          </a:lstStyle>
          <a:p>
            <a:pPr>
              <a:defRPr/>
            </a:pPr>
            <a:r>
              <a:rPr lang="en-US" sz="3200" noProof="1" smtClean="0">
                <a:solidFill>
                  <a:srgbClr val="575757"/>
                </a:solidFill>
                <a:effectLst>
                  <a:innerShdw blurRad="63500" dist="50800" dir="8100000">
                    <a:prstClr val="black">
                      <a:alpha val="50000"/>
                    </a:prstClr>
                  </a:innerShdw>
                </a:effectLst>
                <a:latin typeface="Calibri" pitchFamily="34" charset="0"/>
                <a:cs typeface="Calibri" pitchFamily="34" charset="0"/>
              </a:rPr>
              <a:t>KORONER KALP HASTALIKLARI</a:t>
            </a:r>
            <a:endParaRPr lang="en-US" sz="3200" noProof="1">
              <a:solidFill>
                <a:srgbClr val="575757"/>
              </a:solidFill>
              <a:effectLst>
                <a:innerShdw blurRad="63500" dist="50800" dir="8100000">
                  <a:prstClr val="black">
                    <a:alpha val="50000"/>
                  </a:prstClr>
                </a:innerShdw>
              </a:effectLst>
              <a:latin typeface="Calibri" pitchFamily="34" charset="0"/>
              <a:cs typeface="Calibri" pitchFamily="34" charset="0"/>
            </a:endParaRPr>
          </a:p>
        </p:txBody>
      </p:sp>
    </p:spTree>
    <p:extLst>
      <p:ext uri="{BB962C8B-B14F-4D97-AF65-F5344CB8AC3E}">
        <p14:creationId xmlns:p14="http://schemas.microsoft.com/office/powerpoint/2010/main" val="2848037963"/>
      </p:ext>
    </p:extLst>
  </p:cSld>
  <p:clrMapOvr>
    <a:masterClrMapping/>
  </p:clrMapOvr>
  <p:transition>
    <p:fade/>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78" name="Rectangle 90"/>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sp>
        <p:nvSpPr>
          <p:cNvPr id="4" name="Rectangle 11"/>
          <p:cNvSpPr>
            <a:spLocks noChangeArrowheads="1"/>
          </p:cNvSpPr>
          <p:nvPr/>
        </p:nvSpPr>
        <p:spPr bwMode="gray">
          <a:xfrm>
            <a:off x="5062538" y="1257300"/>
            <a:ext cx="3757612" cy="658813"/>
          </a:xfrm>
          <a:prstGeom prst="rect">
            <a:avLst/>
          </a:prstGeom>
          <a:solidFill>
            <a:schemeClr val="hlink"/>
          </a:solidFill>
          <a:ln w="12700">
            <a:solidFill>
              <a:srgbClr val="DDDDDD"/>
            </a:solidFill>
            <a:miter lim="800000"/>
            <a:headEnd/>
            <a:tailEnd/>
          </a:ln>
          <a:effectLst>
            <a:outerShdw dist="53882" dir="2700000" algn="ctr" rotWithShape="0">
              <a:srgbClr val="808080">
                <a:alpha val="50000"/>
              </a:srgbClr>
            </a:outerShdw>
          </a:effectLst>
        </p:spPr>
        <p:txBody>
          <a:bodyPr lIns="0" tIns="0" rIns="0" bIns="0" anchor="ctr"/>
          <a:lstStyle/>
          <a:p>
            <a:pPr algn="ctr" defTabSz="801688" eaLnBrk="0" hangingPunct="0"/>
            <a:r>
              <a:rPr lang="tr-TR" sz="2800" b="1" i="1">
                <a:solidFill>
                  <a:srgbClr val="FFFFFF"/>
                </a:solidFill>
                <a:latin typeface="Calibri" pitchFamily="34" charset="0"/>
              </a:rPr>
              <a:t>İşyerinde Var Olan</a:t>
            </a:r>
            <a:endParaRPr lang="tr-TR" sz="2800" b="1" i="1" noProof="1">
              <a:solidFill>
                <a:srgbClr val="FFFFFF"/>
              </a:solidFill>
              <a:latin typeface="Calibri" pitchFamily="34" charset="0"/>
            </a:endParaRPr>
          </a:p>
        </p:txBody>
      </p:sp>
      <p:sp>
        <p:nvSpPr>
          <p:cNvPr id="5" name="Rectangle 13"/>
          <p:cNvSpPr>
            <a:spLocks noChangeArrowheads="1"/>
          </p:cNvSpPr>
          <p:nvPr/>
        </p:nvSpPr>
        <p:spPr bwMode="gray">
          <a:xfrm>
            <a:off x="323850" y="1257300"/>
            <a:ext cx="3757613" cy="658813"/>
          </a:xfrm>
          <a:prstGeom prst="rect">
            <a:avLst/>
          </a:prstGeom>
          <a:solidFill>
            <a:schemeClr val="hlink"/>
          </a:solidFill>
          <a:ln w="12700">
            <a:solidFill>
              <a:srgbClr val="DDDDDD"/>
            </a:solidFill>
            <a:miter lim="800000"/>
            <a:headEnd/>
            <a:tailEnd/>
          </a:ln>
          <a:effectLst>
            <a:outerShdw dist="53882" dir="2700000" algn="ctr" rotWithShape="0">
              <a:srgbClr val="808080">
                <a:alpha val="50000"/>
              </a:srgbClr>
            </a:outerShdw>
          </a:effectLst>
        </p:spPr>
        <p:txBody>
          <a:bodyPr lIns="0" tIns="0" rIns="0" bIns="0" anchor="ctr"/>
          <a:lstStyle/>
          <a:p>
            <a:pPr algn="ctr" defTabSz="801688" eaLnBrk="0" hangingPunct="0"/>
            <a:r>
              <a:rPr lang="tr-TR" sz="2800" b="1" i="1">
                <a:solidFill>
                  <a:srgbClr val="FFFFFF"/>
                </a:solidFill>
                <a:latin typeface="Calibri" pitchFamily="34" charset="0"/>
              </a:rPr>
              <a:t>İşyeri Dışında Var Olan</a:t>
            </a:r>
            <a:endParaRPr lang="tr-TR" sz="2800" b="1" i="1" noProof="1">
              <a:solidFill>
                <a:srgbClr val="FFFFFF"/>
              </a:solidFill>
              <a:latin typeface="Calibri" pitchFamily="34" charset="0"/>
            </a:endParaRPr>
          </a:p>
        </p:txBody>
      </p:sp>
      <p:sp>
        <p:nvSpPr>
          <p:cNvPr id="7" name="Rectangle 5"/>
          <p:cNvSpPr>
            <a:spLocks noChangeArrowheads="1"/>
          </p:cNvSpPr>
          <p:nvPr/>
        </p:nvSpPr>
        <p:spPr bwMode="gray">
          <a:xfrm>
            <a:off x="5062538" y="1916113"/>
            <a:ext cx="3757612" cy="3932237"/>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180000" tIns="216000" rIns="144000" bIns="72000"/>
          <a:lstStyle/>
          <a:p>
            <a:pPr marL="190500" indent="-190500">
              <a:lnSpc>
                <a:spcPct val="90000"/>
              </a:lnSpc>
              <a:spcAft>
                <a:spcPct val="20000"/>
              </a:spcAft>
              <a:buClr>
                <a:srgbClr val="292929"/>
              </a:buClr>
              <a:buFont typeface="Wingdings" pitchFamily="2" charset="2"/>
              <a:buChar char="§"/>
            </a:pPr>
            <a:endParaRPr lang="tr-TR" sz="2000" b="1" i="1" noProof="1">
              <a:solidFill>
                <a:srgbClr val="000000"/>
              </a:solidFill>
              <a:latin typeface="Calibri" pitchFamily="34" charset="0"/>
            </a:endParaRPr>
          </a:p>
          <a:p>
            <a:pPr marL="190500" indent="-190500">
              <a:lnSpc>
                <a:spcPct val="90000"/>
              </a:lnSpc>
              <a:spcAft>
                <a:spcPct val="20000"/>
              </a:spcAft>
              <a:buClr>
                <a:srgbClr val="292929"/>
              </a:buClr>
              <a:buFont typeface="Wingdings" pitchFamily="2" charset="2"/>
              <a:buChar char="§"/>
            </a:pPr>
            <a:r>
              <a:rPr lang="tr-TR" sz="2000" b="1" i="1">
                <a:solidFill>
                  <a:srgbClr val="000000"/>
                </a:solidFill>
                <a:latin typeface="Calibri" pitchFamily="34" charset="0"/>
              </a:rPr>
              <a:t>Endüstriyel gazlar,</a:t>
            </a:r>
          </a:p>
          <a:p>
            <a:pPr marL="190500" indent="-190500">
              <a:lnSpc>
                <a:spcPct val="90000"/>
              </a:lnSpc>
              <a:spcAft>
                <a:spcPct val="20000"/>
              </a:spcAft>
              <a:buClr>
                <a:srgbClr val="292929"/>
              </a:buClr>
              <a:buFont typeface="Wingdings" pitchFamily="2" charset="2"/>
              <a:buChar char="§"/>
            </a:pPr>
            <a:r>
              <a:rPr lang="tr-TR" sz="2000" b="1" i="1">
                <a:solidFill>
                  <a:srgbClr val="000000"/>
                </a:solidFill>
                <a:latin typeface="Calibri" pitchFamily="34" charset="0"/>
              </a:rPr>
              <a:t>Kimyasal dumanlar,</a:t>
            </a:r>
          </a:p>
          <a:p>
            <a:pPr marL="190500" indent="-190500">
              <a:lnSpc>
                <a:spcPct val="90000"/>
              </a:lnSpc>
              <a:spcAft>
                <a:spcPct val="20000"/>
              </a:spcAft>
              <a:buClr>
                <a:srgbClr val="292929"/>
              </a:buClr>
              <a:buFont typeface="Wingdings" pitchFamily="2" charset="2"/>
              <a:buChar char="§"/>
            </a:pPr>
            <a:r>
              <a:rPr lang="tr-TR" sz="2000" b="1" i="1">
                <a:solidFill>
                  <a:srgbClr val="000000"/>
                </a:solidFill>
                <a:latin typeface="Calibri" pitchFamily="34" charset="0"/>
              </a:rPr>
              <a:t>Bitkisel tozlar,</a:t>
            </a:r>
          </a:p>
          <a:p>
            <a:pPr marL="190500" indent="-190500">
              <a:lnSpc>
                <a:spcPct val="90000"/>
              </a:lnSpc>
              <a:spcAft>
                <a:spcPct val="20000"/>
              </a:spcAft>
              <a:buClr>
                <a:srgbClr val="292929"/>
              </a:buClr>
              <a:buFont typeface="Wingdings" pitchFamily="2" charset="2"/>
              <a:buChar char="§"/>
            </a:pPr>
            <a:r>
              <a:rPr lang="tr-TR" sz="2000" b="1" i="1" noProof="1">
                <a:solidFill>
                  <a:srgbClr val="000000"/>
                </a:solidFill>
                <a:latin typeface="Calibri" pitchFamily="34" charset="0"/>
              </a:rPr>
              <a:t>…………....vb. </a:t>
            </a:r>
            <a:r>
              <a:rPr lang="tr-TR" sz="2000" b="1" i="1">
                <a:solidFill>
                  <a:srgbClr val="000000"/>
                </a:solidFill>
                <a:latin typeface="Calibri" pitchFamily="34" charset="0"/>
              </a:rPr>
              <a:t>riskler</a:t>
            </a:r>
            <a:endParaRPr lang="tr-TR" sz="2000" b="1" i="1" noProof="1">
              <a:solidFill>
                <a:srgbClr val="000000"/>
              </a:solidFill>
              <a:latin typeface="Calibri" pitchFamily="34" charset="0"/>
            </a:endParaRPr>
          </a:p>
        </p:txBody>
      </p:sp>
      <p:sp>
        <p:nvSpPr>
          <p:cNvPr id="8" name="Rectangle 14"/>
          <p:cNvSpPr>
            <a:spLocks noChangeArrowheads="1"/>
          </p:cNvSpPr>
          <p:nvPr/>
        </p:nvSpPr>
        <p:spPr bwMode="gray">
          <a:xfrm>
            <a:off x="323850" y="1916113"/>
            <a:ext cx="3757613" cy="3932237"/>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180000" tIns="216000" rIns="144000" bIns="72000"/>
          <a:lstStyle/>
          <a:p>
            <a:pPr marL="190500" indent="-190500">
              <a:lnSpc>
                <a:spcPct val="90000"/>
              </a:lnSpc>
              <a:spcAft>
                <a:spcPct val="20000"/>
              </a:spcAft>
              <a:buClr>
                <a:srgbClr val="292929"/>
              </a:buClr>
              <a:buFont typeface="Wingdings" pitchFamily="2" charset="2"/>
              <a:buChar char="§"/>
            </a:pPr>
            <a:endParaRPr lang="tr-TR" sz="2000" b="1" i="1">
              <a:solidFill>
                <a:srgbClr val="000000"/>
              </a:solidFill>
              <a:latin typeface="Calibri" pitchFamily="34" charset="0"/>
            </a:endParaRPr>
          </a:p>
          <a:p>
            <a:pPr marL="190500" indent="-190500">
              <a:lnSpc>
                <a:spcPct val="90000"/>
              </a:lnSpc>
              <a:spcAft>
                <a:spcPct val="20000"/>
              </a:spcAft>
              <a:buClr>
                <a:srgbClr val="292929"/>
              </a:buClr>
              <a:buFont typeface="Wingdings" pitchFamily="2" charset="2"/>
              <a:buChar char="§"/>
            </a:pPr>
            <a:r>
              <a:rPr lang="sv-SE" sz="2000" b="1" i="1">
                <a:solidFill>
                  <a:srgbClr val="000000"/>
                </a:solidFill>
                <a:latin typeface="Calibri" pitchFamily="34" charset="0"/>
              </a:rPr>
              <a:t>Kronik bronşit, </a:t>
            </a:r>
          </a:p>
          <a:p>
            <a:pPr marL="190500" indent="-190500">
              <a:lnSpc>
                <a:spcPct val="90000"/>
              </a:lnSpc>
              <a:spcAft>
                <a:spcPct val="20000"/>
              </a:spcAft>
              <a:buClr>
                <a:srgbClr val="292929"/>
              </a:buClr>
              <a:buFont typeface="Wingdings" pitchFamily="2" charset="2"/>
              <a:buChar char="§"/>
            </a:pPr>
            <a:r>
              <a:rPr lang="sv-SE" sz="2000" b="1" i="1">
                <a:solidFill>
                  <a:srgbClr val="000000"/>
                </a:solidFill>
                <a:latin typeface="Calibri" pitchFamily="34" charset="0"/>
              </a:rPr>
              <a:t>Bronşiyal astım, </a:t>
            </a:r>
          </a:p>
          <a:p>
            <a:pPr marL="190500" indent="-190500">
              <a:lnSpc>
                <a:spcPct val="90000"/>
              </a:lnSpc>
              <a:spcAft>
                <a:spcPct val="20000"/>
              </a:spcAft>
              <a:buClr>
                <a:srgbClr val="292929"/>
              </a:buClr>
              <a:buFont typeface="Wingdings" pitchFamily="2" charset="2"/>
              <a:buChar char="§"/>
            </a:pPr>
            <a:r>
              <a:rPr lang="sv-SE" sz="2000" b="1" i="1">
                <a:solidFill>
                  <a:srgbClr val="000000"/>
                </a:solidFill>
                <a:latin typeface="Calibri" pitchFamily="34" charset="0"/>
              </a:rPr>
              <a:t>Amfizem,</a:t>
            </a:r>
          </a:p>
          <a:p>
            <a:pPr marL="190500" indent="-190500">
              <a:lnSpc>
                <a:spcPct val="90000"/>
              </a:lnSpc>
              <a:spcAft>
                <a:spcPct val="20000"/>
              </a:spcAft>
              <a:buClr>
                <a:srgbClr val="292929"/>
              </a:buClr>
              <a:buFont typeface="Wingdings" pitchFamily="2" charset="2"/>
              <a:buChar char="§"/>
            </a:pPr>
            <a:r>
              <a:rPr lang="tr-TR" sz="2000" b="1" i="1">
                <a:solidFill>
                  <a:srgbClr val="000000"/>
                </a:solidFill>
                <a:latin typeface="Calibri" pitchFamily="34" charset="0"/>
              </a:rPr>
              <a:t>………………vb.</a:t>
            </a:r>
            <a:endParaRPr lang="fr-FR" sz="2000" i="1">
              <a:solidFill>
                <a:srgbClr val="000000"/>
              </a:solidFill>
              <a:latin typeface="Calibri" pitchFamily="34" charset="0"/>
            </a:endParaRPr>
          </a:p>
        </p:txBody>
      </p:sp>
      <p:sp>
        <p:nvSpPr>
          <p:cNvPr id="9" name="AutoShape 41"/>
          <p:cNvSpPr>
            <a:spLocks noChangeArrowheads="1"/>
          </p:cNvSpPr>
          <p:nvPr/>
        </p:nvSpPr>
        <p:spPr bwMode="auto">
          <a:xfrm flipH="1">
            <a:off x="3825875" y="1558925"/>
            <a:ext cx="661988" cy="879475"/>
          </a:xfrm>
          <a:prstGeom prst="rightArrow">
            <a:avLst>
              <a:gd name="adj1" fmla="val 50111"/>
              <a:gd name="adj2" fmla="val 63157"/>
            </a:avLst>
          </a:prstGeom>
          <a:gradFill rotWithShape="1">
            <a:gsLst>
              <a:gs pos="0">
                <a:srgbClr val="E9E9E9"/>
              </a:gs>
              <a:gs pos="100000">
                <a:srgbClr val="B2B2B2"/>
              </a:gs>
            </a:gsLst>
            <a:lin ang="0" scaled="1"/>
          </a:gradFill>
          <a:ln w="19050">
            <a:solidFill>
              <a:srgbClr val="FFFFFF"/>
            </a:solidFill>
            <a:miter lim="800000"/>
            <a:headEnd/>
            <a:tailEnd/>
          </a:ln>
          <a:effectLst>
            <a:outerShdw dist="81320" dir="2319588" algn="ctr" rotWithShape="0">
              <a:srgbClr val="4D4D4D">
                <a:alpha val="50000"/>
              </a:srgbClr>
            </a:outerShdw>
          </a:effectLst>
        </p:spPr>
        <p:txBody>
          <a:bodyPr wrap="none" anchor="ctr"/>
          <a:lstStyle/>
          <a:p>
            <a:pPr algn="ctr" eaLnBrk="0" hangingPunct="0">
              <a:defRPr/>
            </a:pPr>
            <a:endParaRPr lang="de-DE" noProof="1">
              <a:solidFill>
                <a:srgbClr val="000000"/>
              </a:solidFill>
            </a:endParaRPr>
          </a:p>
        </p:txBody>
      </p:sp>
      <p:sp>
        <p:nvSpPr>
          <p:cNvPr id="10" name="AutoShape 18"/>
          <p:cNvSpPr>
            <a:spLocks noChangeArrowheads="1"/>
          </p:cNvSpPr>
          <p:nvPr/>
        </p:nvSpPr>
        <p:spPr bwMode="auto">
          <a:xfrm>
            <a:off x="4635500" y="1558925"/>
            <a:ext cx="661988" cy="879475"/>
          </a:xfrm>
          <a:prstGeom prst="rightArrow">
            <a:avLst>
              <a:gd name="adj1" fmla="val 50111"/>
              <a:gd name="adj2" fmla="val 63157"/>
            </a:avLst>
          </a:prstGeom>
          <a:gradFill rotWithShape="1">
            <a:gsLst>
              <a:gs pos="0">
                <a:srgbClr val="E9E9E9"/>
              </a:gs>
              <a:gs pos="100000">
                <a:srgbClr val="B2B2B2"/>
              </a:gs>
            </a:gsLst>
            <a:lin ang="0" scaled="1"/>
          </a:gradFill>
          <a:ln w="19050">
            <a:solidFill>
              <a:srgbClr val="FFFFFF"/>
            </a:solidFill>
            <a:miter lim="800000"/>
            <a:headEnd/>
            <a:tailEnd/>
          </a:ln>
          <a:effectLst>
            <a:outerShdw dist="81320" dir="2319588" algn="ctr" rotWithShape="0">
              <a:srgbClr val="4D4D4D">
                <a:alpha val="50000"/>
              </a:srgbClr>
            </a:outerShdw>
          </a:effectLst>
        </p:spPr>
        <p:txBody>
          <a:bodyPr wrap="none" anchor="ctr"/>
          <a:lstStyle/>
          <a:p>
            <a:pPr algn="ctr" eaLnBrk="0" hangingPunct="0">
              <a:defRPr/>
            </a:pPr>
            <a:endParaRPr lang="de-DE" noProof="1">
              <a:solidFill>
                <a:srgbClr val="000000"/>
              </a:solidFill>
            </a:endParaRPr>
          </a:p>
        </p:txBody>
      </p:sp>
      <p:sp>
        <p:nvSpPr>
          <p:cNvPr id="13" name="AutoShape 41"/>
          <p:cNvSpPr>
            <a:spLocks noChangeArrowheads="1"/>
          </p:cNvSpPr>
          <p:nvPr/>
        </p:nvSpPr>
        <p:spPr bwMode="auto">
          <a:xfrm flipH="1">
            <a:off x="3825875" y="1558925"/>
            <a:ext cx="661988" cy="879475"/>
          </a:xfrm>
          <a:prstGeom prst="rightArrow">
            <a:avLst>
              <a:gd name="adj1" fmla="val 50111"/>
              <a:gd name="adj2" fmla="val 63157"/>
            </a:avLst>
          </a:prstGeom>
          <a:gradFill rotWithShape="1">
            <a:gsLst>
              <a:gs pos="0">
                <a:schemeClr val="tx2">
                  <a:gamma/>
                  <a:shade val="46275"/>
                  <a:invGamma/>
                </a:schemeClr>
              </a:gs>
              <a:gs pos="100000">
                <a:schemeClr val="tx2"/>
              </a:gs>
            </a:gsLst>
            <a:lin ang="0" scaled="1"/>
          </a:gradFill>
          <a:ln w="19050">
            <a:solidFill>
              <a:srgbClr val="FFFFFF"/>
            </a:solidFill>
            <a:miter lim="800000"/>
            <a:headEnd/>
            <a:tailEnd/>
          </a:ln>
          <a:effectLst>
            <a:outerShdw dist="81320" dir="2319588" algn="ctr" rotWithShape="0">
              <a:srgbClr val="4D4D4D">
                <a:alpha val="50000"/>
              </a:srgbClr>
            </a:outerShdw>
          </a:effectLst>
        </p:spPr>
        <p:txBody>
          <a:bodyPr wrap="none" anchor="ctr"/>
          <a:lstStyle/>
          <a:p>
            <a:pPr algn="ctr" eaLnBrk="0" hangingPunct="0">
              <a:defRPr/>
            </a:pPr>
            <a:endParaRPr lang="de-DE" noProof="1">
              <a:solidFill>
                <a:srgbClr val="000000"/>
              </a:solidFill>
            </a:endParaRPr>
          </a:p>
        </p:txBody>
      </p:sp>
      <p:sp>
        <p:nvSpPr>
          <p:cNvPr id="14" name="AutoShape 18"/>
          <p:cNvSpPr>
            <a:spLocks noChangeArrowheads="1"/>
          </p:cNvSpPr>
          <p:nvPr/>
        </p:nvSpPr>
        <p:spPr bwMode="auto">
          <a:xfrm>
            <a:off x="4635500" y="1558925"/>
            <a:ext cx="661988" cy="879475"/>
          </a:xfrm>
          <a:prstGeom prst="rightArrow">
            <a:avLst>
              <a:gd name="adj1" fmla="val 50111"/>
              <a:gd name="adj2" fmla="val 63157"/>
            </a:avLst>
          </a:prstGeom>
          <a:gradFill rotWithShape="1">
            <a:gsLst>
              <a:gs pos="0">
                <a:srgbClr val="C40505"/>
              </a:gs>
              <a:gs pos="100000">
                <a:srgbClr val="C40505">
                  <a:gamma/>
                  <a:shade val="46275"/>
                  <a:invGamma/>
                </a:srgbClr>
              </a:gs>
            </a:gsLst>
            <a:lin ang="0" scaled="1"/>
          </a:gradFill>
          <a:ln w="19050">
            <a:solidFill>
              <a:srgbClr val="FFFFFF"/>
            </a:solidFill>
            <a:miter lim="800000"/>
            <a:headEnd/>
            <a:tailEnd/>
          </a:ln>
          <a:effectLst>
            <a:outerShdw dist="81320" dir="2319588" algn="ctr" rotWithShape="0">
              <a:srgbClr val="4D4D4D">
                <a:alpha val="50000"/>
              </a:srgbClr>
            </a:outerShdw>
          </a:effectLst>
        </p:spPr>
        <p:txBody>
          <a:bodyPr wrap="none" anchor="ctr"/>
          <a:lstStyle/>
          <a:p>
            <a:pPr algn="ctr" eaLnBrk="0" hangingPunct="0">
              <a:defRPr/>
            </a:pPr>
            <a:endParaRPr lang="de-DE" noProof="1">
              <a:solidFill>
                <a:srgbClr val="000000"/>
              </a:solidFill>
            </a:endParaRPr>
          </a:p>
        </p:txBody>
      </p:sp>
      <p:sp>
        <p:nvSpPr>
          <p:cNvPr id="15" name="Rectangle 31"/>
          <p:cNvSpPr txBox="1">
            <a:spLocks noChangeArrowheads="1"/>
          </p:cNvSpPr>
          <p:nvPr/>
        </p:nvSpPr>
        <p:spPr bwMode="gray">
          <a:xfrm>
            <a:off x="231797" y="411163"/>
            <a:ext cx="8816669" cy="647700"/>
          </a:xfrm>
          <a:prstGeom prst="rect">
            <a:avLst/>
          </a:prstGeom>
          <a:noFill/>
          <a:ln w="9525">
            <a:noFill/>
            <a:miter lim="800000"/>
            <a:headEnd/>
            <a:tailEnd/>
          </a:ln>
        </p:spPr>
        <p:txBody>
          <a:bodyPr lIns="0" rIns="0" anchor="ct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200" algn="l" rtl="0" eaLnBrk="0" fontAlgn="base" hangingPunct="0">
              <a:lnSpc>
                <a:spcPct val="90000"/>
              </a:lnSpc>
              <a:spcBef>
                <a:spcPct val="0"/>
              </a:spcBef>
              <a:spcAft>
                <a:spcPct val="0"/>
              </a:spcAft>
              <a:defRPr sz="2400" b="1">
                <a:solidFill>
                  <a:schemeClr val="tx1"/>
                </a:solidFill>
                <a:latin typeface="Arial" charset="0"/>
                <a:cs typeface="Arial" charset="0"/>
              </a:defRPr>
            </a:lvl6pPr>
            <a:lvl7pPr marL="914400" algn="l" rtl="0" eaLnBrk="0" fontAlgn="base" hangingPunct="0">
              <a:lnSpc>
                <a:spcPct val="90000"/>
              </a:lnSpc>
              <a:spcBef>
                <a:spcPct val="0"/>
              </a:spcBef>
              <a:spcAft>
                <a:spcPct val="0"/>
              </a:spcAft>
              <a:defRPr sz="2400" b="1">
                <a:solidFill>
                  <a:schemeClr val="tx1"/>
                </a:solidFill>
                <a:latin typeface="Arial" charset="0"/>
                <a:cs typeface="Arial" charset="0"/>
              </a:defRPr>
            </a:lvl7pPr>
            <a:lvl8pPr marL="1371600" algn="l" rtl="0" eaLnBrk="0" fontAlgn="base" hangingPunct="0">
              <a:lnSpc>
                <a:spcPct val="90000"/>
              </a:lnSpc>
              <a:spcBef>
                <a:spcPct val="0"/>
              </a:spcBef>
              <a:spcAft>
                <a:spcPct val="0"/>
              </a:spcAft>
              <a:defRPr sz="2400" b="1">
                <a:solidFill>
                  <a:schemeClr val="tx1"/>
                </a:solidFill>
                <a:latin typeface="Arial" charset="0"/>
                <a:cs typeface="Arial" charset="0"/>
              </a:defRPr>
            </a:lvl8pPr>
            <a:lvl9pPr marL="1828800" algn="l" rtl="0" eaLnBrk="0" fontAlgn="base" hangingPunct="0">
              <a:lnSpc>
                <a:spcPct val="90000"/>
              </a:lnSpc>
              <a:spcBef>
                <a:spcPct val="0"/>
              </a:spcBef>
              <a:spcAft>
                <a:spcPct val="0"/>
              </a:spcAft>
              <a:defRPr sz="2400" b="1">
                <a:solidFill>
                  <a:schemeClr val="tx1"/>
                </a:solidFill>
                <a:latin typeface="Arial" charset="0"/>
                <a:cs typeface="Arial" charset="0"/>
              </a:defRPr>
            </a:lvl9pPr>
          </a:lstStyle>
          <a:p>
            <a:pPr>
              <a:defRPr/>
            </a:pPr>
            <a:r>
              <a:rPr lang="tr-TR" sz="3200" noProof="1" smtClean="0">
                <a:solidFill>
                  <a:srgbClr val="575757"/>
                </a:solidFill>
                <a:effectLst>
                  <a:innerShdw blurRad="63500" dist="50800" dir="8100000">
                    <a:prstClr val="black">
                      <a:alpha val="50000"/>
                    </a:prstClr>
                  </a:innerShdw>
                </a:effectLst>
                <a:latin typeface="Calibri" pitchFamily="34" charset="0"/>
                <a:cs typeface="Calibri" pitchFamily="34" charset="0"/>
              </a:rPr>
              <a:t>İŞLE İLGİ HASTALIKLAR - KOAH</a:t>
            </a:r>
            <a:endParaRPr lang="en-GB" sz="3200" noProof="1" smtClean="0">
              <a:solidFill>
                <a:srgbClr val="575757"/>
              </a:solidFill>
              <a:effectLst>
                <a:innerShdw blurRad="63500" dist="50800" dir="8100000">
                  <a:prstClr val="black">
                    <a:alpha val="50000"/>
                  </a:prstClr>
                </a:innerShdw>
              </a:effectLst>
              <a:latin typeface="Calibri" pitchFamily="34" charset="0"/>
              <a:cs typeface="Calibri" pitchFamily="34" charset="0"/>
            </a:endParaRPr>
          </a:p>
        </p:txBody>
      </p:sp>
      <p:sp>
        <p:nvSpPr>
          <p:cNvPr id="441356" name="Metin kutusu 15"/>
          <p:cNvSpPr txBox="1">
            <a:spLocks noChangeArrowheads="1"/>
          </p:cNvSpPr>
          <p:nvPr/>
        </p:nvSpPr>
        <p:spPr bwMode="auto">
          <a:xfrm>
            <a:off x="323850" y="4597400"/>
            <a:ext cx="3757613" cy="1046440"/>
          </a:xfrm>
          <a:prstGeom prst="rect">
            <a:avLst/>
          </a:prstGeom>
          <a:noFill/>
          <a:ln w="9525">
            <a:noFill/>
            <a:miter lim="800000"/>
            <a:headEnd/>
            <a:tailEnd/>
          </a:ln>
        </p:spPr>
        <p:txBody>
          <a:bodyPr>
            <a:spAutoFit/>
          </a:bodyPr>
          <a:lstStyle/>
          <a:p>
            <a:pPr algn="ctr"/>
            <a:r>
              <a:rPr lang="tr-TR" sz="2000" b="1" i="1" dirty="0">
                <a:solidFill>
                  <a:srgbClr val="C00000"/>
                </a:solidFill>
                <a:latin typeface="Calibri" pitchFamily="34" charset="0"/>
              </a:rPr>
              <a:t>«KOAH Riskini Artırır»</a:t>
            </a:r>
          </a:p>
          <a:p>
            <a:pPr algn="ctr"/>
            <a:r>
              <a:rPr lang="tr-TR" sz="1400" i="1" dirty="0">
                <a:latin typeface="Calibri" pitchFamily="34" charset="0"/>
              </a:rPr>
              <a:t>WHO; Kronik balgam oluşumu ve/veya </a:t>
            </a:r>
            <a:r>
              <a:rPr lang="tr-TR" sz="1400" i="1" dirty="0" err="1">
                <a:latin typeface="Calibri" pitchFamily="34" charset="0"/>
              </a:rPr>
              <a:t>istirahatta</a:t>
            </a:r>
            <a:r>
              <a:rPr lang="tr-TR" sz="1400" i="1" dirty="0">
                <a:latin typeface="Calibri" pitchFamily="34" charset="0"/>
              </a:rPr>
              <a:t> veya eforda çoğalan nefes darlığı. Meslek hastalıklarının %10’unu oluşturur.</a:t>
            </a:r>
            <a:endParaRPr lang="tr-TR" sz="1400" dirty="0">
              <a:latin typeface="Calibri" pitchFamily="34" charset="0"/>
            </a:endParaRPr>
          </a:p>
        </p:txBody>
      </p:sp>
      <p:sp>
        <p:nvSpPr>
          <p:cNvPr id="17" name="Metin kutusu 16"/>
          <p:cNvSpPr txBox="1"/>
          <p:nvPr/>
        </p:nvSpPr>
        <p:spPr>
          <a:xfrm>
            <a:off x="5062538" y="4597400"/>
            <a:ext cx="3757612" cy="1261884"/>
          </a:xfrm>
          <a:prstGeom prst="rect">
            <a:avLst/>
          </a:prstGeom>
          <a:noFill/>
        </p:spPr>
        <p:txBody>
          <a:bodyPr>
            <a:spAutoFit/>
          </a:bodyPr>
          <a:lstStyle/>
          <a:p>
            <a:pPr algn="ctr"/>
            <a:r>
              <a:rPr lang="tr-TR" sz="2000" b="1" i="1" dirty="0">
                <a:solidFill>
                  <a:srgbClr val="39540E"/>
                </a:solidFill>
                <a:latin typeface="Calibri" pitchFamily="34" charset="0"/>
              </a:rPr>
              <a:t>«KOAH Riskini Daha da Artırır»</a:t>
            </a:r>
          </a:p>
          <a:p>
            <a:pPr algn="ctr"/>
            <a:r>
              <a:rPr lang="tr-TR" sz="1400" i="1" dirty="0">
                <a:latin typeface="Calibri" pitchFamily="34" charset="0"/>
              </a:rPr>
              <a:t>KOAH riskinin yüksek olduğu meslekler arasında maden işçiliği, ulaşım sektörü, kağıt imalatında çalışma, metal işçiliği, tahıl, çimento ve tekstil işçiliği gelmektedir.</a:t>
            </a:r>
            <a:r>
              <a:rPr lang="tr-TR" sz="1400" dirty="0">
                <a:latin typeface="Calibri" pitchFamily="34" charset="0"/>
              </a:rPr>
              <a:t>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37978"/>
                                        </p:tgtEl>
                                      </p:cBhvr>
                                    </p:animEffect>
                                    <p:animScale>
                                      <p:cBhvr>
                                        <p:cTn id="7" dur="250" autoRev="1" fill="hold"/>
                                        <p:tgtEl>
                                          <p:spTgt spid="3797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78"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456" name="Rectangle 11"/>
          <p:cNvSpPr>
            <a:spLocks noChangeArrowheads="1"/>
          </p:cNvSpPr>
          <p:nvPr/>
        </p:nvSpPr>
        <p:spPr bwMode="gray">
          <a:xfrm>
            <a:off x="2657475" y="1555750"/>
            <a:ext cx="6143625" cy="360363"/>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288000" tIns="0" rIns="0" bIns="0" anchor="ctr"/>
          <a:lstStyle/>
          <a:p>
            <a:pPr defTabSz="801688" eaLnBrk="0" hangingPunct="0"/>
            <a:r>
              <a:rPr lang="tr-TR" sz="2000" b="1">
                <a:solidFill>
                  <a:srgbClr val="FFFFFF"/>
                </a:solidFill>
                <a:latin typeface="Calibri" pitchFamily="34" charset="0"/>
              </a:rPr>
              <a:t>KORUNMA</a:t>
            </a:r>
            <a:endParaRPr lang="tr-TR" sz="2000" b="1" noProof="1">
              <a:solidFill>
                <a:srgbClr val="FFFFFF"/>
              </a:solidFill>
              <a:latin typeface="Calibri" pitchFamily="34" charset="0"/>
            </a:endParaRPr>
          </a:p>
        </p:txBody>
      </p:sp>
      <p:sp>
        <p:nvSpPr>
          <p:cNvPr id="58457" name="Rectangle 5"/>
          <p:cNvSpPr>
            <a:spLocks noChangeArrowheads="1"/>
          </p:cNvSpPr>
          <p:nvPr/>
        </p:nvSpPr>
        <p:spPr bwMode="gray">
          <a:xfrm>
            <a:off x="2657475" y="1916113"/>
            <a:ext cx="6143625" cy="3449637"/>
          </a:xfrm>
          <a:prstGeom prst="rect">
            <a:avLst/>
          </a:prstGeom>
          <a:solidFill>
            <a:schemeClr val="bg1"/>
          </a:soli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lstStyle/>
          <a:p>
            <a:pPr marL="379413" indent="-342900">
              <a:buFontTx/>
              <a:buAutoNum type="arabicPeriod"/>
            </a:pPr>
            <a:r>
              <a:rPr lang="tr-TR" sz="2000" i="1" dirty="0" smtClean="0">
                <a:latin typeface="Calibri" pitchFamily="34" charset="0"/>
              </a:rPr>
              <a:t>Nedeni </a:t>
            </a:r>
            <a:r>
              <a:rPr lang="tr-TR" sz="2000" i="1" dirty="0">
                <a:latin typeface="Calibri" pitchFamily="34" charset="0"/>
              </a:rPr>
              <a:t>ortadan kaldırmak (Alerjik madde yerine alerjik olmayan maddeyi kullanmak en iyi </a:t>
            </a:r>
            <a:r>
              <a:rPr lang="tr-TR" sz="2000" i="1" dirty="0" smtClean="0">
                <a:latin typeface="Calibri" pitchFamily="34" charset="0"/>
              </a:rPr>
              <a:t>korunma),</a:t>
            </a:r>
            <a:endParaRPr lang="tr-TR" sz="2000" i="1" dirty="0">
              <a:latin typeface="Calibri" pitchFamily="34" charset="0"/>
            </a:endParaRPr>
          </a:p>
          <a:p>
            <a:pPr marL="379413" indent="-342900">
              <a:buFontTx/>
              <a:buAutoNum type="arabicPeriod"/>
            </a:pPr>
            <a:r>
              <a:rPr lang="tr-TR" sz="2000" i="1" dirty="0">
                <a:latin typeface="Calibri" pitchFamily="34" charset="0"/>
              </a:rPr>
              <a:t>Kapalı sistemde çalışmak, </a:t>
            </a:r>
          </a:p>
          <a:p>
            <a:pPr marL="379413" indent="-342900">
              <a:buFontTx/>
              <a:buAutoNum type="arabicPeriod"/>
            </a:pPr>
            <a:r>
              <a:rPr lang="tr-TR" sz="2000" i="1" dirty="0">
                <a:latin typeface="Calibri" pitchFamily="34" charset="0"/>
              </a:rPr>
              <a:t>Etkin havalandırma sağlamak,</a:t>
            </a:r>
          </a:p>
          <a:p>
            <a:pPr marL="379413" indent="-342900">
              <a:buFontTx/>
              <a:buAutoNum type="arabicPeriod"/>
            </a:pPr>
            <a:r>
              <a:rPr lang="tr-TR" sz="2000" i="1" dirty="0">
                <a:latin typeface="Calibri" pitchFamily="34" charset="0"/>
              </a:rPr>
              <a:t>Gerektiğinde kişisel koruyucular kullanmak, </a:t>
            </a:r>
          </a:p>
          <a:p>
            <a:pPr marL="379413" indent="-342900">
              <a:buFontTx/>
              <a:buAutoNum type="arabicPeriod"/>
            </a:pPr>
            <a:r>
              <a:rPr lang="tr-TR" sz="2000" i="1" dirty="0">
                <a:latin typeface="Calibri" pitchFamily="34" charset="0"/>
              </a:rPr>
              <a:t>Tıbbi korumada, işe giriş ve periyodik muayeneler yapmak. İşe giriş muayenesinde riskli kişiler önceden belirlenebilir. Periyodik muayenede ise sağlık sorunu erken dönemde saptanabilir ve gerektiğinde hastanın iş değiştirmesi sağlanabilir.</a:t>
            </a:r>
            <a:r>
              <a:rPr lang="tr-TR" sz="2000" dirty="0">
                <a:latin typeface="Calibri" pitchFamily="34" charset="0"/>
              </a:rPr>
              <a:t> </a:t>
            </a:r>
          </a:p>
        </p:txBody>
      </p:sp>
      <p:sp>
        <p:nvSpPr>
          <p:cNvPr id="751621" name="Rectangle 12"/>
          <p:cNvSpPr>
            <a:spLocks noChangeArrowheads="1"/>
          </p:cNvSpPr>
          <p:nvPr/>
        </p:nvSpPr>
        <p:spPr bwMode="gray">
          <a:xfrm>
            <a:off x="300038" y="411163"/>
            <a:ext cx="8520112" cy="647700"/>
          </a:xfrm>
          <a:prstGeom prst="rect">
            <a:avLst/>
          </a:prstGeom>
          <a:noFill/>
          <a:ln w="9525">
            <a:noFill/>
            <a:miter lim="800000"/>
            <a:headEnd/>
            <a:tailEnd/>
          </a:ln>
        </p:spPr>
        <p:txBody>
          <a:bodyPr lIns="0" rIns="0"/>
          <a:lstStyle/>
          <a:p>
            <a:endParaRPr lang="tr-TR" sz="2000" b="1" noProof="1">
              <a:solidFill>
                <a:srgbClr val="000000"/>
              </a:solidFill>
            </a:endParaRPr>
          </a:p>
        </p:txBody>
      </p:sp>
      <p:sp>
        <p:nvSpPr>
          <p:cNvPr id="23" name="Rectangle 31"/>
          <p:cNvSpPr txBox="1">
            <a:spLocks noChangeArrowheads="1"/>
          </p:cNvSpPr>
          <p:nvPr/>
        </p:nvSpPr>
        <p:spPr bwMode="gray">
          <a:xfrm>
            <a:off x="231797" y="411163"/>
            <a:ext cx="8816669" cy="647700"/>
          </a:xfrm>
          <a:prstGeom prst="rect">
            <a:avLst/>
          </a:prstGeom>
          <a:noFill/>
          <a:ln w="9525">
            <a:noFill/>
            <a:miter lim="800000"/>
            <a:headEnd/>
            <a:tailEnd/>
          </a:ln>
        </p:spPr>
        <p:txBody>
          <a:bodyPr lIns="0" rIns="0" anchor="ct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200" algn="l" rtl="0" eaLnBrk="0" fontAlgn="base" hangingPunct="0">
              <a:lnSpc>
                <a:spcPct val="90000"/>
              </a:lnSpc>
              <a:spcBef>
                <a:spcPct val="0"/>
              </a:spcBef>
              <a:spcAft>
                <a:spcPct val="0"/>
              </a:spcAft>
              <a:defRPr sz="2400" b="1">
                <a:solidFill>
                  <a:schemeClr val="tx1"/>
                </a:solidFill>
                <a:latin typeface="Arial" charset="0"/>
                <a:cs typeface="Arial" charset="0"/>
              </a:defRPr>
            </a:lvl6pPr>
            <a:lvl7pPr marL="914400" algn="l" rtl="0" eaLnBrk="0" fontAlgn="base" hangingPunct="0">
              <a:lnSpc>
                <a:spcPct val="90000"/>
              </a:lnSpc>
              <a:spcBef>
                <a:spcPct val="0"/>
              </a:spcBef>
              <a:spcAft>
                <a:spcPct val="0"/>
              </a:spcAft>
              <a:defRPr sz="2400" b="1">
                <a:solidFill>
                  <a:schemeClr val="tx1"/>
                </a:solidFill>
                <a:latin typeface="Arial" charset="0"/>
                <a:cs typeface="Arial" charset="0"/>
              </a:defRPr>
            </a:lvl7pPr>
            <a:lvl8pPr marL="1371600" algn="l" rtl="0" eaLnBrk="0" fontAlgn="base" hangingPunct="0">
              <a:lnSpc>
                <a:spcPct val="90000"/>
              </a:lnSpc>
              <a:spcBef>
                <a:spcPct val="0"/>
              </a:spcBef>
              <a:spcAft>
                <a:spcPct val="0"/>
              </a:spcAft>
              <a:defRPr sz="2400" b="1">
                <a:solidFill>
                  <a:schemeClr val="tx1"/>
                </a:solidFill>
                <a:latin typeface="Arial" charset="0"/>
                <a:cs typeface="Arial" charset="0"/>
              </a:defRPr>
            </a:lvl8pPr>
            <a:lvl9pPr marL="1828800" algn="l" rtl="0" eaLnBrk="0" fontAlgn="base" hangingPunct="0">
              <a:lnSpc>
                <a:spcPct val="90000"/>
              </a:lnSpc>
              <a:spcBef>
                <a:spcPct val="0"/>
              </a:spcBef>
              <a:spcAft>
                <a:spcPct val="0"/>
              </a:spcAft>
              <a:defRPr sz="2400" b="1">
                <a:solidFill>
                  <a:schemeClr val="tx1"/>
                </a:solidFill>
                <a:latin typeface="Arial" charset="0"/>
                <a:cs typeface="Arial" charset="0"/>
              </a:defRPr>
            </a:lvl9pPr>
          </a:lstStyle>
          <a:p>
            <a:pPr>
              <a:defRPr/>
            </a:pPr>
            <a:r>
              <a:rPr lang="en-US" sz="3200" noProof="1">
                <a:solidFill>
                  <a:srgbClr val="575757"/>
                </a:solidFill>
                <a:effectLst>
                  <a:innerShdw blurRad="63500" dist="50800" dir="8100000">
                    <a:prstClr val="black">
                      <a:alpha val="50000"/>
                    </a:prstClr>
                  </a:innerShdw>
                </a:effectLst>
                <a:latin typeface="Calibri" pitchFamily="34" charset="0"/>
                <a:cs typeface="Calibri" pitchFamily="34" charset="0"/>
              </a:rPr>
              <a:t>KOAH</a:t>
            </a:r>
          </a:p>
        </p:txBody>
      </p:sp>
    </p:spTree>
  </p:cSld>
  <p:clrMapOvr>
    <a:masterClrMapping/>
  </p:clrMapOvr>
  <p:transition>
    <p:fade/>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78" name="Rectangle 90"/>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sp>
        <p:nvSpPr>
          <p:cNvPr id="4" name="Rectangle 11"/>
          <p:cNvSpPr>
            <a:spLocks noChangeArrowheads="1"/>
          </p:cNvSpPr>
          <p:nvPr/>
        </p:nvSpPr>
        <p:spPr bwMode="gray">
          <a:xfrm>
            <a:off x="5062538" y="1257300"/>
            <a:ext cx="3757612" cy="658813"/>
          </a:xfrm>
          <a:prstGeom prst="rect">
            <a:avLst/>
          </a:prstGeom>
          <a:solidFill>
            <a:schemeClr val="hlink"/>
          </a:solidFill>
          <a:ln w="12700">
            <a:solidFill>
              <a:srgbClr val="DDDDDD"/>
            </a:solidFill>
            <a:miter lim="800000"/>
            <a:headEnd/>
            <a:tailEnd/>
          </a:ln>
          <a:effectLst>
            <a:outerShdw dist="53882" dir="2700000" algn="ctr" rotWithShape="0">
              <a:srgbClr val="808080">
                <a:alpha val="50000"/>
              </a:srgbClr>
            </a:outerShdw>
          </a:effectLst>
        </p:spPr>
        <p:txBody>
          <a:bodyPr lIns="0" tIns="0" rIns="0" bIns="0" anchor="ctr"/>
          <a:lstStyle/>
          <a:p>
            <a:pPr algn="ctr" defTabSz="801688" eaLnBrk="0" hangingPunct="0"/>
            <a:r>
              <a:rPr lang="tr-TR" sz="2800" b="1" i="1">
                <a:solidFill>
                  <a:srgbClr val="FFFFFF"/>
                </a:solidFill>
                <a:latin typeface="Calibri" pitchFamily="34" charset="0"/>
              </a:rPr>
              <a:t>İşyerinde Var Olan</a:t>
            </a:r>
            <a:endParaRPr lang="tr-TR" sz="2800" b="1" i="1" noProof="1">
              <a:solidFill>
                <a:srgbClr val="FFFFFF"/>
              </a:solidFill>
              <a:latin typeface="Calibri" pitchFamily="34" charset="0"/>
            </a:endParaRPr>
          </a:p>
        </p:txBody>
      </p:sp>
      <p:sp>
        <p:nvSpPr>
          <p:cNvPr id="5" name="Rectangle 13"/>
          <p:cNvSpPr>
            <a:spLocks noChangeArrowheads="1"/>
          </p:cNvSpPr>
          <p:nvPr/>
        </p:nvSpPr>
        <p:spPr bwMode="gray">
          <a:xfrm>
            <a:off x="323850" y="1257300"/>
            <a:ext cx="3757613" cy="658813"/>
          </a:xfrm>
          <a:prstGeom prst="rect">
            <a:avLst/>
          </a:prstGeom>
          <a:solidFill>
            <a:schemeClr val="hlink"/>
          </a:solidFill>
          <a:ln w="12700">
            <a:solidFill>
              <a:srgbClr val="DDDDDD"/>
            </a:solidFill>
            <a:miter lim="800000"/>
            <a:headEnd/>
            <a:tailEnd/>
          </a:ln>
          <a:effectLst>
            <a:outerShdw dist="53882" dir="2700000" algn="ctr" rotWithShape="0">
              <a:srgbClr val="808080">
                <a:alpha val="50000"/>
              </a:srgbClr>
            </a:outerShdw>
          </a:effectLst>
        </p:spPr>
        <p:txBody>
          <a:bodyPr lIns="0" tIns="0" rIns="0" bIns="0" anchor="ctr"/>
          <a:lstStyle/>
          <a:p>
            <a:pPr algn="ctr" defTabSz="801688" eaLnBrk="0" hangingPunct="0"/>
            <a:r>
              <a:rPr lang="tr-TR" sz="2800" b="1" i="1">
                <a:solidFill>
                  <a:srgbClr val="FFFFFF"/>
                </a:solidFill>
                <a:latin typeface="Calibri" pitchFamily="34" charset="0"/>
              </a:rPr>
              <a:t>İşyeri Dışında Var Olan</a:t>
            </a:r>
            <a:endParaRPr lang="tr-TR" sz="2800" b="1" i="1" noProof="1">
              <a:solidFill>
                <a:srgbClr val="FFFFFF"/>
              </a:solidFill>
              <a:latin typeface="Calibri" pitchFamily="34" charset="0"/>
            </a:endParaRPr>
          </a:p>
        </p:txBody>
      </p:sp>
      <p:sp>
        <p:nvSpPr>
          <p:cNvPr id="7" name="Rectangle 5"/>
          <p:cNvSpPr>
            <a:spLocks noChangeArrowheads="1"/>
          </p:cNvSpPr>
          <p:nvPr/>
        </p:nvSpPr>
        <p:spPr bwMode="gray">
          <a:xfrm>
            <a:off x="5062538" y="1916113"/>
            <a:ext cx="3757612" cy="3932237"/>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180000" tIns="216000" rIns="144000" bIns="72000"/>
          <a:lstStyle/>
          <a:p>
            <a:pPr marL="190500" indent="-190500">
              <a:lnSpc>
                <a:spcPct val="90000"/>
              </a:lnSpc>
              <a:spcAft>
                <a:spcPct val="20000"/>
              </a:spcAft>
              <a:buClr>
                <a:srgbClr val="292929"/>
              </a:buClr>
              <a:buFont typeface="Wingdings" pitchFamily="2" charset="2"/>
              <a:buChar char="§"/>
            </a:pPr>
            <a:endParaRPr lang="tr-TR" sz="2000" b="1" i="1" noProof="1">
              <a:solidFill>
                <a:srgbClr val="000000"/>
              </a:solidFill>
              <a:latin typeface="Calibri" pitchFamily="34" charset="0"/>
            </a:endParaRPr>
          </a:p>
          <a:p>
            <a:pPr marL="190500" indent="-190500">
              <a:lnSpc>
                <a:spcPct val="90000"/>
              </a:lnSpc>
              <a:spcAft>
                <a:spcPct val="20000"/>
              </a:spcAft>
              <a:buClr>
                <a:srgbClr val="292929"/>
              </a:buClr>
              <a:buFont typeface="Wingdings" pitchFamily="2" charset="2"/>
              <a:buChar char="§"/>
            </a:pPr>
            <a:r>
              <a:rPr lang="tr-TR" sz="2000" b="1" i="1" noProof="1">
                <a:solidFill>
                  <a:srgbClr val="000000"/>
                </a:solidFill>
                <a:latin typeface="Calibri" pitchFamily="34" charset="0"/>
              </a:rPr>
              <a:t>Tekrarlayıcı-zorlayıcı hareketler, </a:t>
            </a:r>
          </a:p>
          <a:p>
            <a:pPr marL="190500" indent="-190500">
              <a:lnSpc>
                <a:spcPct val="90000"/>
              </a:lnSpc>
              <a:spcAft>
                <a:spcPct val="20000"/>
              </a:spcAft>
              <a:buClr>
                <a:srgbClr val="292929"/>
              </a:buClr>
              <a:buFont typeface="Wingdings" pitchFamily="2" charset="2"/>
              <a:buChar char="§"/>
            </a:pPr>
            <a:r>
              <a:rPr lang="tr-TR" sz="2000" b="1" i="1" noProof="1">
                <a:solidFill>
                  <a:srgbClr val="000000"/>
                </a:solidFill>
                <a:latin typeface="Calibri" pitchFamily="34" charset="0"/>
              </a:rPr>
              <a:t>Kötü postürde çalışma, </a:t>
            </a:r>
          </a:p>
          <a:p>
            <a:pPr marL="190500" indent="-190500">
              <a:lnSpc>
                <a:spcPct val="90000"/>
              </a:lnSpc>
              <a:spcAft>
                <a:spcPct val="20000"/>
              </a:spcAft>
              <a:buClr>
                <a:srgbClr val="292929"/>
              </a:buClr>
              <a:buFont typeface="Wingdings" pitchFamily="2" charset="2"/>
              <a:buChar char="§"/>
            </a:pPr>
            <a:r>
              <a:rPr lang="tr-TR" sz="2000" b="1" i="1" noProof="1" smtClean="0">
                <a:solidFill>
                  <a:srgbClr val="000000"/>
                </a:solidFill>
                <a:latin typeface="Calibri" pitchFamily="34" charset="0"/>
              </a:rPr>
              <a:t>Stres</a:t>
            </a:r>
            <a:r>
              <a:rPr lang="tr-TR" sz="2000" b="1" i="1" noProof="1">
                <a:solidFill>
                  <a:srgbClr val="000000"/>
                </a:solidFill>
                <a:latin typeface="Calibri" pitchFamily="34" charset="0"/>
              </a:rPr>
              <a:t>,</a:t>
            </a:r>
          </a:p>
          <a:p>
            <a:pPr marL="190500" indent="-190500">
              <a:lnSpc>
                <a:spcPct val="90000"/>
              </a:lnSpc>
              <a:spcAft>
                <a:spcPct val="20000"/>
              </a:spcAft>
              <a:buClr>
                <a:srgbClr val="292929"/>
              </a:buClr>
              <a:buFont typeface="Wingdings" pitchFamily="2" charset="2"/>
              <a:buChar char="§"/>
            </a:pPr>
            <a:r>
              <a:rPr lang="tr-TR" sz="2000" b="1" i="1" noProof="1">
                <a:solidFill>
                  <a:srgbClr val="000000"/>
                </a:solidFill>
                <a:latin typeface="Calibri" pitchFamily="34" charset="0"/>
              </a:rPr>
              <a:t>Kesintisiz çalışmalar, </a:t>
            </a:r>
          </a:p>
          <a:p>
            <a:pPr marL="190500" indent="-190500">
              <a:lnSpc>
                <a:spcPct val="90000"/>
              </a:lnSpc>
              <a:spcAft>
                <a:spcPct val="20000"/>
              </a:spcAft>
              <a:buClr>
                <a:srgbClr val="292929"/>
              </a:buClr>
              <a:buFont typeface="Wingdings" pitchFamily="2" charset="2"/>
              <a:buChar char="§"/>
            </a:pPr>
            <a:r>
              <a:rPr lang="tr-TR" sz="2000" b="1" i="1" noProof="1">
                <a:solidFill>
                  <a:srgbClr val="000000"/>
                </a:solidFill>
                <a:latin typeface="Calibri" pitchFamily="34" charset="0"/>
              </a:rPr>
              <a:t>Kötü ergonomi</a:t>
            </a:r>
            <a:r>
              <a:rPr lang="tr-TR" sz="2000" b="1" i="1" noProof="1" smtClean="0">
                <a:solidFill>
                  <a:srgbClr val="000000"/>
                </a:solidFill>
                <a:latin typeface="Calibri" pitchFamily="34" charset="0"/>
              </a:rPr>
              <a:t>,</a:t>
            </a:r>
          </a:p>
          <a:p>
            <a:pPr marL="190500" indent="-190500">
              <a:lnSpc>
                <a:spcPct val="90000"/>
              </a:lnSpc>
              <a:spcAft>
                <a:spcPct val="20000"/>
              </a:spcAft>
              <a:buClr>
                <a:srgbClr val="292929"/>
              </a:buClr>
              <a:buFont typeface="Wingdings" pitchFamily="2" charset="2"/>
              <a:buChar char="§"/>
            </a:pPr>
            <a:r>
              <a:rPr lang="tr-TR" sz="2000" b="1" i="1" noProof="1" smtClean="0">
                <a:solidFill>
                  <a:srgbClr val="000000"/>
                </a:solidFill>
                <a:latin typeface="Calibri" pitchFamily="34" charset="0"/>
              </a:rPr>
              <a:t>Vibrasyon, ısı</a:t>
            </a:r>
            <a:endParaRPr lang="tr-TR" sz="2000" b="1" i="1" noProof="1">
              <a:solidFill>
                <a:srgbClr val="000000"/>
              </a:solidFill>
              <a:latin typeface="Calibri" pitchFamily="34" charset="0"/>
            </a:endParaRPr>
          </a:p>
          <a:p>
            <a:pPr marL="190500" indent="-190500">
              <a:lnSpc>
                <a:spcPct val="90000"/>
              </a:lnSpc>
              <a:spcAft>
                <a:spcPct val="20000"/>
              </a:spcAft>
              <a:buClr>
                <a:srgbClr val="292929"/>
              </a:buClr>
              <a:buFont typeface="Wingdings" pitchFamily="2" charset="2"/>
              <a:buChar char="§"/>
            </a:pPr>
            <a:r>
              <a:rPr lang="tr-TR" sz="2000" b="1" i="1" noProof="1">
                <a:solidFill>
                  <a:srgbClr val="000000"/>
                </a:solidFill>
                <a:latin typeface="Calibri" pitchFamily="34" charset="0"/>
              </a:rPr>
              <a:t>………………....vb. </a:t>
            </a:r>
          </a:p>
        </p:txBody>
      </p:sp>
      <p:sp>
        <p:nvSpPr>
          <p:cNvPr id="8" name="Rectangle 14"/>
          <p:cNvSpPr>
            <a:spLocks noChangeArrowheads="1"/>
          </p:cNvSpPr>
          <p:nvPr/>
        </p:nvSpPr>
        <p:spPr bwMode="gray">
          <a:xfrm>
            <a:off x="323850" y="1916113"/>
            <a:ext cx="3757613" cy="3932237"/>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180000" tIns="216000" rIns="144000" bIns="72000"/>
          <a:lstStyle/>
          <a:p>
            <a:pPr marL="190500" indent="-190500">
              <a:lnSpc>
                <a:spcPct val="90000"/>
              </a:lnSpc>
              <a:spcAft>
                <a:spcPct val="20000"/>
              </a:spcAft>
              <a:buClr>
                <a:srgbClr val="292929"/>
              </a:buClr>
              <a:buFont typeface="Wingdings" pitchFamily="2" charset="2"/>
              <a:buChar char="§"/>
            </a:pPr>
            <a:endParaRPr lang="tr-TR" sz="2000" b="1" i="1">
              <a:solidFill>
                <a:srgbClr val="000000"/>
              </a:solidFill>
              <a:latin typeface="Calibri" pitchFamily="34" charset="0"/>
            </a:endParaRPr>
          </a:p>
          <a:p>
            <a:pPr marL="190500" indent="-190500">
              <a:lnSpc>
                <a:spcPct val="90000"/>
              </a:lnSpc>
              <a:spcAft>
                <a:spcPct val="20000"/>
              </a:spcAft>
              <a:buClr>
                <a:srgbClr val="292929"/>
              </a:buClr>
              <a:buFont typeface="Wingdings" pitchFamily="2" charset="2"/>
              <a:buChar char="§"/>
            </a:pPr>
            <a:r>
              <a:rPr lang="sv-SE" sz="2000" b="1" i="1">
                <a:solidFill>
                  <a:srgbClr val="000000"/>
                </a:solidFill>
                <a:latin typeface="Calibri" pitchFamily="34" charset="0"/>
              </a:rPr>
              <a:t>Bilinçsiz spor yapma, </a:t>
            </a:r>
          </a:p>
          <a:p>
            <a:pPr marL="190500" indent="-190500">
              <a:lnSpc>
                <a:spcPct val="90000"/>
              </a:lnSpc>
              <a:spcAft>
                <a:spcPct val="20000"/>
              </a:spcAft>
              <a:buClr>
                <a:srgbClr val="292929"/>
              </a:buClr>
              <a:buFont typeface="Wingdings" pitchFamily="2" charset="2"/>
              <a:buChar char="§"/>
            </a:pPr>
            <a:r>
              <a:rPr lang="sv-SE" sz="2000" b="1" i="1">
                <a:solidFill>
                  <a:srgbClr val="000000"/>
                </a:solidFill>
                <a:latin typeface="Calibri" pitchFamily="34" charset="0"/>
              </a:rPr>
              <a:t>Düzensiz beslenme, </a:t>
            </a:r>
          </a:p>
          <a:p>
            <a:pPr marL="190500" indent="-190500">
              <a:lnSpc>
                <a:spcPct val="90000"/>
              </a:lnSpc>
              <a:spcAft>
                <a:spcPct val="20000"/>
              </a:spcAft>
              <a:buClr>
                <a:srgbClr val="292929"/>
              </a:buClr>
              <a:buFont typeface="Wingdings" pitchFamily="2" charset="2"/>
              <a:buChar char="§"/>
            </a:pPr>
            <a:r>
              <a:rPr lang="sv-SE" sz="2000" b="1" i="1">
                <a:solidFill>
                  <a:srgbClr val="000000"/>
                </a:solidFill>
                <a:latin typeface="Calibri" pitchFamily="34" charset="0"/>
              </a:rPr>
              <a:t>Kronik hastalıklar,</a:t>
            </a:r>
          </a:p>
          <a:p>
            <a:pPr marL="190500" indent="-190500">
              <a:lnSpc>
                <a:spcPct val="90000"/>
              </a:lnSpc>
              <a:spcAft>
                <a:spcPct val="20000"/>
              </a:spcAft>
              <a:buClr>
                <a:srgbClr val="292929"/>
              </a:buClr>
              <a:buFont typeface="Wingdings" pitchFamily="2" charset="2"/>
              <a:buChar char="§"/>
            </a:pPr>
            <a:r>
              <a:rPr lang="tr-TR" sz="2000" b="1" i="1">
                <a:solidFill>
                  <a:srgbClr val="000000"/>
                </a:solidFill>
                <a:latin typeface="Calibri" pitchFamily="34" charset="0"/>
              </a:rPr>
              <a:t>……..………………vb.</a:t>
            </a:r>
            <a:endParaRPr lang="fr-FR" sz="2000" i="1">
              <a:solidFill>
                <a:srgbClr val="000000"/>
              </a:solidFill>
              <a:latin typeface="Calibri" pitchFamily="34" charset="0"/>
            </a:endParaRPr>
          </a:p>
        </p:txBody>
      </p:sp>
      <p:sp>
        <p:nvSpPr>
          <p:cNvPr id="9" name="AutoShape 41"/>
          <p:cNvSpPr>
            <a:spLocks noChangeArrowheads="1"/>
          </p:cNvSpPr>
          <p:nvPr/>
        </p:nvSpPr>
        <p:spPr bwMode="auto">
          <a:xfrm flipH="1">
            <a:off x="3825875" y="1558925"/>
            <a:ext cx="661988" cy="879475"/>
          </a:xfrm>
          <a:prstGeom prst="rightArrow">
            <a:avLst>
              <a:gd name="adj1" fmla="val 50111"/>
              <a:gd name="adj2" fmla="val 63157"/>
            </a:avLst>
          </a:prstGeom>
          <a:gradFill rotWithShape="1">
            <a:gsLst>
              <a:gs pos="0">
                <a:srgbClr val="E9E9E9"/>
              </a:gs>
              <a:gs pos="100000">
                <a:srgbClr val="B2B2B2"/>
              </a:gs>
            </a:gsLst>
            <a:lin ang="0" scaled="1"/>
          </a:gradFill>
          <a:ln w="19050">
            <a:solidFill>
              <a:srgbClr val="FFFFFF"/>
            </a:solidFill>
            <a:miter lim="800000"/>
            <a:headEnd/>
            <a:tailEnd/>
          </a:ln>
          <a:effectLst>
            <a:outerShdw dist="81320" dir="2319588" algn="ctr" rotWithShape="0">
              <a:srgbClr val="4D4D4D">
                <a:alpha val="50000"/>
              </a:srgbClr>
            </a:outerShdw>
          </a:effectLst>
        </p:spPr>
        <p:txBody>
          <a:bodyPr wrap="none" anchor="ctr"/>
          <a:lstStyle/>
          <a:p>
            <a:pPr algn="ctr" eaLnBrk="0" hangingPunct="0">
              <a:defRPr/>
            </a:pPr>
            <a:endParaRPr lang="de-DE" noProof="1">
              <a:solidFill>
                <a:srgbClr val="000000"/>
              </a:solidFill>
            </a:endParaRPr>
          </a:p>
        </p:txBody>
      </p:sp>
      <p:sp>
        <p:nvSpPr>
          <p:cNvPr id="10" name="AutoShape 18"/>
          <p:cNvSpPr>
            <a:spLocks noChangeArrowheads="1"/>
          </p:cNvSpPr>
          <p:nvPr/>
        </p:nvSpPr>
        <p:spPr bwMode="auto">
          <a:xfrm>
            <a:off x="4635500" y="1558925"/>
            <a:ext cx="661988" cy="879475"/>
          </a:xfrm>
          <a:prstGeom prst="rightArrow">
            <a:avLst>
              <a:gd name="adj1" fmla="val 50111"/>
              <a:gd name="adj2" fmla="val 63157"/>
            </a:avLst>
          </a:prstGeom>
          <a:gradFill rotWithShape="1">
            <a:gsLst>
              <a:gs pos="0">
                <a:srgbClr val="E9E9E9"/>
              </a:gs>
              <a:gs pos="100000">
                <a:srgbClr val="B2B2B2"/>
              </a:gs>
            </a:gsLst>
            <a:lin ang="0" scaled="1"/>
          </a:gradFill>
          <a:ln w="19050">
            <a:solidFill>
              <a:srgbClr val="FFFFFF"/>
            </a:solidFill>
            <a:miter lim="800000"/>
            <a:headEnd/>
            <a:tailEnd/>
          </a:ln>
          <a:effectLst>
            <a:outerShdw dist="81320" dir="2319588" algn="ctr" rotWithShape="0">
              <a:srgbClr val="4D4D4D">
                <a:alpha val="50000"/>
              </a:srgbClr>
            </a:outerShdw>
          </a:effectLst>
        </p:spPr>
        <p:txBody>
          <a:bodyPr wrap="none" anchor="ctr"/>
          <a:lstStyle/>
          <a:p>
            <a:pPr algn="ctr" eaLnBrk="0" hangingPunct="0">
              <a:defRPr/>
            </a:pPr>
            <a:endParaRPr lang="de-DE" noProof="1">
              <a:solidFill>
                <a:srgbClr val="000000"/>
              </a:solidFill>
            </a:endParaRPr>
          </a:p>
        </p:txBody>
      </p:sp>
      <p:sp>
        <p:nvSpPr>
          <p:cNvPr id="13" name="AutoShape 41"/>
          <p:cNvSpPr>
            <a:spLocks noChangeArrowheads="1"/>
          </p:cNvSpPr>
          <p:nvPr/>
        </p:nvSpPr>
        <p:spPr bwMode="auto">
          <a:xfrm flipH="1">
            <a:off x="3825875" y="1558925"/>
            <a:ext cx="661988" cy="879475"/>
          </a:xfrm>
          <a:prstGeom prst="rightArrow">
            <a:avLst>
              <a:gd name="adj1" fmla="val 50111"/>
              <a:gd name="adj2" fmla="val 63157"/>
            </a:avLst>
          </a:prstGeom>
          <a:gradFill rotWithShape="1">
            <a:gsLst>
              <a:gs pos="0">
                <a:schemeClr val="tx2">
                  <a:gamma/>
                  <a:shade val="46275"/>
                  <a:invGamma/>
                </a:schemeClr>
              </a:gs>
              <a:gs pos="100000">
                <a:schemeClr val="tx2"/>
              </a:gs>
            </a:gsLst>
            <a:lin ang="0" scaled="1"/>
          </a:gradFill>
          <a:ln w="19050">
            <a:solidFill>
              <a:srgbClr val="FFFFFF"/>
            </a:solidFill>
            <a:miter lim="800000"/>
            <a:headEnd/>
            <a:tailEnd/>
          </a:ln>
          <a:effectLst>
            <a:outerShdw dist="81320" dir="2319588" algn="ctr" rotWithShape="0">
              <a:srgbClr val="4D4D4D">
                <a:alpha val="50000"/>
              </a:srgbClr>
            </a:outerShdw>
          </a:effectLst>
        </p:spPr>
        <p:txBody>
          <a:bodyPr wrap="none" anchor="ctr"/>
          <a:lstStyle/>
          <a:p>
            <a:pPr algn="ctr" eaLnBrk="0" hangingPunct="0">
              <a:defRPr/>
            </a:pPr>
            <a:endParaRPr lang="de-DE" noProof="1">
              <a:solidFill>
                <a:srgbClr val="000000"/>
              </a:solidFill>
            </a:endParaRPr>
          </a:p>
        </p:txBody>
      </p:sp>
      <p:sp>
        <p:nvSpPr>
          <p:cNvPr id="14" name="AutoShape 18"/>
          <p:cNvSpPr>
            <a:spLocks noChangeArrowheads="1"/>
          </p:cNvSpPr>
          <p:nvPr/>
        </p:nvSpPr>
        <p:spPr bwMode="auto">
          <a:xfrm>
            <a:off x="4635500" y="1558925"/>
            <a:ext cx="661988" cy="879475"/>
          </a:xfrm>
          <a:prstGeom prst="rightArrow">
            <a:avLst>
              <a:gd name="adj1" fmla="val 50111"/>
              <a:gd name="adj2" fmla="val 63157"/>
            </a:avLst>
          </a:prstGeom>
          <a:gradFill rotWithShape="1">
            <a:gsLst>
              <a:gs pos="0">
                <a:srgbClr val="C40505"/>
              </a:gs>
              <a:gs pos="100000">
                <a:srgbClr val="C40505">
                  <a:gamma/>
                  <a:shade val="46275"/>
                  <a:invGamma/>
                </a:srgbClr>
              </a:gs>
            </a:gsLst>
            <a:lin ang="0" scaled="1"/>
          </a:gradFill>
          <a:ln w="19050">
            <a:solidFill>
              <a:srgbClr val="FFFFFF"/>
            </a:solidFill>
            <a:miter lim="800000"/>
            <a:headEnd/>
            <a:tailEnd/>
          </a:ln>
          <a:effectLst>
            <a:outerShdw dist="81320" dir="2319588" algn="ctr" rotWithShape="0">
              <a:srgbClr val="4D4D4D">
                <a:alpha val="50000"/>
              </a:srgbClr>
            </a:outerShdw>
          </a:effectLst>
        </p:spPr>
        <p:txBody>
          <a:bodyPr wrap="none" anchor="ctr"/>
          <a:lstStyle/>
          <a:p>
            <a:pPr algn="ctr" eaLnBrk="0" hangingPunct="0">
              <a:defRPr/>
            </a:pPr>
            <a:endParaRPr lang="de-DE" noProof="1">
              <a:solidFill>
                <a:srgbClr val="000000"/>
              </a:solidFill>
            </a:endParaRPr>
          </a:p>
        </p:txBody>
      </p:sp>
      <p:sp>
        <p:nvSpPr>
          <p:cNvPr id="15" name="Rectangle 31"/>
          <p:cNvSpPr txBox="1">
            <a:spLocks noChangeArrowheads="1"/>
          </p:cNvSpPr>
          <p:nvPr/>
        </p:nvSpPr>
        <p:spPr bwMode="gray">
          <a:xfrm>
            <a:off x="231797" y="411163"/>
            <a:ext cx="8816669" cy="647700"/>
          </a:xfrm>
          <a:prstGeom prst="rect">
            <a:avLst/>
          </a:prstGeom>
          <a:noFill/>
          <a:ln w="9525">
            <a:noFill/>
            <a:miter lim="800000"/>
            <a:headEnd/>
            <a:tailEnd/>
          </a:ln>
        </p:spPr>
        <p:txBody>
          <a:bodyPr lIns="0" rIns="0" anchor="ct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200" algn="l" rtl="0" eaLnBrk="0" fontAlgn="base" hangingPunct="0">
              <a:lnSpc>
                <a:spcPct val="90000"/>
              </a:lnSpc>
              <a:spcBef>
                <a:spcPct val="0"/>
              </a:spcBef>
              <a:spcAft>
                <a:spcPct val="0"/>
              </a:spcAft>
              <a:defRPr sz="2400" b="1">
                <a:solidFill>
                  <a:schemeClr val="tx1"/>
                </a:solidFill>
                <a:latin typeface="Arial" charset="0"/>
                <a:cs typeface="Arial" charset="0"/>
              </a:defRPr>
            </a:lvl6pPr>
            <a:lvl7pPr marL="914400" algn="l" rtl="0" eaLnBrk="0" fontAlgn="base" hangingPunct="0">
              <a:lnSpc>
                <a:spcPct val="90000"/>
              </a:lnSpc>
              <a:spcBef>
                <a:spcPct val="0"/>
              </a:spcBef>
              <a:spcAft>
                <a:spcPct val="0"/>
              </a:spcAft>
              <a:defRPr sz="2400" b="1">
                <a:solidFill>
                  <a:schemeClr val="tx1"/>
                </a:solidFill>
                <a:latin typeface="Arial" charset="0"/>
                <a:cs typeface="Arial" charset="0"/>
              </a:defRPr>
            </a:lvl7pPr>
            <a:lvl8pPr marL="1371600" algn="l" rtl="0" eaLnBrk="0" fontAlgn="base" hangingPunct="0">
              <a:lnSpc>
                <a:spcPct val="90000"/>
              </a:lnSpc>
              <a:spcBef>
                <a:spcPct val="0"/>
              </a:spcBef>
              <a:spcAft>
                <a:spcPct val="0"/>
              </a:spcAft>
              <a:defRPr sz="2400" b="1">
                <a:solidFill>
                  <a:schemeClr val="tx1"/>
                </a:solidFill>
                <a:latin typeface="Arial" charset="0"/>
                <a:cs typeface="Arial" charset="0"/>
              </a:defRPr>
            </a:lvl8pPr>
            <a:lvl9pPr marL="1828800" algn="l" rtl="0" eaLnBrk="0" fontAlgn="base" hangingPunct="0">
              <a:lnSpc>
                <a:spcPct val="90000"/>
              </a:lnSpc>
              <a:spcBef>
                <a:spcPct val="0"/>
              </a:spcBef>
              <a:spcAft>
                <a:spcPct val="0"/>
              </a:spcAft>
              <a:defRPr sz="2400" b="1">
                <a:solidFill>
                  <a:schemeClr val="tx1"/>
                </a:solidFill>
                <a:latin typeface="Arial" charset="0"/>
                <a:cs typeface="Arial" charset="0"/>
              </a:defRPr>
            </a:lvl9pPr>
          </a:lstStyle>
          <a:p>
            <a:pPr>
              <a:defRPr/>
            </a:pPr>
            <a:r>
              <a:rPr lang="tr-TR" sz="3200" noProof="1" smtClean="0">
                <a:solidFill>
                  <a:srgbClr val="575757"/>
                </a:solidFill>
                <a:effectLst>
                  <a:innerShdw blurRad="63500" dist="50800" dir="8100000">
                    <a:prstClr val="black">
                      <a:alpha val="50000"/>
                    </a:prstClr>
                  </a:innerShdw>
                </a:effectLst>
                <a:latin typeface="Calibri" pitchFamily="34" charset="0"/>
                <a:cs typeface="Calibri" pitchFamily="34" charset="0"/>
              </a:rPr>
              <a:t>İŞLE İLGİ </a:t>
            </a:r>
            <a:r>
              <a:rPr lang="tr-TR" sz="3200" noProof="1">
                <a:solidFill>
                  <a:srgbClr val="575757"/>
                </a:solidFill>
                <a:effectLst>
                  <a:innerShdw blurRad="63500" dist="50800" dir="8100000">
                    <a:prstClr val="black">
                      <a:alpha val="50000"/>
                    </a:prstClr>
                  </a:innerShdw>
                </a:effectLst>
                <a:latin typeface="Calibri" pitchFamily="34" charset="0"/>
                <a:cs typeface="Calibri" pitchFamily="34" charset="0"/>
              </a:rPr>
              <a:t>HASTALIKLAR - </a:t>
            </a:r>
            <a:r>
              <a:rPr lang="tr-TR" sz="3200" noProof="1" smtClean="0">
                <a:solidFill>
                  <a:srgbClr val="575757"/>
                </a:solidFill>
                <a:effectLst>
                  <a:innerShdw blurRad="63500" dist="50800" dir="8100000">
                    <a:prstClr val="black">
                      <a:alpha val="50000"/>
                    </a:prstClr>
                  </a:innerShdw>
                </a:effectLst>
                <a:latin typeface="Calibri" pitchFamily="34" charset="0"/>
                <a:cs typeface="Calibri" pitchFamily="34" charset="0"/>
              </a:rPr>
              <a:t>KAS-İSKELET SİSTEMİ HAST</a:t>
            </a:r>
            <a:endParaRPr lang="tr-TR" sz="3200" noProof="1">
              <a:solidFill>
                <a:srgbClr val="575757"/>
              </a:solidFill>
              <a:effectLst>
                <a:innerShdw blurRad="63500" dist="50800" dir="8100000">
                  <a:prstClr val="black">
                    <a:alpha val="50000"/>
                  </a:prstClr>
                </a:innerShdw>
              </a:effectLst>
              <a:latin typeface="Calibri" pitchFamily="34" charset="0"/>
              <a:cs typeface="Calibri" pitchFamily="34" charset="0"/>
            </a:endParaRPr>
          </a:p>
        </p:txBody>
      </p:sp>
      <p:sp>
        <p:nvSpPr>
          <p:cNvPr id="443404" name="Metin kutusu 15"/>
          <p:cNvSpPr txBox="1">
            <a:spLocks noChangeArrowheads="1"/>
          </p:cNvSpPr>
          <p:nvPr/>
        </p:nvSpPr>
        <p:spPr bwMode="auto">
          <a:xfrm>
            <a:off x="323850" y="5067300"/>
            <a:ext cx="3757613" cy="400050"/>
          </a:xfrm>
          <a:prstGeom prst="rect">
            <a:avLst/>
          </a:prstGeom>
          <a:noFill/>
          <a:ln w="9525">
            <a:noFill/>
            <a:miter lim="800000"/>
            <a:headEnd/>
            <a:tailEnd/>
          </a:ln>
        </p:spPr>
        <p:txBody>
          <a:bodyPr>
            <a:spAutoFit/>
          </a:bodyPr>
          <a:lstStyle/>
          <a:p>
            <a:pPr algn="ctr"/>
            <a:r>
              <a:rPr lang="tr-TR" sz="2000" b="1" i="1">
                <a:solidFill>
                  <a:srgbClr val="C00000"/>
                </a:solidFill>
                <a:latin typeface="Calibri" pitchFamily="34" charset="0"/>
              </a:rPr>
              <a:t>«KİSH Riskini Artırır»</a:t>
            </a:r>
          </a:p>
        </p:txBody>
      </p:sp>
      <p:sp>
        <p:nvSpPr>
          <p:cNvPr id="17" name="Metin kutusu 16"/>
          <p:cNvSpPr txBox="1"/>
          <p:nvPr/>
        </p:nvSpPr>
        <p:spPr>
          <a:xfrm>
            <a:off x="5062538" y="5067300"/>
            <a:ext cx="3757612" cy="400050"/>
          </a:xfrm>
          <a:prstGeom prst="rect">
            <a:avLst/>
          </a:prstGeom>
          <a:noFill/>
        </p:spPr>
        <p:txBody>
          <a:bodyPr>
            <a:spAutoFit/>
          </a:bodyPr>
          <a:lstStyle/>
          <a:p>
            <a:pPr algn="ctr"/>
            <a:r>
              <a:rPr lang="tr-TR" sz="2000" b="1" i="1">
                <a:solidFill>
                  <a:srgbClr val="39540E"/>
                </a:solidFill>
                <a:latin typeface="Calibri" pitchFamily="34" charset="0"/>
              </a:rPr>
              <a:t>«KİSH Riskini Daha da Artırır»</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37978"/>
                                        </p:tgtEl>
                                      </p:cBhvr>
                                    </p:animEffect>
                                    <p:animScale>
                                      <p:cBhvr>
                                        <p:cTn id="7" dur="250" autoRev="1" fill="hold"/>
                                        <p:tgtEl>
                                          <p:spTgt spid="3797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78" grpId="0" animBg="1"/>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p:txBody>
          <a:bodyPr/>
          <a:lstStyle/>
          <a:p>
            <a:r>
              <a:rPr lang="tr-TR" dirty="0" smtClean="0"/>
              <a:t>III. DERSİN SONU</a:t>
            </a:r>
            <a:endParaRPr lang="tr-TR" dirty="0"/>
          </a:p>
        </p:txBody>
      </p:sp>
      <p:sp>
        <p:nvSpPr>
          <p:cNvPr id="3" name="2 Alt Başlık"/>
          <p:cNvSpPr>
            <a:spLocks noGrp="1"/>
          </p:cNvSpPr>
          <p:nvPr>
            <p:ph type="subTitle" idx="1"/>
          </p:nvPr>
        </p:nvSpPr>
        <p:spPr/>
        <p:txBody>
          <a:bodyPr/>
          <a:lstStyle/>
          <a:p>
            <a:endParaRPr lang="tr-T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78" name="Rectangle 90"/>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sp>
        <p:nvSpPr>
          <p:cNvPr id="12" name="Rechteck 4"/>
          <p:cNvSpPr>
            <a:spLocks noChangeArrowheads="1"/>
          </p:cNvSpPr>
          <p:nvPr/>
        </p:nvSpPr>
        <p:spPr bwMode="auto">
          <a:xfrm>
            <a:off x="-9525" y="2800350"/>
            <a:ext cx="9153525" cy="2476500"/>
          </a:xfrm>
          <a:prstGeom prst="rect">
            <a:avLst/>
          </a:prstGeom>
          <a:noFill/>
          <a:ln w="9525" algn="ctr">
            <a:noFill/>
            <a:round/>
            <a:headEnd/>
            <a:tailEnd/>
          </a:ln>
        </p:spPr>
        <p:txBody>
          <a:bodyPr wrap="none" anchor="ctr"/>
          <a:lstStyle/>
          <a:p>
            <a:pPr algn="ctr">
              <a:defRPr/>
            </a:pPr>
            <a:r>
              <a:rPr lang="tr-TR" sz="9000" b="1" noProof="1">
                <a:solidFill>
                  <a:srgbClr val="575757"/>
                </a:solidFill>
                <a:effectLst>
                  <a:innerShdw blurRad="63500" dist="50800" dir="8100000">
                    <a:prstClr val="black">
                      <a:alpha val="50000"/>
                    </a:prstClr>
                  </a:innerShdw>
                </a:effectLst>
                <a:latin typeface="Calibri" pitchFamily="34" charset="0"/>
                <a:cs typeface="Calibri" pitchFamily="34" charset="0"/>
              </a:rPr>
              <a:t>En Sık Görülen </a:t>
            </a:r>
          </a:p>
          <a:p>
            <a:pPr algn="ctr">
              <a:defRPr/>
            </a:pPr>
            <a:r>
              <a:rPr lang="tr-TR" sz="9000" b="1" noProof="1">
                <a:solidFill>
                  <a:srgbClr val="575757"/>
                </a:solidFill>
                <a:effectLst>
                  <a:innerShdw blurRad="63500" dist="50800" dir="8100000">
                    <a:prstClr val="black">
                      <a:alpha val="50000"/>
                    </a:prstClr>
                  </a:innerShdw>
                </a:effectLst>
                <a:latin typeface="Calibri" pitchFamily="34" charset="0"/>
                <a:cs typeface="Calibri" pitchFamily="34" charset="0"/>
              </a:rPr>
              <a:t>Meslek Hastalıkları</a:t>
            </a:r>
          </a:p>
        </p:txBody>
      </p:sp>
      <p:pic>
        <p:nvPicPr>
          <p:cNvPr id="445444" name="Picture 2" descr="D:\DOKTOR\1-ISTANBULUZMAN\1-EĞİTİM KURUMU\1. İstanbuluzman\2-RESİMLER\Meslekler\network_reload.png"/>
          <p:cNvPicPr>
            <a:picLocks noChangeAspect="1" noChangeArrowheads="1"/>
          </p:cNvPicPr>
          <p:nvPr/>
        </p:nvPicPr>
        <p:blipFill>
          <a:blip r:embed="rId3" cstate="print"/>
          <a:srcRect/>
          <a:stretch>
            <a:fillRect/>
          </a:stretch>
        </p:blipFill>
        <p:spPr bwMode="auto">
          <a:xfrm>
            <a:off x="3348038" y="361950"/>
            <a:ext cx="2438400" cy="2438400"/>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37978"/>
                                        </p:tgtEl>
                                      </p:cBhvr>
                                    </p:animEffect>
                                    <p:animScale>
                                      <p:cBhvr>
                                        <p:cTn id="7" dur="250" autoRev="1" fill="hold"/>
                                        <p:tgtEl>
                                          <p:spTgt spid="3797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78" grpId="0" animBg="1"/>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78" name="Rectangle 90"/>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sp>
        <p:nvSpPr>
          <p:cNvPr id="4" name="Line 5"/>
          <p:cNvSpPr>
            <a:spLocks noChangeShapeType="1"/>
          </p:cNvSpPr>
          <p:nvPr/>
        </p:nvSpPr>
        <p:spPr bwMode="auto">
          <a:xfrm>
            <a:off x="314325" y="2392363"/>
            <a:ext cx="8626475" cy="0"/>
          </a:xfrm>
          <a:prstGeom prst="line">
            <a:avLst/>
          </a:prstGeom>
          <a:noFill/>
          <a:ln w="12700">
            <a:solidFill>
              <a:srgbClr val="777777"/>
            </a:solidFill>
            <a:prstDash val="sysDot"/>
            <a:round/>
            <a:headEnd/>
            <a:tailEnd/>
          </a:ln>
        </p:spPr>
        <p:txBody>
          <a:bodyPr/>
          <a:lstStyle/>
          <a:p>
            <a:endParaRPr lang="tr-TR"/>
          </a:p>
        </p:txBody>
      </p:sp>
      <p:sp>
        <p:nvSpPr>
          <p:cNvPr id="5" name="Line 6"/>
          <p:cNvSpPr>
            <a:spLocks noChangeShapeType="1"/>
          </p:cNvSpPr>
          <p:nvPr/>
        </p:nvSpPr>
        <p:spPr bwMode="auto">
          <a:xfrm>
            <a:off x="314325" y="3184525"/>
            <a:ext cx="8626475" cy="0"/>
          </a:xfrm>
          <a:prstGeom prst="line">
            <a:avLst/>
          </a:prstGeom>
          <a:noFill/>
          <a:ln w="12700">
            <a:solidFill>
              <a:srgbClr val="777777"/>
            </a:solidFill>
            <a:prstDash val="sysDot"/>
            <a:round/>
            <a:headEnd/>
            <a:tailEnd/>
          </a:ln>
        </p:spPr>
        <p:txBody>
          <a:bodyPr/>
          <a:lstStyle/>
          <a:p>
            <a:endParaRPr lang="tr-TR"/>
          </a:p>
        </p:txBody>
      </p:sp>
      <p:sp>
        <p:nvSpPr>
          <p:cNvPr id="7" name="Line 7"/>
          <p:cNvSpPr>
            <a:spLocks noChangeShapeType="1"/>
          </p:cNvSpPr>
          <p:nvPr/>
        </p:nvSpPr>
        <p:spPr bwMode="auto">
          <a:xfrm>
            <a:off x="314325" y="3976688"/>
            <a:ext cx="8626475" cy="0"/>
          </a:xfrm>
          <a:prstGeom prst="line">
            <a:avLst/>
          </a:prstGeom>
          <a:noFill/>
          <a:ln w="12700">
            <a:solidFill>
              <a:srgbClr val="777777"/>
            </a:solidFill>
            <a:prstDash val="sysDot"/>
            <a:round/>
            <a:headEnd/>
            <a:tailEnd/>
          </a:ln>
        </p:spPr>
        <p:txBody>
          <a:bodyPr/>
          <a:lstStyle/>
          <a:p>
            <a:endParaRPr lang="tr-TR"/>
          </a:p>
        </p:txBody>
      </p:sp>
      <p:sp>
        <p:nvSpPr>
          <p:cNvPr id="8" name="Line 8"/>
          <p:cNvSpPr>
            <a:spLocks noChangeShapeType="1"/>
          </p:cNvSpPr>
          <p:nvPr/>
        </p:nvSpPr>
        <p:spPr bwMode="auto">
          <a:xfrm>
            <a:off x="314325" y="4768850"/>
            <a:ext cx="8626475" cy="0"/>
          </a:xfrm>
          <a:prstGeom prst="line">
            <a:avLst/>
          </a:prstGeom>
          <a:noFill/>
          <a:ln w="12700">
            <a:solidFill>
              <a:srgbClr val="777777"/>
            </a:solidFill>
            <a:prstDash val="sysDot"/>
            <a:round/>
            <a:headEnd/>
            <a:tailEnd/>
          </a:ln>
        </p:spPr>
        <p:txBody>
          <a:bodyPr/>
          <a:lstStyle/>
          <a:p>
            <a:endParaRPr lang="tr-TR"/>
          </a:p>
        </p:txBody>
      </p:sp>
      <p:sp>
        <p:nvSpPr>
          <p:cNvPr id="9" name="Line 9"/>
          <p:cNvSpPr>
            <a:spLocks noChangeShapeType="1"/>
          </p:cNvSpPr>
          <p:nvPr/>
        </p:nvSpPr>
        <p:spPr bwMode="auto">
          <a:xfrm>
            <a:off x="314325" y="1600200"/>
            <a:ext cx="8626475" cy="0"/>
          </a:xfrm>
          <a:prstGeom prst="line">
            <a:avLst/>
          </a:prstGeom>
          <a:noFill/>
          <a:ln w="12700">
            <a:solidFill>
              <a:srgbClr val="777777"/>
            </a:solidFill>
            <a:prstDash val="sysDot"/>
            <a:round/>
            <a:headEnd/>
            <a:tailEnd/>
          </a:ln>
        </p:spPr>
        <p:txBody>
          <a:bodyPr/>
          <a:lstStyle/>
          <a:p>
            <a:endParaRPr lang="tr-TR"/>
          </a:p>
        </p:txBody>
      </p:sp>
      <p:sp>
        <p:nvSpPr>
          <p:cNvPr id="10" name="Line 10"/>
          <p:cNvSpPr>
            <a:spLocks noChangeShapeType="1"/>
          </p:cNvSpPr>
          <p:nvPr/>
        </p:nvSpPr>
        <p:spPr bwMode="auto">
          <a:xfrm>
            <a:off x="314325" y="5561013"/>
            <a:ext cx="8626475" cy="0"/>
          </a:xfrm>
          <a:prstGeom prst="line">
            <a:avLst/>
          </a:prstGeom>
          <a:noFill/>
          <a:ln w="12700">
            <a:solidFill>
              <a:srgbClr val="777777"/>
            </a:solidFill>
            <a:prstDash val="sysDot"/>
            <a:round/>
            <a:headEnd/>
            <a:tailEnd/>
          </a:ln>
        </p:spPr>
        <p:txBody>
          <a:bodyPr/>
          <a:lstStyle/>
          <a:p>
            <a:endParaRPr lang="tr-TR"/>
          </a:p>
        </p:txBody>
      </p:sp>
      <p:sp>
        <p:nvSpPr>
          <p:cNvPr id="11" name="Text Box 16"/>
          <p:cNvSpPr txBox="1">
            <a:spLocks noChangeArrowheads="1"/>
          </p:cNvSpPr>
          <p:nvPr/>
        </p:nvSpPr>
        <p:spPr bwMode="auto">
          <a:xfrm>
            <a:off x="219075" y="2597150"/>
            <a:ext cx="2728913" cy="428625"/>
          </a:xfrm>
          <a:prstGeom prst="rect">
            <a:avLst/>
          </a:prstGeom>
          <a:noFill/>
          <a:ln w="9525">
            <a:noFill/>
            <a:miter lim="800000"/>
            <a:headEnd/>
            <a:tailEnd/>
          </a:ln>
        </p:spPr>
        <p:txBody>
          <a:bodyPr wrap="none" lIns="90000" tIns="90000" rIns="72000" bIns="90000">
            <a:spAutoFit/>
          </a:bodyPr>
          <a:lstStyle/>
          <a:p>
            <a:pPr marL="177800" indent="-177800" defTabSz="801688">
              <a:spcBef>
                <a:spcPct val="20000"/>
              </a:spcBef>
            </a:pPr>
            <a:r>
              <a:rPr lang="tr-TR" sz="1600" b="1" noProof="1">
                <a:solidFill>
                  <a:srgbClr val="000000"/>
                </a:solidFill>
                <a:latin typeface="Calibri" pitchFamily="34" charset="0"/>
              </a:rPr>
              <a:t>Kas-İskelet Sistemi Hastalıkları</a:t>
            </a:r>
          </a:p>
        </p:txBody>
      </p:sp>
      <p:sp>
        <p:nvSpPr>
          <p:cNvPr id="12" name="Text Box 17"/>
          <p:cNvSpPr txBox="1">
            <a:spLocks noChangeArrowheads="1"/>
          </p:cNvSpPr>
          <p:nvPr/>
        </p:nvSpPr>
        <p:spPr bwMode="auto">
          <a:xfrm>
            <a:off x="219075" y="3381375"/>
            <a:ext cx="1728788" cy="428625"/>
          </a:xfrm>
          <a:prstGeom prst="rect">
            <a:avLst/>
          </a:prstGeom>
          <a:noFill/>
          <a:ln w="9525">
            <a:noFill/>
            <a:miter lim="800000"/>
            <a:headEnd/>
            <a:tailEnd/>
          </a:ln>
        </p:spPr>
        <p:txBody>
          <a:bodyPr wrap="none" lIns="90000" tIns="90000" rIns="72000" bIns="90000">
            <a:spAutoFit/>
          </a:bodyPr>
          <a:lstStyle/>
          <a:p>
            <a:pPr marL="177800" indent="-177800" defTabSz="801688">
              <a:spcBef>
                <a:spcPct val="20000"/>
              </a:spcBef>
            </a:pPr>
            <a:r>
              <a:rPr lang="tr-TR" sz="1600" b="1" noProof="1">
                <a:solidFill>
                  <a:srgbClr val="000000"/>
                </a:solidFill>
                <a:latin typeface="Calibri" pitchFamily="34" charset="0"/>
              </a:rPr>
              <a:t>Mesleki Kanserler</a:t>
            </a:r>
          </a:p>
        </p:txBody>
      </p:sp>
      <p:sp>
        <p:nvSpPr>
          <p:cNvPr id="13" name="Text Box 18"/>
          <p:cNvSpPr txBox="1">
            <a:spLocks noChangeArrowheads="1"/>
          </p:cNvSpPr>
          <p:nvPr/>
        </p:nvSpPr>
        <p:spPr bwMode="auto">
          <a:xfrm>
            <a:off x="219075" y="4165600"/>
            <a:ext cx="2049463" cy="428625"/>
          </a:xfrm>
          <a:prstGeom prst="rect">
            <a:avLst/>
          </a:prstGeom>
          <a:noFill/>
          <a:ln w="9525">
            <a:noFill/>
            <a:miter lim="800000"/>
            <a:headEnd/>
            <a:tailEnd/>
          </a:ln>
        </p:spPr>
        <p:txBody>
          <a:bodyPr wrap="none" lIns="90000" tIns="90000" rIns="72000" bIns="90000">
            <a:spAutoFit/>
          </a:bodyPr>
          <a:lstStyle/>
          <a:p>
            <a:pPr marL="177800" indent="-177800" defTabSz="801688">
              <a:spcBef>
                <a:spcPct val="20000"/>
              </a:spcBef>
            </a:pPr>
            <a:r>
              <a:rPr lang="tr-TR" sz="1600" b="1" noProof="1">
                <a:solidFill>
                  <a:srgbClr val="000000"/>
                </a:solidFill>
                <a:latin typeface="Calibri" pitchFamily="34" charset="0"/>
              </a:rPr>
              <a:t>Akut (Şiddetli) Travma</a:t>
            </a:r>
          </a:p>
        </p:txBody>
      </p:sp>
      <p:sp>
        <p:nvSpPr>
          <p:cNvPr id="14" name="Text Box 19"/>
          <p:cNvSpPr txBox="1">
            <a:spLocks noChangeArrowheads="1"/>
          </p:cNvSpPr>
          <p:nvPr/>
        </p:nvSpPr>
        <p:spPr bwMode="auto">
          <a:xfrm>
            <a:off x="219075" y="4949825"/>
            <a:ext cx="1531938" cy="428625"/>
          </a:xfrm>
          <a:prstGeom prst="rect">
            <a:avLst/>
          </a:prstGeom>
          <a:noFill/>
          <a:ln w="9525">
            <a:noFill/>
            <a:miter lim="800000"/>
            <a:headEnd/>
            <a:tailEnd/>
          </a:ln>
        </p:spPr>
        <p:txBody>
          <a:bodyPr wrap="none" lIns="90000" tIns="90000" rIns="72000" bIns="90000">
            <a:spAutoFit/>
          </a:bodyPr>
          <a:lstStyle/>
          <a:p>
            <a:pPr marL="177800" indent="-177800" defTabSz="801688">
              <a:spcBef>
                <a:spcPct val="20000"/>
              </a:spcBef>
            </a:pPr>
            <a:r>
              <a:rPr lang="tr-TR" sz="1600" b="1" noProof="1">
                <a:solidFill>
                  <a:srgbClr val="000000"/>
                </a:solidFill>
                <a:latin typeface="Calibri" pitchFamily="34" charset="0"/>
              </a:rPr>
              <a:t>Kalp Hastalıkları</a:t>
            </a:r>
          </a:p>
        </p:txBody>
      </p:sp>
      <p:sp>
        <p:nvSpPr>
          <p:cNvPr id="15" name="Text Box 20"/>
          <p:cNvSpPr txBox="1">
            <a:spLocks noChangeArrowheads="1"/>
          </p:cNvSpPr>
          <p:nvPr/>
        </p:nvSpPr>
        <p:spPr bwMode="auto">
          <a:xfrm>
            <a:off x="4821238" y="1830388"/>
            <a:ext cx="2316162" cy="428625"/>
          </a:xfrm>
          <a:prstGeom prst="rect">
            <a:avLst/>
          </a:prstGeom>
          <a:noFill/>
          <a:ln w="9525">
            <a:noFill/>
            <a:miter lim="800000"/>
            <a:headEnd/>
            <a:tailEnd/>
          </a:ln>
        </p:spPr>
        <p:txBody>
          <a:bodyPr wrap="none" lIns="90000" tIns="90000" rIns="72000" bIns="90000">
            <a:spAutoFit/>
          </a:bodyPr>
          <a:lstStyle/>
          <a:p>
            <a:pPr marL="177800" indent="-177800" defTabSz="801688">
              <a:spcBef>
                <a:spcPct val="20000"/>
              </a:spcBef>
            </a:pPr>
            <a:r>
              <a:rPr lang="tr-TR" sz="1600" b="1" noProof="1">
                <a:solidFill>
                  <a:srgbClr val="000000"/>
                </a:solidFill>
                <a:latin typeface="Calibri" pitchFamily="34" charset="0"/>
              </a:rPr>
              <a:t>Üriner Sistem Hastalıkları</a:t>
            </a:r>
          </a:p>
        </p:txBody>
      </p:sp>
      <p:sp>
        <p:nvSpPr>
          <p:cNvPr id="16" name="Rectangle 13"/>
          <p:cNvSpPr>
            <a:spLocks noChangeArrowheads="1"/>
          </p:cNvSpPr>
          <p:nvPr/>
        </p:nvSpPr>
        <p:spPr bwMode="auto">
          <a:xfrm>
            <a:off x="219075" y="1893888"/>
            <a:ext cx="1787525" cy="428625"/>
          </a:xfrm>
          <a:prstGeom prst="rect">
            <a:avLst/>
          </a:prstGeom>
          <a:noFill/>
          <a:ln w="9525">
            <a:noFill/>
            <a:miter lim="800000"/>
            <a:headEnd/>
            <a:tailEnd/>
          </a:ln>
        </p:spPr>
        <p:txBody>
          <a:bodyPr wrap="none" lIns="90000" tIns="90000" rIns="72000" bIns="90000">
            <a:spAutoFit/>
          </a:bodyPr>
          <a:lstStyle/>
          <a:p>
            <a:pPr marL="177800" indent="-177800" defTabSz="801688">
              <a:spcBef>
                <a:spcPct val="20000"/>
              </a:spcBef>
            </a:pPr>
            <a:r>
              <a:rPr lang="tr-TR" sz="1600" b="1">
                <a:solidFill>
                  <a:srgbClr val="000000"/>
                </a:solidFill>
                <a:latin typeface="Calibri" pitchFamily="34" charset="0"/>
              </a:rPr>
              <a:t>Akciğer Hastalıkları</a:t>
            </a:r>
            <a:endParaRPr lang="en-GB" sz="1600" b="1">
              <a:solidFill>
                <a:srgbClr val="000000"/>
              </a:solidFill>
              <a:latin typeface="Calibri" pitchFamily="34" charset="0"/>
            </a:endParaRPr>
          </a:p>
        </p:txBody>
      </p:sp>
      <p:sp>
        <p:nvSpPr>
          <p:cNvPr id="17" name="Rectangle 31"/>
          <p:cNvSpPr txBox="1">
            <a:spLocks noChangeArrowheads="1"/>
          </p:cNvSpPr>
          <p:nvPr/>
        </p:nvSpPr>
        <p:spPr bwMode="gray">
          <a:xfrm>
            <a:off x="231797" y="411163"/>
            <a:ext cx="8816669" cy="647700"/>
          </a:xfrm>
          <a:prstGeom prst="rect">
            <a:avLst/>
          </a:prstGeom>
          <a:noFill/>
          <a:ln w="9525">
            <a:noFill/>
            <a:miter lim="800000"/>
            <a:headEnd/>
            <a:tailEnd/>
          </a:ln>
        </p:spPr>
        <p:txBody>
          <a:bodyPr lIns="0" rIns="0" anchor="ct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200" algn="l" rtl="0" eaLnBrk="0" fontAlgn="base" hangingPunct="0">
              <a:lnSpc>
                <a:spcPct val="90000"/>
              </a:lnSpc>
              <a:spcBef>
                <a:spcPct val="0"/>
              </a:spcBef>
              <a:spcAft>
                <a:spcPct val="0"/>
              </a:spcAft>
              <a:defRPr sz="2400" b="1">
                <a:solidFill>
                  <a:schemeClr val="tx1"/>
                </a:solidFill>
                <a:latin typeface="Arial" charset="0"/>
                <a:cs typeface="Arial" charset="0"/>
              </a:defRPr>
            </a:lvl6pPr>
            <a:lvl7pPr marL="914400" algn="l" rtl="0" eaLnBrk="0" fontAlgn="base" hangingPunct="0">
              <a:lnSpc>
                <a:spcPct val="90000"/>
              </a:lnSpc>
              <a:spcBef>
                <a:spcPct val="0"/>
              </a:spcBef>
              <a:spcAft>
                <a:spcPct val="0"/>
              </a:spcAft>
              <a:defRPr sz="2400" b="1">
                <a:solidFill>
                  <a:schemeClr val="tx1"/>
                </a:solidFill>
                <a:latin typeface="Arial" charset="0"/>
                <a:cs typeface="Arial" charset="0"/>
              </a:defRPr>
            </a:lvl7pPr>
            <a:lvl8pPr marL="1371600" algn="l" rtl="0" eaLnBrk="0" fontAlgn="base" hangingPunct="0">
              <a:lnSpc>
                <a:spcPct val="90000"/>
              </a:lnSpc>
              <a:spcBef>
                <a:spcPct val="0"/>
              </a:spcBef>
              <a:spcAft>
                <a:spcPct val="0"/>
              </a:spcAft>
              <a:defRPr sz="2400" b="1">
                <a:solidFill>
                  <a:schemeClr val="tx1"/>
                </a:solidFill>
                <a:latin typeface="Arial" charset="0"/>
                <a:cs typeface="Arial" charset="0"/>
              </a:defRPr>
            </a:lvl8pPr>
            <a:lvl9pPr marL="1828800" algn="l" rtl="0" eaLnBrk="0" fontAlgn="base" hangingPunct="0">
              <a:lnSpc>
                <a:spcPct val="90000"/>
              </a:lnSpc>
              <a:spcBef>
                <a:spcPct val="0"/>
              </a:spcBef>
              <a:spcAft>
                <a:spcPct val="0"/>
              </a:spcAft>
              <a:defRPr sz="2400" b="1">
                <a:solidFill>
                  <a:schemeClr val="tx1"/>
                </a:solidFill>
                <a:latin typeface="Arial" charset="0"/>
                <a:cs typeface="Arial" charset="0"/>
              </a:defRPr>
            </a:lvl9pPr>
          </a:lstStyle>
          <a:p>
            <a:pPr>
              <a:defRPr/>
            </a:pPr>
            <a:r>
              <a:rPr lang="tr-TR" sz="3200" noProof="1" smtClean="0">
                <a:solidFill>
                  <a:srgbClr val="575757"/>
                </a:solidFill>
                <a:effectLst>
                  <a:innerShdw blurRad="63500" dist="50800" dir="8100000">
                    <a:prstClr val="black">
                      <a:alpha val="50000"/>
                    </a:prstClr>
                  </a:innerShdw>
                </a:effectLst>
                <a:latin typeface="Calibri" pitchFamily="34" charset="0"/>
                <a:cs typeface="Calibri" pitchFamily="34" charset="0"/>
              </a:rPr>
              <a:t>EN SIK GÖRÜLEN MESLEK HASTALIKLARI (NIOSH)</a:t>
            </a:r>
            <a:endParaRPr lang="en-GB" sz="3200" noProof="1" smtClean="0">
              <a:solidFill>
                <a:srgbClr val="575757"/>
              </a:solidFill>
              <a:effectLst>
                <a:innerShdw blurRad="63500" dist="50800" dir="8100000">
                  <a:prstClr val="black">
                    <a:alpha val="50000"/>
                  </a:prstClr>
                </a:innerShdw>
              </a:effectLst>
              <a:latin typeface="Calibri" pitchFamily="34" charset="0"/>
              <a:cs typeface="Calibri" pitchFamily="34" charset="0"/>
            </a:endParaRPr>
          </a:p>
        </p:txBody>
      </p:sp>
      <p:sp>
        <p:nvSpPr>
          <p:cNvPr id="18" name="Text Box 16"/>
          <p:cNvSpPr txBox="1">
            <a:spLocks noChangeArrowheads="1"/>
          </p:cNvSpPr>
          <p:nvPr/>
        </p:nvSpPr>
        <p:spPr bwMode="auto">
          <a:xfrm>
            <a:off x="4821238" y="3367088"/>
            <a:ext cx="2836862" cy="428625"/>
          </a:xfrm>
          <a:prstGeom prst="rect">
            <a:avLst/>
          </a:prstGeom>
          <a:noFill/>
          <a:ln w="9525">
            <a:noFill/>
            <a:miter lim="800000"/>
            <a:headEnd/>
            <a:tailEnd/>
          </a:ln>
        </p:spPr>
        <p:txBody>
          <a:bodyPr wrap="none" lIns="90000" tIns="90000" rIns="72000" bIns="90000">
            <a:spAutoFit/>
          </a:bodyPr>
          <a:lstStyle/>
          <a:p>
            <a:pPr marL="177800" indent="-177800" defTabSz="801688">
              <a:spcBef>
                <a:spcPct val="20000"/>
              </a:spcBef>
            </a:pPr>
            <a:r>
              <a:rPr lang="tr-TR" sz="1600" b="1" noProof="1">
                <a:solidFill>
                  <a:srgbClr val="000000"/>
                </a:solidFill>
                <a:latin typeface="Calibri" pitchFamily="34" charset="0"/>
              </a:rPr>
              <a:t>Gürültüye Bağlı İşitme Kayıpları</a:t>
            </a:r>
          </a:p>
        </p:txBody>
      </p:sp>
      <p:sp>
        <p:nvSpPr>
          <p:cNvPr id="19" name="Text Box 17"/>
          <p:cNvSpPr txBox="1">
            <a:spLocks noChangeArrowheads="1"/>
          </p:cNvSpPr>
          <p:nvPr/>
        </p:nvSpPr>
        <p:spPr bwMode="auto">
          <a:xfrm>
            <a:off x="4821238" y="4151313"/>
            <a:ext cx="2222500" cy="428625"/>
          </a:xfrm>
          <a:prstGeom prst="rect">
            <a:avLst/>
          </a:prstGeom>
          <a:noFill/>
          <a:ln w="9525">
            <a:noFill/>
            <a:miter lim="800000"/>
            <a:headEnd/>
            <a:tailEnd/>
          </a:ln>
        </p:spPr>
        <p:txBody>
          <a:bodyPr wrap="none" lIns="90000" tIns="90000" rIns="72000" bIns="90000">
            <a:spAutoFit/>
          </a:bodyPr>
          <a:lstStyle/>
          <a:p>
            <a:pPr marL="177800" indent="-177800" defTabSz="801688">
              <a:spcBef>
                <a:spcPct val="20000"/>
              </a:spcBef>
            </a:pPr>
            <a:r>
              <a:rPr lang="tr-TR" sz="1600" b="1" noProof="1">
                <a:solidFill>
                  <a:srgbClr val="000000"/>
                </a:solidFill>
                <a:latin typeface="Calibri" pitchFamily="34" charset="0"/>
              </a:rPr>
              <a:t>Dermatolojik Hastalıklar</a:t>
            </a:r>
          </a:p>
        </p:txBody>
      </p:sp>
      <p:sp>
        <p:nvSpPr>
          <p:cNvPr id="20" name="Text Box 18"/>
          <p:cNvSpPr txBox="1">
            <a:spLocks noChangeArrowheads="1"/>
          </p:cNvSpPr>
          <p:nvPr/>
        </p:nvSpPr>
        <p:spPr bwMode="auto">
          <a:xfrm>
            <a:off x="4821238" y="4935538"/>
            <a:ext cx="1912937" cy="428625"/>
          </a:xfrm>
          <a:prstGeom prst="rect">
            <a:avLst/>
          </a:prstGeom>
          <a:noFill/>
          <a:ln w="9525">
            <a:noFill/>
            <a:miter lim="800000"/>
            <a:headEnd/>
            <a:tailEnd/>
          </a:ln>
        </p:spPr>
        <p:txBody>
          <a:bodyPr wrap="none" lIns="90000" tIns="90000" rIns="72000" bIns="90000">
            <a:spAutoFit/>
          </a:bodyPr>
          <a:lstStyle/>
          <a:p>
            <a:pPr marL="177800" indent="-177800" defTabSz="801688">
              <a:spcBef>
                <a:spcPct val="20000"/>
              </a:spcBef>
            </a:pPr>
            <a:r>
              <a:rPr lang="tr-TR" sz="1600" b="1" noProof="1">
                <a:solidFill>
                  <a:srgbClr val="000000"/>
                </a:solidFill>
                <a:latin typeface="Calibri" pitchFamily="34" charset="0"/>
              </a:rPr>
              <a:t>Psikolojik Hastalıklar</a:t>
            </a:r>
          </a:p>
        </p:txBody>
      </p:sp>
      <p:sp>
        <p:nvSpPr>
          <p:cNvPr id="21" name="Rectangle 13"/>
          <p:cNvSpPr>
            <a:spLocks noChangeArrowheads="1"/>
          </p:cNvSpPr>
          <p:nvPr/>
        </p:nvSpPr>
        <p:spPr bwMode="auto">
          <a:xfrm>
            <a:off x="4821238" y="2559050"/>
            <a:ext cx="2203450" cy="428625"/>
          </a:xfrm>
          <a:prstGeom prst="rect">
            <a:avLst/>
          </a:prstGeom>
          <a:noFill/>
          <a:ln w="9525">
            <a:noFill/>
            <a:miter lim="800000"/>
            <a:headEnd/>
            <a:tailEnd/>
          </a:ln>
        </p:spPr>
        <p:txBody>
          <a:bodyPr wrap="none" lIns="90000" tIns="90000" rIns="72000" bIns="90000">
            <a:spAutoFit/>
          </a:bodyPr>
          <a:lstStyle/>
          <a:p>
            <a:pPr marL="177800" indent="-177800" defTabSz="801688">
              <a:spcBef>
                <a:spcPct val="20000"/>
              </a:spcBef>
            </a:pPr>
            <a:r>
              <a:rPr lang="tr-TR" sz="1600" b="1">
                <a:solidFill>
                  <a:srgbClr val="000000"/>
                </a:solidFill>
                <a:latin typeface="Calibri" pitchFamily="34" charset="0"/>
              </a:rPr>
              <a:t>Sinir Sistemi Hastalıkları</a:t>
            </a:r>
            <a:endParaRPr lang="en-GB" sz="1600" b="1">
              <a:solidFill>
                <a:srgbClr val="000000"/>
              </a:solidFill>
              <a:latin typeface="Calibri" pitchFamily="34" charset="0"/>
            </a:endParaRPr>
          </a:p>
        </p:txBody>
      </p:sp>
      <p:pic>
        <p:nvPicPr>
          <p:cNvPr id="22" name="Resim 21"/>
          <p:cNvPicPr>
            <a:picLocks noChangeAspect="1"/>
          </p:cNvPicPr>
          <p:nvPr/>
        </p:nvPicPr>
        <p:blipFill>
          <a:blip r:embed="rId3" cstate="print"/>
          <a:srcRect/>
          <a:stretch>
            <a:fillRect/>
          </a:stretch>
        </p:blipFill>
        <p:spPr bwMode="auto">
          <a:xfrm>
            <a:off x="3409950" y="1647825"/>
            <a:ext cx="828675" cy="674688"/>
          </a:xfrm>
          <a:prstGeom prst="rect">
            <a:avLst/>
          </a:prstGeom>
          <a:noFill/>
          <a:ln w="9525">
            <a:noFill/>
            <a:miter lim="800000"/>
            <a:headEnd/>
            <a:tailEnd/>
          </a:ln>
        </p:spPr>
      </p:pic>
      <p:pic>
        <p:nvPicPr>
          <p:cNvPr id="23" name="Resim 22"/>
          <p:cNvPicPr>
            <a:picLocks noChangeAspect="1"/>
          </p:cNvPicPr>
          <p:nvPr/>
        </p:nvPicPr>
        <p:blipFill>
          <a:blip r:embed="rId4" cstate="print"/>
          <a:srcRect/>
          <a:stretch>
            <a:fillRect/>
          </a:stretch>
        </p:blipFill>
        <p:spPr bwMode="auto">
          <a:xfrm>
            <a:off x="3409950" y="2433638"/>
            <a:ext cx="828675" cy="679450"/>
          </a:xfrm>
          <a:prstGeom prst="rect">
            <a:avLst/>
          </a:prstGeom>
          <a:noFill/>
          <a:ln w="9525">
            <a:noFill/>
            <a:miter lim="800000"/>
            <a:headEnd/>
            <a:tailEnd/>
          </a:ln>
        </p:spPr>
      </p:pic>
      <p:pic>
        <p:nvPicPr>
          <p:cNvPr id="24" name="Resim 23"/>
          <p:cNvPicPr>
            <a:picLocks noChangeAspect="1"/>
          </p:cNvPicPr>
          <p:nvPr/>
        </p:nvPicPr>
        <p:blipFill>
          <a:blip r:embed="rId5" cstate="print"/>
          <a:srcRect/>
          <a:stretch>
            <a:fillRect/>
          </a:stretch>
        </p:blipFill>
        <p:spPr bwMode="auto">
          <a:xfrm>
            <a:off x="3414713" y="3232150"/>
            <a:ext cx="823912" cy="673100"/>
          </a:xfrm>
          <a:prstGeom prst="rect">
            <a:avLst/>
          </a:prstGeom>
          <a:noFill/>
          <a:ln w="9525">
            <a:noFill/>
            <a:miter lim="800000"/>
            <a:headEnd/>
            <a:tailEnd/>
          </a:ln>
        </p:spPr>
      </p:pic>
      <p:pic>
        <p:nvPicPr>
          <p:cNvPr id="25" name="Resim 24"/>
          <p:cNvPicPr>
            <a:picLocks noChangeAspect="1"/>
          </p:cNvPicPr>
          <p:nvPr/>
        </p:nvPicPr>
        <p:blipFill>
          <a:blip r:embed="rId6" cstate="print"/>
          <a:srcRect/>
          <a:stretch>
            <a:fillRect/>
          </a:stretch>
        </p:blipFill>
        <p:spPr bwMode="auto">
          <a:xfrm>
            <a:off x="3414713" y="4016375"/>
            <a:ext cx="823912" cy="752475"/>
          </a:xfrm>
          <a:prstGeom prst="rect">
            <a:avLst/>
          </a:prstGeom>
          <a:noFill/>
          <a:ln w="9525">
            <a:noFill/>
            <a:miter lim="800000"/>
            <a:headEnd/>
            <a:tailEnd/>
          </a:ln>
        </p:spPr>
      </p:pic>
      <p:pic>
        <p:nvPicPr>
          <p:cNvPr id="26" name="Resim 25"/>
          <p:cNvPicPr>
            <a:picLocks noChangeAspect="1"/>
          </p:cNvPicPr>
          <p:nvPr/>
        </p:nvPicPr>
        <p:blipFill>
          <a:blip r:embed="rId7" cstate="print"/>
          <a:srcRect/>
          <a:stretch>
            <a:fillRect/>
          </a:stretch>
        </p:blipFill>
        <p:spPr bwMode="auto">
          <a:xfrm>
            <a:off x="3430588" y="4870450"/>
            <a:ext cx="808037" cy="585788"/>
          </a:xfrm>
          <a:prstGeom prst="rect">
            <a:avLst/>
          </a:prstGeom>
          <a:noFill/>
          <a:ln w="9525">
            <a:noFill/>
            <a:miter lim="800000"/>
            <a:headEnd/>
            <a:tailEnd/>
          </a:ln>
        </p:spPr>
      </p:pic>
      <p:pic>
        <p:nvPicPr>
          <p:cNvPr id="27" name="Resim 26"/>
          <p:cNvPicPr>
            <a:picLocks noChangeAspect="1"/>
          </p:cNvPicPr>
          <p:nvPr/>
        </p:nvPicPr>
        <p:blipFill>
          <a:blip r:embed="rId8" cstate="print"/>
          <a:srcRect/>
          <a:stretch>
            <a:fillRect/>
          </a:stretch>
        </p:blipFill>
        <p:spPr bwMode="auto">
          <a:xfrm>
            <a:off x="8102600" y="1647825"/>
            <a:ext cx="838200" cy="704850"/>
          </a:xfrm>
          <a:prstGeom prst="rect">
            <a:avLst/>
          </a:prstGeom>
          <a:noFill/>
          <a:ln w="9525">
            <a:noFill/>
            <a:miter lim="800000"/>
            <a:headEnd/>
            <a:tailEnd/>
          </a:ln>
        </p:spPr>
      </p:pic>
      <p:pic>
        <p:nvPicPr>
          <p:cNvPr id="28" name="Resim 27"/>
          <p:cNvPicPr>
            <a:picLocks noChangeAspect="1"/>
          </p:cNvPicPr>
          <p:nvPr/>
        </p:nvPicPr>
        <p:blipFill>
          <a:blip r:embed="rId9" cstate="print"/>
          <a:srcRect/>
          <a:stretch>
            <a:fillRect/>
          </a:stretch>
        </p:blipFill>
        <p:spPr bwMode="auto">
          <a:xfrm>
            <a:off x="8264525" y="2424113"/>
            <a:ext cx="676275" cy="688975"/>
          </a:xfrm>
          <a:prstGeom prst="rect">
            <a:avLst/>
          </a:prstGeom>
          <a:noFill/>
          <a:ln w="9525">
            <a:noFill/>
            <a:miter lim="800000"/>
            <a:headEnd/>
            <a:tailEnd/>
          </a:ln>
        </p:spPr>
      </p:pic>
      <p:pic>
        <p:nvPicPr>
          <p:cNvPr id="29" name="Resim 28"/>
          <p:cNvPicPr>
            <a:picLocks noChangeAspect="1"/>
          </p:cNvPicPr>
          <p:nvPr/>
        </p:nvPicPr>
        <p:blipFill>
          <a:blip r:embed="rId10" cstate="print"/>
          <a:srcRect/>
          <a:stretch>
            <a:fillRect/>
          </a:stretch>
        </p:blipFill>
        <p:spPr bwMode="auto">
          <a:xfrm>
            <a:off x="8180388" y="3176588"/>
            <a:ext cx="842962" cy="800100"/>
          </a:xfrm>
          <a:prstGeom prst="rect">
            <a:avLst/>
          </a:prstGeom>
          <a:noFill/>
          <a:ln w="9525">
            <a:noFill/>
            <a:miter lim="800000"/>
            <a:headEnd/>
            <a:tailEnd/>
          </a:ln>
        </p:spPr>
      </p:pic>
      <p:pic>
        <p:nvPicPr>
          <p:cNvPr id="30" name="Resim 29"/>
          <p:cNvPicPr>
            <a:picLocks noChangeAspect="1"/>
          </p:cNvPicPr>
          <p:nvPr/>
        </p:nvPicPr>
        <p:blipFill>
          <a:blip r:embed="rId11" cstate="print"/>
          <a:srcRect/>
          <a:stretch>
            <a:fillRect/>
          </a:stretch>
        </p:blipFill>
        <p:spPr bwMode="auto">
          <a:xfrm>
            <a:off x="8264525" y="4016375"/>
            <a:ext cx="676275" cy="650875"/>
          </a:xfrm>
          <a:prstGeom prst="rect">
            <a:avLst/>
          </a:prstGeom>
          <a:noFill/>
          <a:ln w="9525">
            <a:noFill/>
            <a:miter lim="800000"/>
            <a:headEnd/>
            <a:tailEnd/>
          </a:ln>
        </p:spPr>
      </p:pic>
      <p:pic>
        <p:nvPicPr>
          <p:cNvPr id="31" name="Resim 30"/>
          <p:cNvPicPr>
            <a:picLocks noChangeAspect="1"/>
          </p:cNvPicPr>
          <p:nvPr/>
        </p:nvPicPr>
        <p:blipFill>
          <a:blip r:embed="rId12" cstate="print"/>
          <a:srcRect/>
          <a:stretch>
            <a:fillRect/>
          </a:stretch>
        </p:blipFill>
        <p:spPr bwMode="auto">
          <a:xfrm>
            <a:off x="8264525" y="4821238"/>
            <a:ext cx="666750" cy="684212"/>
          </a:xfrm>
          <a:prstGeom prst="rect">
            <a:avLst/>
          </a:prstGeom>
          <a:noFill/>
          <a:ln w="9525">
            <a:noFill/>
            <a:miter lim="800000"/>
            <a:headEnd/>
            <a:tailEnd/>
          </a:ln>
        </p:spPr>
      </p:pic>
      <p:sp>
        <p:nvSpPr>
          <p:cNvPr id="447518" name="Dikdörtgen 31"/>
          <p:cNvSpPr>
            <a:spLocks noChangeArrowheads="1"/>
          </p:cNvSpPr>
          <p:nvPr/>
        </p:nvSpPr>
        <p:spPr bwMode="auto">
          <a:xfrm>
            <a:off x="0" y="5743575"/>
            <a:ext cx="9144000" cy="338138"/>
          </a:xfrm>
          <a:prstGeom prst="rect">
            <a:avLst/>
          </a:prstGeom>
          <a:noFill/>
          <a:ln w="9525">
            <a:noFill/>
            <a:miter lim="800000"/>
            <a:headEnd/>
            <a:tailEnd/>
          </a:ln>
        </p:spPr>
        <p:txBody>
          <a:bodyPr>
            <a:spAutoFit/>
          </a:bodyPr>
          <a:lstStyle/>
          <a:p>
            <a:pPr algn="ctr"/>
            <a:r>
              <a:rPr lang="tr-TR" sz="1600" i="1">
                <a:latin typeface="Calibri" pitchFamily="34" charset="0"/>
              </a:rPr>
              <a:t>«Amerikan Ulusal İş Güvenliği ve Sağlığı Enstitüsü (National Institute for Occupational Safety and Health)»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37978"/>
                                        </p:tgtEl>
                                      </p:cBhvr>
                                    </p:animEffect>
                                    <p:animScale>
                                      <p:cBhvr>
                                        <p:cTn id="7" dur="250" autoRev="1" fill="hold"/>
                                        <p:tgtEl>
                                          <p:spTgt spid="37978"/>
                                        </p:tgtEl>
                                      </p:cBhvr>
                                      <p:by x="105000" y="105000"/>
                                    </p:animScale>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up)">
                                      <p:cBhvr>
                                        <p:cTn id="11" dur="100"/>
                                        <p:tgtEl>
                                          <p:spTgt spid="9"/>
                                        </p:tgtEl>
                                      </p:cBhvr>
                                    </p:animEffect>
                                  </p:childTnLst>
                                </p:cTn>
                              </p:par>
                            </p:childTnLst>
                          </p:cTn>
                        </p:par>
                        <p:par>
                          <p:cTn id="12" fill="hold">
                            <p:stCondLst>
                              <p:cond delay="600"/>
                            </p:stCondLst>
                            <p:childTnLst>
                              <p:par>
                                <p:cTn id="13" presetID="22" presetClass="entr" presetSubtype="1"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up)">
                                      <p:cBhvr>
                                        <p:cTn id="15" dur="100"/>
                                        <p:tgtEl>
                                          <p:spTgt spid="4"/>
                                        </p:tgtEl>
                                      </p:cBhvr>
                                    </p:animEffect>
                                  </p:childTnLst>
                                </p:cTn>
                              </p:par>
                            </p:childTnLst>
                          </p:cTn>
                        </p:par>
                        <p:par>
                          <p:cTn id="16" fill="hold">
                            <p:stCondLst>
                              <p:cond delay="700"/>
                            </p:stCondLst>
                            <p:childTnLst>
                              <p:par>
                                <p:cTn id="17" presetID="22"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100"/>
                                        <p:tgtEl>
                                          <p:spTgt spid="5"/>
                                        </p:tgtEl>
                                      </p:cBhvr>
                                    </p:animEffect>
                                  </p:childTnLst>
                                </p:cTn>
                              </p:par>
                            </p:childTnLst>
                          </p:cTn>
                        </p:par>
                        <p:par>
                          <p:cTn id="20" fill="hold">
                            <p:stCondLst>
                              <p:cond delay="800"/>
                            </p:stCondLst>
                            <p:childTnLst>
                              <p:par>
                                <p:cTn id="21" presetID="22" presetClass="entr" presetSubtype="1"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up)">
                                      <p:cBhvr>
                                        <p:cTn id="23" dur="100"/>
                                        <p:tgtEl>
                                          <p:spTgt spid="7"/>
                                        </p:tgtEl>
                                      </p:cBhvr>
                                    </p:animEffect>
                                  </p:childTnLst>
                                </p:cTn>
                              </p:par>
                            </p:childTnLst>
                          </p:cTn>
                        </p:par>
                        <p:par>
                          <p:cTn id="24" fill="hold">
                            <p:stCondLst>
                              <p:cond delay="900"/>
                            </p:stCondLst>
                            <p:childTnLst>
                              <p:par>
                                <p:cTn id="25" presetID="22" presetClass="entr" presetSubtype="1"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up)">
                                      <p:cBhvr>
                                        <p:cTn id="27" dur="100"/>
                                        <p:tgtEl>
                                          <p:spTgt spid="8"/>
                                        </p:tgtEl>
                                      </p:cBhvr>
                                    </p:animEffect>
                                  </p:childTnLst>
                                </p:cTn>
                              </p:par>
                            </p:childTnLst>
                          </p:cTn>
                        </p:par>
                        <p:par>
                          <p:cTn id="28" fill="hold">
                            <p:stCondLst>
                              <p:cond delay="1000"/>
                            </p:stCondLst>
                            <p:childTnLst>
                              <p:par>
                                <p:cTn id="29" presetID="22"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up)">
                                      <p:cBhvr>
                                        <p:cTn id="31" dur="100"/>
                                        <p:tgtEl>
                                          <p:spTgt spid="10"/>
                                        </p:tgtEl>
                                      </p:cBhvr>
                                    </p:animEffect>
                                  </p:childTnLst>
                                </p:cTn>
                              </p:par>
                            </p:childTnLst>
                          </p:cTn>
                        </p:par>
                        <p:par>
                          <p:cTn id="32" fill="hold">
                            <p:stCondLst>
                              <p:cond delay="1100"/>
                            </p:stCondLst>
                            <p:childTnLst>
                              <p:par>
                                <p:cTn id="33" presetID="10" presetClass="entr" presetSubtype="0"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300"/>
                                        <p:tgtEl>
                                          <p:spTgt spid="16"/>
                                        </p:tgtEl>
                                      </p:cBhvr>
                                    </p:animEffect>
                                  </p:childTnLst>
                                </p:cTn>
                              </p:par>
                              <p:par>
                                <p:cTn id="36" presetID="10" presetClass="entr" presetSubtype="0" fill="hold" nodeType="with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500"/>
                                        <p:tgtEl>
                                          <p:spTgt spid="22"/>
                                        </p:tgtEl>
                                      </p:cBhvr>
                                    </p:animEffect>
                                  </p:childTnLst>
                                </p:cTn>
                              </p:par>
                            </p:childTnLst>
                          </p:cTn>
                        </p:par>
                        <p:par>
                          <p:cTn id="39" fill="hold">
                            <p:stCondLst>
                              <p:cond delay="1600"/>
                            </p:stCondLst>
                            <p:childTnLst>
                              <p:par>
                                <p:cTn id="40" presetID="10" presetClass="entr" presetSubtype="0"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1000"/>
                                        <p:tgtEl>
                                          <p:spTgt spid="11"/>
                                        </p:tgtEl>
                                      </p:cBhvr>
                                    </p:animEffect>
                                  </p:childTnLst>
                                </p:cTn>
                              </p:par>
                              <p:par>
                                <p:cTn id="43" presetID="1" presetClass="entr" presetSubtype="0" fill="hold" nodeType="withEffect">
                                  <p:stCondLst>
                                    <p:cond delay="0"/>
                                  </p:stCondLst>
                                  <p:childTnLst>
                                    <p:set>
                                      <p:cBhvr>
                                        <p:cTn id="44" dur="1" fill="hold">
                                          <p:stCondLst>
                                            <p:cond delay="0"/>
                                          </p:stCondLst>
                                        </p:cTn>
                                        <p:tgtEl>
                                          <p:spTgt spid="23"/>
                                        </p:tgtEl>
                                        <p:attrNameLst>
                                          <p:attrName>style.visibility</p:attrName>
                                        </p:attrNameLst>
                                      </p:cBhvr>
                                      <p:to>
                                        <p:strVal val="visible"/>
                                      </p:to>
                                    </p:set>
                                  </p:childTnLst>
                                </p:cTn>
                              </p:par>
                            </p:childTnLst>
                          </p:cTn>
                        </p:par>
                        <p:par>
                          <p:cTn id="45" fill="hold">
                            <p:stCondLst>
                              <p:cond delay="2600"/>
                            </p:stCondLst>
                            <p:childTnLst>
                              <p:par>
                                <p:cTn id="46" presetID="10" presetClass="entr" presetSubtype="0"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fade">
                                      <p:cBhvr>
                                        <p:cTn id="48" dur="1000"/>
                                        <p:tgtEl>
                                          <p:spTgt spid="12"/>
                                        </p:tgtEl>
                                      </p:cBhvr>
                                    </p:animEffect>
                                  </p:childTnLst>
                                </p:cTn>
                              </p:par>
                              <p:par>
                                <p:cTn id="49" presetID="1" presetClass="entr" presetSubtype="0" fill="hold" nodeType="withEffect">
                                  <p:stCondLst>
                                    <p:cond delay="0"/>
                                  </p:stCondLst>
                                  <p:childTnLst>
                                    <p:set>
                                      <p:cBhvr>
                                        <p:cTn id="50" dur="1" fill="hold">
                                          <p:stCondLst>
                                            <p:cond delay="0"/>
                                          </p:stCondLst>
                                        </p:cTn>
                                        <p:tgtEl>
                                          <p:spTgt spid="24"/>
                                        </p:tgtEl>
                                        <p:attrNameLst>
                                          <p:attrName>style.visibility</p:attrName>
                                        </p:attrNameLst>
                                      </p:cBhvr>
                                      <p:to>
                                        <p:strVal val="visible"/>
                                      </p:to>
                                    </p:set>
                                  </p:childTnLst>
                                </p:cTn>
                              </p:par>
                            </p:childTnLst>
                          </p:cTn>
                        </p:par>
                        <p:par>
                          <p:cTn id="51" fill="hold">
                            <p:stCondLst>
                              <p:cond delay="3600"/>
                            </p:stCondLst>
                            <p:childTnLst>
                              <p:par>
                                <p:cTn id="52" presetID="10"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1000"/>
                                        <p:tgtEl>
                                          <p:spTgt spid="13"/>
                                        </p:tgtEl>
                                      </p:cBhvr>
                                    </p:animEffect>
                                  </p:childTnLst>
                                </p:cTn>
                              </p:par>
                              <p:par>
                                <p:cTn id="55" presetID="1" presetClass="entr" presetSubtype="0" fill="hold" nodeType="withEffect">
                                  <p:stCondLst>
                                    <p:cond delay="0"/>
                                  </p:stCondLst>
                                  <p:childTnLst>
                                    <p:set>
                                      <p:cBhvr>
                                        <p:cTn id="56" dur="1" fill="hold">
                                          <p:stCondLst>
                                            <p:cond delay="0"/>
                                          </p:stCondLst>
                                        </p:cTn>
                                        <p:tgtEl>
                                          <p:spTgt spid="25"/>
                                        </p:tgtEl>
                                        <p:attrNameLst>
                                          <p:attrName>style.visibility</p:attrName>
                                        </p:attrNameLst>
                                      </p:cBhvr>
                                      <p:to>
                                        <p:strVal val="visible"/>
                                      </p:to>
                                    </p:set>
                                  </p:childTnLst>
                                </p:cTn>
                              </p:par>
                            </p:childTnLst>
                          </p:cTn>
                        </p:par>
                        <p:par>
                          <p:cTn id="57" fill="hold">
                            <p:stCondLst>
                              <p:cond delay="4600"/>
                            </p:stCondLst>
                            <p:childTnLst>
                              <p:par>
                                <p:cTn id="58" presetID="10" presetClass="entr" presetSubtype="0" fill="hold" grpId="0" nodeType="after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fade">
                                      <p:cBhvr>
                                        <p:cTn id="60" dur="1000"/>
                                        <p:tgtEl>
                                          <p:spTgt spid="14"/>
                                        </p:tgtEl>
                                      </p:cBhvr>
                                    </p:animEffect>
                                  </p:childTnLst>
                                </p:cTn>
                              </p:par>
                              <p:par>
                                <p:cTn id="61" presetID="1" presetClass="entr" presetSubtype="0" fill="hold" nodeType="withEffect">
                                  <p:stCondLst>
                                    <p:cond delay="0"/>
                                  </p:stCondLst>
                                  <p:childTnLst>
                                    <p:set>
                                      <p:cBhvr>
                                        <p:cTn id="62" dur="1" fill="hold">
                                          <p:stCondLst>
                                            <p:cond delay="0"/>
                                          </p:stCondLst>
                                        </p:cTn>
                                        <p:tgtEl>
                                          <p:spTgt spid="26"/>
                                        </p:tgtEl>
                                        <p:attrNameLst>
                                          <p:attrName>style.visibility</p:attrName>
                                        </p:attrNameLst>
                                      </p:cBhvr>
                                      <p:to>
                                        <p:strVal val="visible"/>
                                      </p:to>
                                    </p:set>
                                  </p:childTnLst>
                                </p:cTn>
                              </p:par>
                            </p:childTnLst>
                          </p:cTn>
                        </p:par>
                        <p:par>
                          <p:cTn id="63" fill="hold">
                            <p:stCondLst>
                              <p:cond delay="5600"/>
                            </p:stCondLst>
                            <p:childTnLst>
                              <p:par>
                                <p:cTn id="64" presetID="10" presetClass="entr" presetSubtype="0" fill="hold" grpId="0" nodeType="after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fade">
                                      <p:cBhvr>
                                        <p:cTn id="66" dur="1000"/>
                                        <p:tgtEl>
                                          <p:spTgt spid="15"/>
                                        </p:tgtEl>
                                      </p:cBhvr>
                                    </p:animEffect>
                                  </p:childTnLst>
                                </p:cTn>
                              </p:par>
                              <p:par>
                                <p:cTn id="67" presetID="1" presetClass="entr" presetSubtype="0" fill="hold" nodeType="withEffect">
                                  <p:stCondLst>
                                    <p:cond delay="0"/>
                                  </p:stCondLst>
                                  <p:childTnLst>
                                    <p:set>
                                      <p:cBhvr>
                                        <p:cTn id="68" dur="1" fill="hold">
                                          <p:stCondLst>
                                            <p:cond delay="0"/>
                                          </p:stCondLst>
                                        </p:cTn>
                                        <p:tgtEl>
                                          <p:spTgt spid="27"/>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28"/>
                                        </p:tgtEl>
                                        <p:attrNameLst>
                                          <p:attrName>style.visibility</p:attrName>
                                        </p:attrNameLst>
                                      </p:cBhvr>
                                      <p:to>
                                        <p:strVal val="visible"/>
                                      </p:to>
                                    </p:set>
                                  </p:childTnLst>
                                </p:cTn>
                              </p:par>
                            </p:childTnLst>
                          </p:cTn>
                        </p:par>
                        <p:par>
                          <p:cTn id="71" fill="hold">
                            <p:stCondLst>
                              <p:cond delay="6600"/>
                            </p:stCondLst>
                            <p:childTnLst>
                              <p:par>
                                <p:cTn id="72" presetID="10" presetClass="entr" presetSubtype="0" fill="hold" grpId="0" nodeType="after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fade">
                                      <p:cBhvr>
                                        <p:cTn id="74" dur="300"/>
                                        <p:tgtEl>
                                          <p:spTgt spid="21"/>
                                        </p:tgtEl>
                                      </p:cBhvr>
                                    </p:animEffect>
                                  </p:childTnLst>
                                </p:cTn>
                              </p:par>
                              <p:par>
                                <p:cTn id="75" presetID="1" presetClass="entr" presetSubtype="0" fill="hold" nodeType="withEffect">
                                  <p:stCondLst>
                                    <p:cond delay="0"/>
                                  </p:stCondLst>
                                  <p:childTnLst>
                                    <p:set>
                                      <p:cBhvr>
                                        <p:cTn id="76" dur="1" fill="hold">
                                          <p:stCondLst>
                                            <p:cond delay="0"/>
                                          </p:stCondLst>
                                        </p:cTn>
                                        <p:tgtEl>
                                          <p:spTgt spid="29"/>
                                        </p:tgtEl>
                                        <p:attrNameLst>
                                          <p:attrName>style.visibility</p:attrName>
                                        </p:attrNameLst>
                                      </p:cBhvr>
                                      <p:to>
                                        <p:strVal val="visible"/>
                                      </p:to>
                                    </p:set>
                                  </p:childTnLst>
                                </p:cTn>
                              </p:par>
                            </p:childTnLst>
                          </p:cTn>
                        </p:par>
                        <p:par>
                          <p:cTn id="77" fill="hold">
                            <p:stCondLst>
                              <p:cond delay="6900"/>
                            </p:stCondLst>
                            <p:childTnLst>
                              <p:par>
                                <p:cTn id="78" presetID="10" presetClass="entr" presetSubtype="0" fill="hold" grpId="0" nodeType="afterEffect">
                                  <p:stCondLst>
                                    <p:cond delay="0"/>
                                  </p:stCondLst>
                                  <p:childTnLst>
                                    <p:set>
                                      <p:cBhvr>
                                        <p:cTn id="79" dur="1" fill="hold">
                                          <p:stCondLst>
                                            <p:cond delay="0"/>
                                          </p:stCondLst>
                                        </p:cTn>
                                        <p:tgtEl>
                                          <p:spTgt spid="18"/>
                                        </p:tgtEl>
                                        <p:attrNameLst>
                                          <p:attrName>style.visibility</p:attrName>
                                        </p:attrNameLst>
                                      </p:cBhvr>
                                      <p:to>
                                        <p:strVal val="visible"/>
                                      </p:to>
                                    </p:set>
                                    <p:animEffect transition="in" filter="fade">
                                      <p:cBhvr>
                                        <p:cTn id="80" dur="1000"/>
                                        <p:tgtEl>
                                          <p:spTgt spid="18"/>
                                        </p:tgtEl>
                                      </p:cBhvr>
                                    </p:animEffect>
                                  </p:childTnLst>
                                </p:cTn>
                              </p:par>
                              <p:par>
                                <p:cTn id="81" presetID="1" presetClass="entr" presetSubtype="0" fill="hold" nodeType="withEffect">
                                  <p:stCondLst>
                                    <p:cond delay="0"/>
                                  </p:stCondLst>
                                  <p:childTnLst>
                                    <p:set>
                                      <p:cBhvr>
                                        <p:cTn id="82" dur="1" fill="hold">
                                          <p:stCondLst>
                                            <p:cond delay="0"/>
                                          </p:stCondLst>
                                        </p:cTn>
                                        <p:tgtEl>
                                          <p:spTgt spid="30"/>
                                        </p:tgtEl>
                                        <p:attrNameLst>
                                          <p:attrName>style.visibility</p:attrName>
                                        </p:attrNameLst>
                                      </p:cBhvr>
                                      <p:to>
                                        <p:strVal val="visible"/>
                                      </p:to>
                                    </p:set>
                                  </p:childTnLst>
                                </p:cTn>
                              </p:par>
                            </p:childTnLst>
                          </p:cTn>
                        </p:par>
                        <p:par>
                          <p:cTn id="83" fill="hold">
                            <p:stCondLst>
                              <p:cond delay="7900"/>
                            </p:stCondLst>
                            <p:childTnLst>
                              <p:par>
                                <p:cTn id="84" presetID="10" presetClass="entr" presetSubtype="0" fill="hold" grpId="0" nodeType="afterEffect">
                                  <p:stCondLst>
                                    <p:cond delay="0"/>
                                  </p:stCondLst>
                                  <p:childTnLst>
                                    <p:set>
                                      <p:cBhvr>
                                        <p:cTn id="85" dur="1" fill="hold">
                                          <p:stCondLst>
                                            <p:cond delay="0"/>
                                          </p:stCondLst>
                                        </p:cTn>
                                        <p:tgtEl>
                                          <p:spTgt spid="19"/>
                                        </p:tgtEl>
                                        <p:attrNameLst>
                                          <p:attrName>style.visibility</p:attrName>
                                        </p:attrNameLst>
                                      </p:cBhvr>
                                      <p:to>
                                        <p:strVal val="visible"/>
                                      </p:to>
                                    </p:set>
                                    <p:animEffect transition="in" filter="fade">
                                      <p:cBhvr>
                                        <p:cTn id="86" dur="1000"/>
                                        <p:tgtEl>
                                          <p:spTgt spid="19"/>
                                        </p:tgtEl>
                                      </p:cBhvr>
                                    </p:animEffect>
                                  </p:childTnLst>
                                </p:cTn>
                              </p:par>
                              <p:par>
                                <p:cTn id="87" presetID="1" presetClass="entr" presetSubtype="0" fill="hold" nodeType="withEffect">
                                  <p:stCondLst>
                                    <p:cond delay="0"/>
                                  </p:stCondLst>
                                  <p:childTnLst>
                                    <p:set>
                                      <p:cBhvr>
                                        <p:cTn id="88" dur="1" fill="hold">
                                          <p:stCondLst>
                                            <p:cond delay="0"/>
                                          </p:stCondLst>
                                        </p:cTn>
                                        <p:tgtEl>
                                          <p:spTgt spid="31"/>
                                        </p:tgtEl>
                                        <p:attrNameLst>
                                          <p:attrName>style.visibility</p:attrName>
                                        </p:attrNameLst>
                                      </p:cBhvr>
                                      <p:to>
                                        <p:strVal val="visible"/>
                                      </p:to>
                                    </p:set>
                                  </p:childTnLst>
                                </p:cTn>
                              </p:par>
                            </p:childTnLst>
                          </p:cTn>
                        </p:par>
                        <p:par>
                          <p:cTn id="89" fill="hold">
                            <p:stCondLst>
                              <p:cond delay="8900"/>
                            </p:stCondLst>
                            <p:childTnLst>
                              <p:par>
                                <p:cTn id="90" presetID="10" presetClass="entr" presetSubtype="0" fill="hold" grpId="0" nodeType="afterEffect">
                                  <p:stCondLst>
                                    <p:cond delay="0"/>
                                  </p:stCondLst>
                                  <p:childTnLst>
                                    <p:set>
                                      <p:cBhvr>
                                        <p:cTn id="91" dur="1" fill="hold">
                                          <p:stCondLst>
                                            <p:cond delay="0"/>
                                          </p:stCondLst>
                                        </p:cTn>
                                        <p:tgtEl>
                                          <p:spTgt spid="20"/>
                                        </p:tgtEl>
                                        <p:attrNameLst>
                                          <p:attrName>style.visibility</p:attrName>
                                        </p:attrNameLst>
                                      </p:cBhvr>
                                      <p:to>
                                        <p:strVal val="visible"/>
                                      </p:to>
                                    </p:set>
                                    <p:animEffect transition="in" filter="fade">
                                      <p:cBhvr>
                                        <p:cTn id="92"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78" grpId="0" animBg="1"/>
      <p:bldP spid="4" grpId="0" animBg="1"/>
      <p:bldP spid="5" grpId="0" animBg="1"/>
      <p:bldP spid="7" grpId="0" animBg="1"/>
      <p:bldP spid="8" grpId="0" animBg="1"/>
      <p:bldP spid="9" grpId="0" animBg="1"/>
      <p:bldP spid="10" grpId="0" animBg="1"/>
      <p:bldP spid="11" grpId="0"/>
      <p:bldP spid="12" grpId="0"/>
      <p:bldP spid="13" grpId="0"/>
      <p:bldP spid="14" grpId="0"/>
      <p:bldP spid="15" grpId="0"/>
      <p:bldP spid="16" grpId="0"/>
      <p:bldP spid="18" grpId="0"/>
      <p:bldP spid="19" grpId="0"/>
      <p:bldP spid="20" grpId="0"/>
      <p:bldP spid="21" grpId="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78" name="Rectangle 90"/>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sp>
        <p:nvSpPr>
          <p:cNvPr id="12" name="Rechteck 4"/>
          <p:cNvSpPr>
            <a:spLocks noChangeArrowheads="1"/>
          </p:cNvSpPr>
          <p:nvPr/>
        </p:nvSpPr>
        <p:spPr bwMode="auto">
          <a:xfrm>
            <a:off x="-9525" y="2971800"/>
            <a:ext cx="9153525" cy="2476500"/>
          </a:xfrm>
          <a:prstGeom prst="rect">
            <a:avLst/>
          </a:prstGeom>
          <a:noFill/>
          <a:ln w="9525" algn="ctr">
            <a:noFill/>
            <a:round/>
            <a:headEnd/>
            <a:tailEnd/>
          </a:ln>
        </p:spPr>
        <p:txBody>
          <a:bodyPr wrap="none" anchor="ctr"/>
          <a:lstStyle/>
          <a:p>
            <a:pPr algn="ctr">
              <a:defRPr/>
            </a:pPr>
            <a:r>
              <a:rPr lang="tr-TR" sz="7200" b="1" noProof="1">
                <a:solidFill>
                  <a:srgbClr val="575757"/>
                </a:solidFill>
                <a:effectLst>
                  <a:innerShdw blurRad="63500" dist="50800" dir="8100000">
                    <a:prstClr val="black">
                      <a:alpha val="50000"/>
                    </a:prstClr>
                  </a:innerShdw>
                </a:effectLst>
                <a:latin typeface="Calibri" pitchFamily="34" charset="0"/>
                <a:cs typeface="Calibri" pitchFamily="34" charset="0"/>
              </a:rPr>
              <a:t>Mesleki</a:t>
            </a:r>
          </a:p>
          <a:p>
            <a:pPr algn="ctr">
              <a:defRPr/>
            </a:pPr>
            <a:r>
              <a:rPr lang="tr-TR" sz="7200" b="1" noProof="1">
                <a:solidFill>
                  <a:srgbClr val="575757"/>
                </a:solidFill>
                <a:effectLst>
                  <a:innerShdw blurRad="63500" dist="50800" dir="8100000">
                    <a:prstClr val="black">
                      <a:alpha val="50000"/>
                    </a:prstClr>
                  </a:innerShdw>
                </a:effectLst>
                <a:latin typeface="Calibri" pitchFamily="34" charset="0"/>
                <a:cs typeface="Calibri" pitchFamily="34" charset="0"/>
              </a:rPr>
              <a:t>Akciğer Hastalıkları</a:t>
            </a:r>
          </a:p>
        </p:txBody>
      </p:sp>
      <p:pic>
        <p:nvPicPr>
          <p:cNvPr id="1026" name="Picture 2"/>
          <p:cNvPicPr>
            <a:picLocks noChangeAspect="1" noChangeArrowheads="1"/>
          </p:cNvPicPr>
          <p:nvPr/>
        </p:nvPicPr>
        <p:blipFill>
          <a:blip r:embed="rId3" cstate="print">
            <a:extLst/>
          </a:blip>
          <a:srcRect/>
          <a:stretch>
            <a:fillRect/>
          </a:stretch>
        </p:blipFill>
        <p:spPr bwMode="auto">
          <a:xfrm>
            <a:off x="3132120" y="533400"/>
            <a:ext cx="2887679" cy="25669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37978"/>
                                        </p:tgtEl>
                                      </p:cBhvr>
                                    </p:animEffect>
                                    <p:animScale>
                                      <p:cBhvr>
                                        <p:cTn id="7" dur="250" autoRev="1" fill="hold"/>
                                        <p:tgtEl>
                                          <p:spTgt spid="3797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7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Başlık"/>
          <p:cNvSpPr>
            <a:spLocks noGrp="1"/>
          </p:cNvSpPr>
          <p:nvPr>
            <p:ph type="title"/>
          </p:nvPr>
        </p:nvSpPr>
        <p:spPr/>
        <p:txBody>
          <a:bodyPr/>
          <a:lstStyle/>
          <a:p>
            <a:pPr fontAlgn="auto">
              <a:spcAft>
                <a:spcPts val="0"/>
              </a:spcAft>
              <a:defRPr/>
            </a:pPr>
            <a:r>
              <a:rPr lang="tr-TR" sz="3600" dirty="0" smtClean="0">
                <a:latin typeface="Calibri" pitchFamily="34" charset="0"/>
              </a:rPr>
              <a:t>Türkiye’de ise;</a:t>
            </a:r>
            <a:endParaRPr lang="tr-TR" sz="3600" dirty="0">
              <a:latin typeface="Calibri" pitchFamily="34" charset="0"/>
            </a:endParaRPr>
          </a:p>
        </p:txBody>
      </p:sp>
      <p:sp>
        <p:nvSpPr>
          <p:cNvPr id="14339" name="3 İçerik Yer Tutucusu"/>
          <p:cNvSpPr>
            <a:spLocks noGrp="1"/>
          </p:cNvSpPr>
          <p:nvPr>
            <p:ph idx="1"/>
          </p:nvPr>
        </p:nvSpPr>
        <p:spPr/>
        <p:txBody>
          <a:bodyPr/>
          <a:lstStyle/>
          <a:p>
            <a:pPr algn="just">
              <a:buFont typeface="Wingdings 3" pitchFamily="18" charset="2"/>
              <a:buNone/>
            </a:pPr>
            <a:r>
              <a:rPr lang="tr-TR" sz="3200" smtClean="0">
                <a:latin typeface="Calibri" pitchFamily="34" charset="0"/>
              </a:rPr>
              <a:t>		1865 yılında </a:t>
            </a:r>
            <a:r>
              <a:rPr lang="tr-TR" sz="3200" b="1" smtClean="0">
                <a:latin typeface="Calibri" pitchFamily="34" charset="0"/>
              </a:rPr>
              <a:t>Dilaver Paşa Nizamnamesi </a:t>
            </a:r>
            <a:r>
              <a:rPr lang="tr-TR" sz="3200" smtClean="0">
                <a:latin typeface="Calibri" pitchFamily="34" charset="0"/>
              </a:rPr>
              <a:t>ile kömür madenlerinde çalışan işçilerin durumlarını düzeltmek için işçilere ait dinlenme ve barınma yerleri, tatil zamanları ve çalışma saatleri düzenlenmiştir.</a:t>
            </a:r>
          </a:p>
          <a:p>
            <a:pPr algn="just"/>
            <a:endParaRPr lang="tr-TR" sz="3200" smtClean="0">
              <a:latin typeface="Calibri" pitchFamily="34" charset="0"/>
            </a:endParaRPr>
          </a:p>
          <a:p>
            <a:pPr algn="just">
              <a:buFont typeface="Wingdings 3" pitchFamily="18" charset="2"/>
              <a:buNone/>
            </a:pPr>
            <a:r>
              <a:rPr lang="tr-TR" sz="3200" smtClean="0">
                <a:latin typeface="Calibri" pitchFamily="34" charset="0"/>
              </a:rPr>
              <a:t>		1869 yılında </a:t>
            </a:r>
            <a:r>
              <a:rPr lang="tr-TR" sz="3200" b="1" smtClean="0">
                <a:latin typeface="Calibri" pitchFamily="34" charset="0"/>
              </a:rPr>
              <a:t>Maadin Nizamnamesi </a:t>
            </a:r>
            <a:r>
              <a:rPr lang="tr-TR" sz="3200" smtClean="0">
                <a:latin typeface="Calibri" pitchFamily="34" charset="0"/>
              </a:rPr>
              <a:t>ile madenlerde Maden Mühendisi, bir eczane ve hekim bulundurmak zorunluluğu getirilmiştir.</a:t>
            </a: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78" name="Rectangle 90"/>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sp>
        <p:nvSpPr>
          <p:cNvPr id="451587" name="Rectangle 12"/>
          <p:cNvSpPr>
            <a:spLocks noChangeArrowheads="1"/>
          </p:cNvSpPr>
          <p:nvPr/>
        </p:nvSpPr>
        <p:spPr bwMode="gray">
          <a:xfrm>
            <a:off x="300038" y="411163"/>
            <a:ext cx="8520112" cy="647700"/>
          </a:xfrm>
          <a:prstGeom prst="rect">
            <a:avLst/>
          </a:prstGeom>
          <a:noFill/>
          <a:ln w="9525">
            <a:noFill/>
            <a:miter lim="800000"/>
            <a:headEnd/>
            <a:tailEnd/>
          </a:ln>
        </p:spPr>
        <p:txBody>
          <a:bodyPr lIns="0" rIns="0"/>
          <a:lstStyle/>
          <a:p>
            <a:endParaRPr lang="en-GB" sz="2000" b="1">
              <a:solidFill>
                <a:srgbClr val="000000"/>
              </a:solidFill>
            </a:endParaRPr>
          </a:p>
        </p:txBody>
      </p:sp>
      <p:sp>
        <p:nvSpPr>
          <p:cNvPr id="5" name="Rectangle 55"/>
          <p:cNvSpPr>
            <a:spLocks noChangeArrowheads="1"/>
          </p:cNvSpPr>
          <p:nvPr/>
        </p:nvSpPr>
        <p:spPr bwMode="gray">
          <a:xfrm>
            <a:off x="3176588" y="1555750"/>
            <a:ext cx="2824162" cy="360363"/>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288000" tIns="0" rIns="0" bIns="0" anchor="ctr"/>
          <a:lstStyle/>
          <a:p>
            <a:pPr defTabSz="801688" eaLnBrk="0" hangingPunct="0">
              <a:defRPr/>
            </a:pPr>
            <a:r>
              <a:rPr lang="tr-TR" sz="1600" b="1" dirty="0" err="1">
                <a:solidFill>
                  <a:srgbClr val="FFFFFF"/>
                </a:solidFill>
                <a:latin typeface="Calibri" pitchFamily="34" charset="0"/>
                <a:cs typeface="Calibri" pitchFamily="34" charset="0"/>
              </a:rPr>
              <a:t>Bisinosis</a:t>
            </a:r>
            <a:r>
              <a:rPr lang="tr-TR" sz="1600" b="1" dirty="0">
                <a:solidFill>
                  <a:srgbClr val="FFFFFF"/>
                </a:solidFill>
                <a:latin typeface="Calibri" pitchFamily="34" charset="0"/>
                <a:cs typeface="Calibri" pitchFamily="34" charset="0"/>
              </a:rPr>
              <a:t> (</a:t>
            </a:r>
            <a:r>
              <a:rPr lang="tr-TR" sz="1600" b="1" dirty="0" err="1">
                <a:solidFill>
                  <a:srgbClr val="FFFFFF"/>
                </a:solidFill>
                <a:latin typeface="Calibri" pitchFamily="34" charset="0"/>
                <a:cs typeface="Calibri" pitchFamily="34" charset="0"/>
              </a:rPr>
              <a:t>Bisinoz</a:t>
            </a:r>
            <a:r>
              <a:rPr lang="tr-TR" sz="1600" b="1" dirty="0">
                <a:solidFill>
                  <a:srgbClr val="FFFFFF"/>
                </a:solidFill>
                <a:latin typeface="Calibri" pitchFamily="34" charset="0"/>
                <a:cs typeface="Calibri" pitchFamily="34" charset="0"/>
              </a:rPr>
              <a:t>)</a:t>
            </a:r>
          </a:p>
        </p:txBody>
      </p:sp>
      <p:sp>
        <p:nvSpPr>
          <p:cNvPr id="7" name="Rectangle 5"/>
          <p:cNvSpPr>
            <a:spLocks noChangeArrowheads="1"/>
          </p:cNvSpPr>
          <p:nvPr/>
        </p:nvSpPr>
        <p:spPr bwMode="gray">
          <a:xfrm>
            <a:off x="3176588" y="1916113"/>
            <a:ext cx="2824162" cy="1689100"/>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lstStyle/>
          <a:p>
            <a:pPr algn="ctr">
              <a:lnSpc>
                <a:spcPct val="90000"/>
              </a:lnSpc>
              <a:spcAft>
                <a:spcPct val="20000"/>
              </a:spcAft>
              <a:buClr>
                <a:srgbClr val="292929"/>
              </a:buClr>
            </a:pPr>
            <a:r>
              <a:rPr lang="tr-TR" sz="1200">
                <a:solidFill>
                  <a:srgbClr val="000000"/>
                </a:solidFill>
                <a:latin typeface="Calibri" pitchFamily="34" charset="0"/>
              </a:rPr>
              <a:t>Göğüste sıkışma, öksürük ve solunum yollarında tıkanıklık olur. Bu etkiler akut-kronik olabilir. </a:t>
            </a:r>
          </a:p>
          <a:p>
            <a:pPr algn="ctr">
              <a:lnSpc>
                <a:spcPct val="90000"/>
              </a:lnSpc>
              <a:spcAft>
                <a:spcPct val="20000"/>
              </a:spcAft>
              <a:buClr>
                <a:srgbClr val="292929"/>
              </a:buClr>
            </a:pPr>
            <a:endParaRPr lang="tr-TR" sz="800">
              <a:solidFill>
                <a:srgbClr val="000000"/>
              </a:solidFill>
              <a:latin typeface="Calibri" pitchFamily="34" charset="0"/>
            </a:endParaRPr>
          </a:p>
          <a:p>
            <a:pPr algn="ctr">
              <a:lnSpc>
                <a:spcPct val="90000"/>
              </a:lnSpc>
              <a:spcAft>
                <a:spcPct val="20000"/>
              </a:spcAft>
              <a:buClr>
                <a:srgbClr val="292929"/>
              </a:buClr>
            </a:pPr>
            <a:r>
              <a:rPr lang="tr-TR" sz="1200">
                <a:solidFill>
                  <a:srgbClr val="000000"/>
                </a:solidFill>
                <a:latin typeface="Calibri" pitchFamily="34" charset="0"/>
              </a:rPr>
              <a:t>Bu hastalığa </a:t>
            </a:r>
            <a:r>
              <a:rPr lang="tr-TR" sz="1200" b="1">
                <a:solidFill>
                  <a:srgbClr val="000000"/>
                </a:solidFill>
                <a:latin typeface="Calibri" pitchFamily="34" charset="0"/>
              </a:rPr>
              <a:t>pamuk, keten ve kendir  </a:t>
            </a:r>
            <a:r>
              <a:rPr lang="tr-TR" sz="1200">
                <a:solidFill>
                  <a:srgbClr val="000000"/>
                </a:solidFill>
                <a:latin typeface="Calibri" pitchFamily="34" charset="0"/>
              </a:rPr>
              <a:t>(kenevir) tozları sebep olur ve hastalık bu maddelerden en çok etkilenen </a:t>
            </a:r>
            <a:r>
              <a:rPr lang="tr-TR" sz="1200" b="1">
                <a:solidFill>
                  <a:srgbClr val="000000"/>
                </a:solidFill>
                <a:latin typeface="Calibri" pitchFamily="34" charset="0"/>
              </a:rPr>
              <a:t>tekstil işçileri</a:t>
            </a:r>
            <a:r>
              <a:rPr lang="tr-TR" sz="1200">
                <a:solidFill>
                  <a:srgbClr val="000000"/>
                </a:solidFill>
                <a:latin typeface="Calibri" pitchFamily="34" charset="0"/>
              </a:rPr>
              <a:t>nde daha sık görülür. </a:t>
            </a:r>
          </a:p>
        </p:txBody>
      </p:sp>
      <p:sp>
        <p:nvSpPr>
          <p:cNvPr id="8" name="Rectangle 58"/>
          <p:cNvSpPr>
            <a:spLocks noChangeArrowheads="1"/>
          </p:cNvSpPr>
          <p:nvPr/>
        </p:nvSpPr>
        <p:spPr bwMode="gray">
          <a:xfrm>
            <a:off x="3176588" y="3752850"/>
            <a:ext cx="2824162" cy="360363"/>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288000" tIns="0" rIns="0" bIns="0" anchor="ctr"/>
          <a:lstStyle/>
          <a:p>
            <a:pPr defTabSz="801688" eaLnBrk="0" hangingPunct="0"/>
            <a:r>
              <a:rPr lang="tr-TR" sz="1600" b="1">
                <a:solidFill>
                  <a:srgbClr val="FFFFFF"/>
                </a:solidFill>
                <a:latin typeface="Calibri" pitchFamily="34" charset="0"/>
              </a:rPr>
              <a:t>Akciğer Kanseri (Lung Cancer)</a:t>
            </a:r>
          </a:p>
        </p:txBody>
      </p:sp>
      <p:sp>
        <p:nvSpPr>
          <p:cNvPr id="9" name="Rectangle 5"/>
          <p:cNvSpPr>
            <a:spLocks noChangeArrowheads="1"/>
          </p:cNvSpPr>
          <p:nvPr/>
        </p:nvSpPr>
        <p:spPr bwMode="gray">
          <a:xfrm>
            <a:off x="3176588" y="4113213"/>
            <a:ext cx="2824162" cy="1689100"/>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lstStyle/>
          <a:p>
            <a:pPr algn="ctr">
              <a:lnSpc>
                <a:spcPct val="90000"/>
              </a:lnSpc>
              <a:spcAft>
                <a:spcPct val="20000"/>
              </a:spcAft>
              <a:buClr>
                <a:srgbClr val="292929"/>
              </a:buClr>
            </a:pPr>
            <a:r>
              <a:rPr lang="tr-TR" sz="1200">
                <a:solidFill>
                  <a:srgbClr val="000000"/>
                </a:solidFill>
                <a:latin typeface="Calibri" pitchFamily="34" charset="0"/>
              </a:rPr>
              <a:t>Birçok belirtisi ve türü vardır. </a:t>
            </a:r>
            <a:r>
              <a:rPr lang="tr-TR" sz="1200" b="1">
                <a:solidFill>
                  <a:srgbClr val="000000"/>
                </a:solidFill>
                <a:latin typeface="Calibri" pitchFamily="34" charset="0"/>
              </a:rPr>
              <a:t>Kromatlar, arsenik, asbest, kloroeterler, radyasyon, nikel ve polinükleer aromatik hidrokarbon bileşikleri </a:t>
            </a:r>
            <a:r>
              <a:rPr lang="tr-TR" sz="1200">
                <a:solidFill>
                  <a:srgbClr val="000000"/>
                </a:solidFill>
                <a:latin typeface="Calibri" pitchFamily="34" charset="0"/>
              </a:rPr>
              <a:t>gibi maddeler bu hastalığa yol açar. </a:t>
            </a:r>
          </a:p>
          <a:p>
            <a:pPr algn="ctr">
              <a:lnSpc>
                <a:spcPct val="90000"/>
              </a:lnSpc>
              <a:spcAft>
                <a:spcPct val="20000"/>
              </a:spcAft>
              <a:buClr>
                <a:srgbClr val="292929"/>
              </a:buClr>
            </a:pPr>
            <a:endParaRPr lang="tr-TR" sz="800">
              <a:solidFill>
                <a:srgbClr val="000000"/>
              </a:solidFill>
              <a:latin typeface="Calibri" pitchFamily="34" charset="0"/>
            </a:endParaRPr>
          </a:p>
          <a:p>
            <a:pPr algn="ctr">
              <a:lnSpc>
                <a:spcPct val="90000"/>
              </a:lnSpc>
              <a:spcAft>
                <a:spcPct val="20000"/>
              </a:spcAft>
              <a:buClr>
                <a:srgbClr val="292929"/>
              </a:buClr>
            </a:pPr>
            <a:r>
              <a:rPr lang="tr-TR" sz="1200" b="1">
                <a:solidFill>
                  <a:srgbClr val="000000"/>
                </a:solidFill>
                <a:latin typeface="Calibri" pitchFamily="34" charset="0"/>
              </a:rPr>
              <a:t>Birçok sanayi kolundaki çalışanlar </a:t>
            </a:r>
            <a:r>
              <a:rPr lang="tr-TR" sz="1200">
                <a:solidFill>
                  <a:srgbClr val="000000"/>
                </a:solidFill>
                <a:latin typeface="Calibri" pitchFamily="34" charset="0"/>
              </a:rPr>
              <a:t>bu maddelerden etkilenmektedirler. </a:t>
            </a:r>
          </a:p>
        </p:txBody>
      </p:sp>
      <p:sp>
        <p:nvSpPr>
          <p:cNvPr id="10" name="Rectangle 55"/>
          <p:cNvSpPr>
            <a:spLocks noChangeArrowheads="1"/>
          </p:cNvSpPr>
          <p:nvPr/>
        </p:nvSpPr>
        <p:spPr bwMode="gray">
          <a:xfrm>
            <a:off x="166688" y="1555750"/>
            <a:ext cx="2824162" cy="360363"/>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288000" tIns="0" rIns="0" bIns="0" anchor="ctr"/>
          <a:lstStyle/>
          <a:p>
            <a:pPr defTabSz="801688" eaLnBrk="0" hangingPunct="0">
              <a:defRPr/>
            </a:pPr>
            <a:r>
              <a:rPr lang="tr-TR" sz="1600" b="1" dirty="0" err="1">
                <a:solidFill>
                  <a:srgbClr val="FFFFFF"/>
                </a:solidFill>
                <a:latin typeface="Calibri" pitchFamily="34" charset="0"/>
                <a:cs typeface="Calibri" pitchFamily="34" charset="0"/>
              </a:rPr>
              <a:t>Asbestosis</a:t>
            </a:r>
            <a:r>
              <a:rPr lang="tr-TR" sz="1600" b="1" dirty="0">
                <a:solidFill>
                  <a:srgbClr val="FFFFFF"/>
                </a:solidFill>
                <a:latin typeface="Calibri" pitchFamily="34" charset="0"/>
                <a:cs typeface="Calibri" pitchFamily="34" charset="0"/>
              </a:rPr>
              <a:t> (</a:t>
            </a:r>
            <a:r>
              <a:rPr lang="tr-TR" sz="1600" b="1" dirty="0" err="1">
                <a:solidFill>
                  <a:srgbClr val="FFFFFF"/>
                </a:solidFill>
                <a:latin typeface="Calibri" pitchFamily="34" charset="0"/>
                <a:cs typeface="Calibri" pitchFamily="34" charset="0"/>
              </a:rPr>
              <a:t>Asbestoz</a:t>
            </a:r>
            <a:r>
              <a:rPr lang="tr-TR" sz="1600" b="1" dirty="0">
                <a:solidFill>
                  <a:srgbClr val="FFFFFF"/>
                </a:solidFill>
                <a:latin typeface="Calibri" pitchFamily="34" charset="0"/>
                <a:cs typeface="Calibri" pitchFamily="34" charset="0"/>
              </a:rPr>
              <a:t>)</a:t>
            </a:r>
          </a:p>
        </p:txBody>
      </p:sp>
      <p:sp>
        <p:nvSpPr>
          <p:cNvPr id="11" name="Rectangle 5"/>
          <p:cNvSpPr>
            <a:spLocks noChangeArrowheads="1"/>
          </p:cNvSpPr>
          <p:nvPr/>
        </p:nvSpPr>
        <p:spPr bwMode="gray">
          <a:xfrm>
            <a:off x="147638" y="1916113"/>
            <a:ext cx="2824162" cy="1689100"/>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lstStyle/>
          <a:p>
            <a:pPr algn="ctr">
              <a:lnSpc>
                <a:spcPct val="90000"/>
              </a:lnSpc>
              <a:spcAft>
                <a:spcPct val="20000"/>
              </a:spcAft>
              <a:buClr>
                <a:srgbClr val="292929"/>
              </a:buClr>
            </a:pPr>
            <a:r>
              <a:rPr lang="tr-TR" sz="1200">
                <a:solidFill>
                  <a:srgbClr val="000000"/>
                </a:solidFill>
                <a:latin typeface="Calibri" pitchFamily="34" charset="0"/>
              </a:rPr>
              <a:t>Özel bir </a:t>
            </a:r>
            <a:r>
              <a:rPr lang="tr-TR" sz="1200" b="1">
                <a:solidFill>
                  <a:srgbClr val="000000"/>
                </a:solidFill>
                <a:latin typeface="Calibri" pitchFamily="34" charset="0"/>
              </a:rPr>
              <a:t>tedavisi yoktur. </a:t>
            </a:r>
            <a:r>
              <a:rPr lang="tr-TR" sz="1200">
                <a:solidFill>
                  <a:srgbClr val="000000"/>
                </a:solidFill>
                <a:latin typeface="Calibri" pitchFamily="34" charset="0"/>
              </a:rPr>
              <a:t>Hastalık 10-20 yıllık bir süre sonunda ortaya çıkar. </a:t>
            </a:r>
          </a:p>
          <a:p>
            <a:pPr algn="ctr">
              <a:lnSpc>
                <a:spcPct val="90000"/>
              </a:lnSpc>
              <a:spcAft>
                <a:spcPct val="20000"/>
              </a:spcAft>
              <a:buClr>
                <a:srgbClr val="292929"/>
              </a:buClr>
            </a:pPr>
            <a:endParaRPr lang="tr-TR" sz="800">
              <a:solidFill>
                <a:srgbClr val="000000"/>
              </a:solidFill>
              <a:latin typeface="Calibri" pitchFamily="34" charset="0"/>
            </a:endParaRPr>
          </a:p>
          <a:p>
            <a:pPr algn="ctr">
              <a:lnSpc>
                <a:spcPct val="90000"/>
              </a:lnSpc>
              <a:spcAft>
                <a:spcPct val="20000"/>
              </a:spcAft>
              <a:buClr>
                <a:srgbClr val="292929"/>
              </a:buClr>
            </a:pPr>
            <a:r>
              <a:rPr lang="tr-TR" sz="1200">
                <a:solidFill>
                  <a:srgbClr val="000000"/>
                </a:solidFill>
                <a:latin typeface="Calibri" pitchFamily="34" charset="0"/>
              </a:rPr>
              <a:t>Asbestin yol açtığı bu hastalığa en çok </a:t>
            </a:r>
            <a:r>
              <a:rPr lang="tr-TR" sz="1200" b="1">
                <a:solidFill>
                  <a:srgbClr val="000000"/>
                </a:solidFill>
                <a:latin typeface="Calibri" pitchFamily="34" charset="0"/>
              </a:rPr>
              <a:t>izolasyon ve tersane işçileri </a:t>
            </a:r>
            <a:r>
              <a:rPr lang="tr-TR" sz="1200">
                <a:solidFill>
                  <a:srgbClr val="000000"/>
                </a:solidFill>
                <a:latin typeface="Calibri" pitchFamily="34" charset="0"/>
              </a:rPr>
              <a:t>yakalanmaktadır. </a:t>
            </a:r>
          </a:p>
        </p:txBody>
      </p:sp>
      <p:sp>
        <p:nvSpPr>
          <p:cNvPr id="12" name="Rectangle 58"/>
          <p:cNvSpPr>
            <a:spLocks noChangeArrowheads="1"/>
          </p:cNvSpPr>
          <p:nvPr/>
        </p:nvSpPr>
        <p:spPr bwMode="gray">
          <a:xfrm>
            <a:off x="147638" y="3752850"/>
            <a:ext cx="2824162" cy="360363"/>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288000" tIns="0" rIns="0" bIns="0" anchor="ctr"/>
          <a:lstStyle/>
          <a:p>
            <a:pPr defTabSz="801688" eaLnBrk="0" hangingPunct="0"/>
            <a:r>
              <a:rPr lang="tr-TR" sz="1600" b="1">
                <a:solidFill>
                  <a:srgbClr val="FFFFFF"/>
                </a:solidFill>
                <a:latin typeface="Calibri" pitchFamily="34" charset="0"/>
              </a:rPr>
              <a:t>Kömür Tozu Hastalığı</a:t>
            </a:r>
            <a:endParaRPr lang="en-GB" sz="1600" b="1">
              <a:solidFill>
                <a:srgbClr val="FFFFFF"/>
              </a:solidFill>
              <a:latin typeface="Calibri" pitchFamily="34" charset="0"/>
            </a:endParaRPr>
          </a:p>
        </p:txBody>
      </p:sp>
      <p:sp>
        <p:nvSpPr>
          <p:cNvPr id="13" name="Rectangle 5"/>
          <p:cNvSpPr>
            <a:spLocks noChangeArrowheads="1"/>
          </p:cNvSpPr>
          <p:nvPr/>
        </p:nvSpPr>
        <p:spPr bwMode="gray">
          <a:xfrm>
            <a:off x="147638" y="4113213"/>
            <a:ext cx="2824162" cy="1689100"/>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lstStyle/>
          <a:p>
            <a:pPr algn="ctr">
              <a:lnSpc>
                <a:spcPct val="90000"/>
              </a:lnSpc>
              <a:spcAft>
                <a:spcPct val="20000"/>
              </a:spcAft>
              <a:buClr>
                <a:srgbClr val="292929"/>
              </a:buClr>
            </a:pPr>
            <a:r>
              <a:rPr lang="tr-TR" sz="1200">
                <a:solidFill>
                  <a:srgbClr val="000000"/>
                </a:solidFill>
                <a:latin typeface="Calibri" pitchFamily="34" charset="0"/>
              </a:rPr>
              <a:t>Bu hastalığa </a:t>
            </a:r>
            <a:r>
              <a:rPr lang="tr-TR" sz="1200" b="1">
                <a:solidFill>
                  <a:srgbClr val="000000"/>
                </a:solidFill>
                <a:latin typeface="Calibri" pitchFamily="34" charset="0"/>
              </a:rPr>
              <a:t>kömür tozları </a:t>
            </a:r>
            <a:r>
              <a:rPr lang="tr-TR" sz="1200">
                <a:solidFill>
                  <a:srgbClr val="000000"/>
                </a:solidFill>
                <a:latin typeface="Calibri" pitchFamily="34" charset="0"/>
              </a:rPr>
              <a:t>yol açar. </a:t>
            </a:r>
          </a:p>
          <a:p>
            <a:pPr algn="ctr">
              <a:lnSpc>
                <a:spcPct val="90000"/>
              </a:lnSpc>
              <a:spcAft>
                <a:spcPct val="20000"/>
              </a:spcAft>
              <a:buClr>
                <a:srgbClr val="292929"/>
              </a:buClr>
            </a:pPr>
            <a:r>
              <a:rPr lang="tr-TR" sz="1200" b="1">
                <a:solidFill>
                  <a:srgbClr val="000000"/>
                </a:solidFill>
                <a:latin typeface="Calibri" pitchFamily="34" charset="0"/>
              </a:rPr>
              <a:t>Kömür madeni işçileri</a:t>
            </a:r>
            <a:r>
              <a:rPr lang="tr-TR" sz="1200">
                <a:solidFill>
                  <a:srgbClr val="000000"/>
                </a:solidFill>
                <a:latin typeface="Calibri" pitchFamily="34" charset="0"/>
              </a:rPr>
              <a:t>nin yaklaşık %5’inin bu hastalığa yakalandığı tahmin ediliyor. </a:t>
            </a:r>
          </a:p>
          <a:p>
            <a:pPr algn="ctr">
              <a:lnSpc>
                <a:spcPct val="90000"/>
              </a:lnSpc>
              <a:spcAft>
                <a:spcPct val="20000"/>
              </a:spcAft>
              <a:buClr>
                <a:srgbClr val="292929"/>
              </a:buClr>
            </a:pPr>
            <a:endParaRPr lang="tr-TR" sz="1200">
              <a:solidFill>
                <a:srgbClr val="000000"/>
              </a:solidFill>
              <a:latin typeface="Calibri" pitchFamily="34" charset="0"/>
            </a:endParaRPr>
          </a:p>
          <a:p>
            <a:pPr algn="ctr">
              <a:lnSpc>
                <a:spcPct val="90000"/>
              </a:lnSpc>
              <a:spcAft>
                <a:spcPct val="20000"/>
              </a:spcAft>
              <a:buClr>
                <a:srgbClr val="292929"/>
              </a:buClr>
            </a:pPr>
            <a:endParaRPr lang="tr-TR" sz="1200">
              <a:solidFill>
                <a:srgbClr val="000000"/>
              </a:solidFill>
              <a:latin typeface="Calibri" pitchFamily="34" charset="0"/>
            </a:endParaRPr>
          </a:p>
          <a:p>
            <a:pPr algn="ctr">
              <a:lnSpc>
                <a:spcPct val="90000"/>
              </a:lnSpc>
              <a:spcAft>
                <a:spcPct val="20000"/>
              </a:spcAft>
              <a:buClr>
                <a:srgbClr val="292929"/>
              </a:buClr>
            </a:pPr>
            <a:r>
              <a:rPr lang="tr-TR" sz="1200">
                <a:solidFill>
                  <a:srgbClr val="000000"/>
                </a:solidFill>
                <a:latin typeface="Calibri" pitchFamily="34" charset="0"/>
              </a:rPr>
              <a:t>Kömür Tozu Hastalığı (Antrako-Siliko )</a:t>
            </a:r>
          </a:p>
          <a:p>
            <a:pPr algn="ctr">
              <a:lnSpc>
                <a:spcPct val="90000"/>
              </a:lnSpc>
              <a:spcAft>
                <a:spcPct val="20000"/>
              </a:spcAft>
              <a:buClr>
                <a:srgbClr val="292929"/>
              </a:buClr>
            </a:pPr>
            <a:endParaRPr lang="tr-TR" sz="1200">
              <a:solidFill>
                <a:srgbClr val="000000"/>
              </a:solidFill>
              <a:latin typeface="Calibri" pitchFamily="34" charset="0"/>
            </a:endParaRPr>
          </a:p>
          <a:p>
            <a:pPr algn="ctr">
              <a:lnSpc>
                <a:spcPct val="90000"/>
              </a:lnSpc>
              <a:spcAft>
                <a:spcPct val="20000"/>
              </a:spcAft>
              <a:buClr>
                <a:srgbClr val="292929"/>
              </a:buClr>
            </a:pPr>
            <a:endParaRPr lang="tr-TR" sz="1200">
              <a:solidFill>
                <a:srgbClr val="000000"/>
              </a:solidFill>
              <a:latin typeface="Calibri" pitchFamily="34" charset="0"/>
            </a:endParaRPr>
          </a:p>
        </p:txBody>
      </p:sp>
      <p:sp>
        <p:nvSpPr>
          <p:cNvPr id="14" name="Rectangle 31"/>
          <p:cNvSpPr txBox="1">
            <a:spLocks noChangeArrowheads="1"/>
          </p:cNvSpPr>
          <p:nvPr/>
        </p:nvSpPr>
        <p:spPr bwMode="gray">
          <a:xfrm>
            <a:off x="231797" y="411163"/>
            <a:ext cx="8816669" cy="647700"/>
          </a:xfrm>
          <a:prstGeom prst="rect">
            <a:avLst/>
          </a:prstGeom>
          <a:noFill/>
          <a:ln w="9525">
            <a:noFill/>
            <a:miter lim="800000"/>
            <a:headEnd/>
            <a:tailEnd/>
          </a:ln>
        </p:spPr>
        <p:txBody>
          <a:bodyPr lIns="0" rIns="0" anchor="ct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200" algn="l" rtl="0" eaLnBrk="0" fontAlgn="base" hangingPunct="0">
              <a:lnSpc>
                <a:spcPct val="90000"/>
              </a:lnSpc>
              <a:spcBef>
                <a:spcPct val="0"/>
              </a:spcBef>
              <a:spcAft>
                <a:spcPct val="0"/>
              </a:spcAft>
              <a:defRPr sz="2400" b="1">
                <a:solidFill>
                  <a:schemeClr val="tx1"/>
                </a:solidFill>
                <a:latin typeface="Arial" charset="0"/>
                <a:cs typeface="Arial" charset="0"/>
              </a:defRPr>
            </a:lvl6pPr>
            <a:lvl7pPr marL="914400" algn="l" rtl="0" eaLnBrk="0" fontAlgn="base" hangingPunct="0">
              <a:lnSpc>
                <a:spcPct val="90000"/>
              </a:lnSpc>
              <a:spcBef>
                <a:spcPct val="0"/>
              </a:spcBef>
              <a:spcAft>
                <a:spcPct val="0"/>
              </a:spcAft>
              <a:defRPr sz="2400" b="1">
                <a:solidFill>
                  <a:schemeClr val="tx1"/>
                </a:solidFill>
                <a:latin typeface="Arial" charset="0"/>
                <a:cs typeface="Arial" charset="0"/>
              </a:defRPr>
            </a:lvl7pPr>
            <a:lvl8pPr marL="1371600" algn="l" rtl="0" eaLnBrk="0" fontAlgn="base" hangingPunct="0">
              <a:lnSpc>
                <a:spcPct val="90000"/>
              </a:lnSpc>
              <a:spcBef>
                <a:spcPct val="0"/>
              </a:spcBef>
              <a:spcAft>
                <a:spcPct val="0"/>
              </a:spcAft>
              <a:defRPr sz="2400" b="1">
                <a:solidFill>
                  <a:schemeClr val="tx1"/>
                </a:solidFill>
                <a:latin typeface="Arial" charset="0"/>
                <a:cs typeface="Arial" charset="0"/>
              </a:defRPr>
            </a:lvl8pPr>
            <a:lvl9pPr marL="1828800" algn="l" rtl="0" eaLnBrk="0" fontAlgn="base" hangingPunct="0">
              <a:lnSpc>
                <a:spcPct val="90000"/>
              </a:lnSpc>
              <a:spcBef>
                <a:spcPct val="0"/>
              </a:spcBef>
              <a:spcAft>
                <a:spcPct val="0"/>
              </a:spcAft>
              <a:defRPr sz="2400" b="1">
                <a:solidFill>
                  <a:schemeClr val="tx1"/>
                </a:solidFill>
                <a:latin typeface="Arial" charset="0"/>
                <a:cs typeface="Arial" charset="0"/>
              </a:defRPr>
            </a:lvl9pPr>
          </a:lstStyle>
          <a:p>
            <a:pPr>
              <a:defRPr/>
            </a:pPr>
            <a:r>
              <a:rPr lang="tr-TR" sz="3200" noProof="1" smtClean="0">
                <a:solidFill>
                  <a:srgbClr val="575757"/>
                </a:solidFill>
                <a:effectLst>
                  <a:innerShdw blurRad="63500" dist="50800" dir="8100000">
                    <a:prstClr val="black">
                      <a:alpha val="50000"/>
                    </a:prstClr>
                  </a:innerShdw>
                </a:effectLst>
                <a:latin typeface="Calibri" pitchFamily="34" charset="0"/>
                <a:cs typeface="Calibri" pitchFamily="34" charset="0"/>
              </a:rPr>
              <a:t>MESLEKİ AKCİĞER HASTALIĞI</a:t>
            </a:r>
          </a:p>
        </p:txBody>
      </p:sp>
      <p:sp>
        <p:nvSpPr>
          <p:cNvPr id="15" name="Rectangle 55"/>
          <p:cNvSpPr>
            <a:spLocks noChangeArrowheads="1"/>
          </p:cNvSpPr>
          <p:nvPr/>
        </p:nvSpPr>
        <p:spPr bwMode="gray">
          <a:xfrm>
            <a:off x="6159500" y="1555750"/>
            <a:ext cx="2824163" cy="360363"/>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288000" tIns="0" rIns="0" bIns="0" anchor="ctr"/>
          <a:lstStyle/>
          <a:p>
            <a:pPr defTabSz="801688" eaLnBrk="0" hangingPunct="0">
              <a:defRPr/>
            </a:pPr>
            <a:r>
              <a:rPr lang="tr-TR" sz="1600" b="1" dirty="0" err="1">
                <a:solidFill>
                  <a:srgbClr val="FFFFFF"/>
                </a:solidFill>
                <a:latin typeface="Calibri" pitchFamily="34" charset="0"/>
                <a:cs typeface="Calibri" pitchFamily="34" charset="0"/>
              </a:rPr>
              <a:t>Silikosis</a:t>
            </a:r>
            <a:r>
              <a:rPr lang="tr-TR" sz="1600" b="1" dirty="0">
                <a:solidFill>
                  <a:srgbClr val="FFFFFF"/>
                </a:solidFill>
                <a:latin typeface="Calibri" pitchFamily="34" charset="0"/>
                <a:cs typeface="Calibri" pitchFamily="34" charset="0"/>
              </a:rPr>
              <a:t> (</a:t>
            </a:r>
            <a:r>
              <a:rPr lang="tr-TR" sz="1600" b="1" dirty="0" err="1">
                <a:solidFill>
                  <a:srgbClr val="FFFFFF"/>
                </a:solidFill>
                <a:latin typeface="Calibri" pitchFamily="34" charset="0"/>
                <a:cs typeface="Calibri" pitchFamily="34" charset="0"/>
              </a:rPr>
              <a:t>Slikoz</a:t>
            </a:r>
            <a:r>
              <a:rPr lang="tr-TR" sz="1600" b="1" dirty="0">
                <a:solidFill>
                  <a:srgbClr val="FFFFFF"/>
                </a:solidFill>
                <a:latin typeface="Calibri" pitchFamily="34" charset="0"/>
                <a:cs typeface="Calibri" pitchFamily="34" charset="0"/>
              </a:rPr>
              <a:t>)</a:t>
            </a:r>
          </a:p>
        </p:txBody>
      </p:sp>
      <p:sp>
        <p:nvSpPr>
          <p:cNvPr id="16" name="Rectangle 5"/>
          <p:cNvSpPr>
            <a:spLocks noChangeArrowheads="1"/>
          </p:cNvSpPr>
          <p:nvPr/>
        </p:nvSpPr>
        <p:spPr bwMode="gray">
          <a:xfrm>
            <a:off x="6159500" y="1916113"/>
            <a:ext cx="2824163" cy="1689100"/>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lstStyle/>
          <a:p>
            <a:pPr algn="ctr">
              <a:lnSpc>
                <a:spcPct val="90000"/>
              </a:lnSpc>
              <a:spcAft>
                <a:spcPct val="20000"/>
              </a:spcAft>
              <a:buClr>
                <a:srgbClr val="292929"/>
              </a:buClr>
            </a:pPr>
            <a:r>
              <a:rPr lang="tr-TR" sz="1200">
                <a:solidFill>
                  <a:srgbClr val="000000"/>
                </a:solidFill>
                <a:latin typeface="Calibri" pitchFamily="34" charset="0"/>
              </a:rPr>
              <a:t>İlerleyen bir hastalıktır ve solunumu engeller. </a:t>
            </a:r>
          </a:p>
          <a:p>
            <a:pPr algn="ctr">
              <a:lnSpc>
                <a:spcPct val="90000"/>
              </a:lnSpc>
              <a:spcAft>
                <a:spcPct val="20000"/>
              </a:spcAft>
              <a:buClr>
                <a:srgbClr val="292929"/>
              </a:buClr>
            </a:pPr>
            <a:endParaRPr lang="tr-TR" sz="800">
              <a:solidFill>
                <a:srgbClr val="000000"/>
              </a:solidFill>
              <a:latin typeface="Calibri" pitchFamily="34" charset="0"/>
            </a:endParaRPr>
          </a:p>
          <a:p>
            <a:pPr algn="ctr">
              <a:lnSpc>
                <a:spcPct val="90000"/>
              </a:lnSpc>
              <a:spcAft>
                <a:spcPct val="20000"/>
              </a:spcAft>
              <a:buClr>
                <a:srgbClr val="292929"/>
              </a:buClr>
            </a:pPr>
            <a:r>
              <a:rPr lang="tr-TR" sz="1200">
                <a:solidFill>
                  <a:srgbClr val="000000"/>
                </a:solidFill>
                <a:latin typeface="Calibri" pitchFamily="34" charset="0"/>
              </a:rPr>
              <a:t>Bu hastalığa </a:t>
            </a:r>
            <a:r>
              <a:rPr lang="tr-TR" sz="1200" b="1">
                <a:solidFill>
                  <a:srgbClr val="000000"/>
                </a:solidFill>
                <a:latin typeface="Calibri" pitchFamily="34" charset="0"/>
              </a:rPr>
              <a:t>silica kristalleri </a:t>
            </a:r>
            <a:r>
              <a:rPr lang="tr-TR" sz="1200">
                <a:solidFill>
                  <a:srgbClr val="000000"/>
                </a:solidFill>
                <a:latin typeface="Calibri" pitchFamily="34" charset="0"/>
              </a:rPr>
              <a:t>sebep olur ve bu maddeden en çok </a:t>
            </a:r>
            <a:r>
              <a:rPr lang="tr-TR" sz="1200" b="1">
                <a:solidFill>
                  <a:srgbClr val="000000"/>
                </a:solidFill>
                <a:latin typeface="Calibri" pitchFamily="34" charset="0"/>
              </a:rPr>
              <a:t>madenciler, döküm işçileri, taş, kil ve cam işleyenler </a:t>
            </a:r>
            <a:r>
              <a:rPr lang="tr-TR" sz="1200">
                <a:solidFill>
                  <a:srgbClr val="000000"/>
                </a:solidFill>
                <a:latin typeface="Calibri" pitchFamily="34" charset="0"/>
              </a:rPr>
              <a:t>etkilenir. </a:t>
            </a:r>
          </a:p>
        </p:txBody>
      </p:sp>
      <p:sp>
        <p:nvSpPr>
          <p:cNvPr id="17" name="Rectangle 58"/>
          <p:cNvSpPr>
            <a:spLocks noChangeArrowheads="1"/>
          </p:cNvSpPr>
          <p:nvPr/>
        </p:nvSpPr>
        <p:spPr bwMode="gray">
          <a:xfrm>
            <a:off x="6159500" y="3752850"/>
            <a:ext cx="2824163" cy="360363"/>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288000" tIns="0" rIns="0" bIns="0" anchor="ctr"/>
          <a:lstStyle/>
          <a:p>
            <a:pPr defTabSz="801688" eaLnBrk="0" hangingPunct="0"/>
            <a:r>
              <a:rPr lang="tr-TR" sz="1600" b="1">
                <a:solidFill>
                  <a:srgbClr val="FFFFFF"/>
                </a:solidFill>
                <a:latin typeface="Calibri" pitchFamily="34" charset="0"/>
              </a:rPr>
              <a:t>Astım</a:t>
            </a:r>
          </a:p>
        </p:txBody>
      </p:sp>
      <p:sp>
        <p:nvSpPr>
          <p:cNvPr id="18" name="Rectangle 5"/>
          <p:cNvSpPr>
            <a:spLocks noChangeArrowheads="1"/>
          </p:cNvSpPr>
          <p:nvPr/>
        </p:nvSpPr>
        <p:spPr bwMode="gray">
          <a:xfrm>
            <a:off x="6159500" y="4113213"/>
            <a:ext cx="2824163" cy="1689100"/>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lstStyle/>
          <a:p>
            <a:pPr algn="ctr">
              <a:lnSpc>
                <a:spcPct val="90000"/>
              </a:lnSpc>
              <a:spcAft>
                <a:spcPct val="20000"/>
              </a:spcAft>
              <a:buClr>
                <a:srgbClr val="292929"/>
              </a:buClr>
            </a:pPr>
            <a:r>
              <a:rPr lang="tr-TR" sz="1200">
                <a:solidFill>
                  <a:srgbClr val="000000"/>
                </a:solidFill>
                <a:latin typeface="Calibri" pitchFamily="34" charset="0"/>
              </a:rPr>
              <a:t>Bu hastalığa yol açan maddeler </a:t>
            </a:r>
            <a:r>
              <a:rPr lang="tr-TR" sz="1200" b="1">
                <a:solidFill>
                  <a:srgbClr val="000000"/>
                </a:solidFill>
                <a:latin typeface="Calibri" pitchFamily="34" charset="0"/>
              </a:rPr>
              <a:t>hububat tozları, un, metaller, inorganik kimyasal maddeler, izosiyonat, enzimler ve mantarlardır. </a:t>
            </a:r>
          </a:p>
          <a:p>
            <a:pPr algn="ctr">
              <a:lnSpc>
                <a:spcPct val="90000"/>
              </a:lnSpc>
              <a:spcAft>
                <a:spcPct val="20000"/>
              </a:spcAft>
              <a:buClr>
                <a:srgbClr val="292929"/>
              </a:buClr>
            </a:pPr>
            <a:r>
              <a:rPr lang="tr-TR" sz="1200">
                <a:solidFill>
                  <a:srgbClr val="000000"/>
                </a:solidFill>
                <a:latin typeface="Calibri" pitchFamily="34" charset="0"/>
              </a:rPr>
              <a:t>Bu maddelerden tarım, üretim ve montaj gibi geniş bir alandaki çalışanların etkilendiği görülür</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37978"/>
                                        </p:tgtEl>
                                      </p:cBhvr>
                                    </p:animEffect>
                                    <p:animScale>
                                      <p:cBhvr>
                                        <p:cTn id="7" dur="250" autoRev="1" fill="hold"/>
                                        <p:tgtEl>
                                          <p:spTgt spid="37978"/>
                                        </p:tgtEl>
                                      </p:cBhvr>
                                      <p:by x="105000" y="105000"/>
                                    </p:animScale>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200"/>
                                        <p:tgtEl>
                                          <p:spTgt spid="10"/>
                                        </p:tgtEl>
                                      </p:cBhvr>
                                    </p:animEffect>
                                  </p:childTnLst>
                                </p:cTn>
                              </p:par>
                            </p:childTnLst>
                          </p:cTn>
                        </p:par>
                        <p:par>
                          <p:cTn id="12" fill="hold">
                            <p:stCondLst>
                              <p:cond delay="7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200"/>
                                        <p:tgtEl>
                                          <p:spTgt spid="11"/>
                                        </p:tgtEl>
                                      </p:cBhvr>
                                    </p:animEffect>
                                  </p:childTnLst>
                                </p:cTn>
                              </p:par>
                            </p:childTnLst>
                          </p:cTn>
                        </p:par>
                        <p:par>
                          <p:cTn id="16" fill="hold">
                            <p:stCondLst>
                              <p:cond delay="900"/>
                            </p:stCondLst>
                            <p:childTnLst>
                              <p:par>
                                <p:cTn id="17" presetID="22"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200"/>
                                        <p:tgtEl>
                                          <p:spTgt spid="5"/>
                                        </p:tgtEl>
                                      </p:cBhvr>
                                    </p:animEffect>
                                  </p:childTnLst>
                                </p:cTn>
                              </p:par>
                            </p:childTnLst>
                          </p:cTn>
                        </p:par>
                        <p:par>
                          <p:cTn id="20" fill="hold">
                            <p:stCondLst>
                              <p:cond delay="1100"/>
                            </p:stCondLst>
                            <p:childTnLst>
                              <p:par>
                                <p:cTn id="21" presetID="22" presetClass="entr" presetSubtype="1"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up)">
                                      <p:cBhvr>
                                        <p:cTn id="23" dur="200"/>
                                        <p:tgtEl>
                                          <p:spTgt spid="7"/>
                                        </p:tgtEl>
                                      </p:cBhvr>
                                    </p:animEffect>
                                  </p:childTnLst>
                                </p:cTn>
                              </p:par>
                            </p:childTnLst>
                          </p:cTn>
                        </p:par>
                        <p:par>
                          <p:cTn id="24" fill="hold">
                            <p:stCondLst>
                              <p:cond delay="1300"/>
                            </p:stCondLst>
                            <p:childTnLst>
                              <p:par>
                                <p:cTn id="25" presetID="22" presetClass="entr" presetSubtype="1"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up)">
                                      <p:cBhvr>
                                        <p:cTn id="27" dur="200"/>
                                        <p:tgtEl>
                                          <p:spTgt spid="15"/>
                                        </p:tgtEl>
                                      </p:cBhvr>
                                    </p:animEffect>
                                  </p:childTnLst>
                                </p:cTn>
                              </p:par>
                            </p:childTnLst>
                          </p:cTn>
                        </p:par>
                        <p:par>
                          <p:cTn id="28" fill="hold">
                            <p:stCondLst>
                              <p:cond delay="15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200"/>
                                        <p:tgtEl>
                                          <p:spTgt spid="16"/>
                                        </p:tgtEl>
                                      </p:cBhvr>
                                    </p:animEffect>
                                  </p:childTnLst>
                                </p:cTn>
                              </p:par>
                            </p:childTnLst>
                          </p:cTn>
                        </p:par>
                        <p:par>
                          <p:cTn id="32" fill="hold">
                            <p:stCondLst>
                              <p:cond delay="1700"/>
                            </p:stCondLst>
                            <p:childTnLst>
                              <p:par>
                                <p:cTn id="33" presetID="22" presetClass="entr" presetSubtype="1"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up)">
                                      <p:cBhvr>
                                        <p:cTn id="35" dur="200"/>
                                        <p:tgtEl>
                                          <p:spTgt spid="12"/>
                                        </p:tgtEl>
                                      </p:cBhvr>
                                    </p:animEffect>
                                  </p:childTnLst>
                                </p:cTn>
                              </p:par>
                            </p:childTnLst>
                          </p:cTn>
                        </p:par>
                        <p:par>
                          <p:cTn id="36" fill="hold">
                            <p:stCondLst>
                              <p:cond delay="1900"/>
                            </p:stCondLst>
                            <p:childTnLst>
                              <p:par>
                                <p:cTn id="37" presetID="22" presetClass="entr" presetSubtype="1"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up)">
                                      <p:cBhvr>
                                        <p:cTn id="39" dur="200"/>
                                        <p:tgtEl>
                                          <p:spTgt spid="13"/>
                                        </p:tgtEl>
                                      </p:cBhvr>
                                    </p:animEffect>
                                  </p:childTnLst>
                                </p:cTn>
                              </p:par>
                            </p:childTnLst>
                          </p:cTn>
                        </p:par>
                        <p:par>
                          <p:cTn id="40" fill="hold">
                            <p:stCondLst>
                              <p:cond delay="2100"/>
                            </p:stCondLst>
                            <p:childTnLst>
                              <p:par>
                                <p:cTn id="41" presetID="22" presetClass="entr" presetSubtype="1"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up)">
                                      <p:cBhvr>
                                        <p:cTn id="43" dur="200"/>
                                        <p:tgtEl>
                                          <p:spTgt spid="8"/>
                                        </p:tgtEl>
                                      </p:cBhvr>
                                    </p:animEffect>
                                  </p:childTnLst>
                                </p:cTn>
                              </p:par>
                            </p:childTnLst>
                          </p:cTn>
                        </p:par>
                        <p:par>
                          <p:cTn id="44" fill="hold">
                            <p:stCondLst>
                              <p:cond delay="2300"/>
                            </p:stCondLst>
                            <p:childTnLst>
                              <p:par>
                                <p:cTn id="45" presetID="22" presetClass="entr" presetSubtype="1"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up)">
                                      <p:cBhvr>
                                        <p:cTn id="47" dur="200"/>
                                        <p:tgtEl>
                                          <p:spTgt spid="9"/>
                                        </p:tgtEl>
                                      </p:cBhvr>
                                    </p:animEffect>
                                  </p:childTnLst>
                                </p:cTn>
                              </p:par>
                            </p:childTnLst>
                          </p:cTn>
                        </p:par>
                        <p:par>
                          <p:cTn id="48" fill="hold">
                            <p:stCondLst>
                              <p:cond delay="2500"/>
                            </p:stCondLst>
                            <p:childTnLst>
                              <p:par>
                                <p:cTn id="49" presetID="22" presetClass="entr" presetSubtype="1"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up)">
                                      <p:cBhvr>
                                        <p:cTn id="51" dur="200"/>
                                        <p:tgtEl>
                                          <p:spTgt spid="17"/>
                                        </p:tgtEl>
                                      </p:cBhvr>
                                    </p:animEffect>
                                  </p:childTnLst>
                                </p:cTn>
                              </p:par>
                            </p:childTnLst>
                          </p:cTn>
                        </p:par>
                        <p:par>
                          <p:cTn id="52" fill="hold">
                            <p:stCondLst>
                              <p:cond delay="2700"/>
                            </p:stCondLst>
                            <p:childTnLst>
                              <p:par>
                                <p:cTn id="53" presetID="22" presetClass="entr" presetSubtype="1"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up)">
                                      <p:cBhvr>
                                        <p:cTn id="55" dur="2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78" grpId="0" animBg="1"/>
      <p:bldP spid="5" grpId="0" animBg="1"/>
      <p:bldP spid="7" grpId="0" animBg="1"/>
      <p:bldP spid="8" grpId="0" animBg="1"/>
      <p:bldP spid="9" grpId="0" animBg="1"/>
      <p:bldP spid="10" grpId="0" animBg="1"/>
      <p:bldP spid="11" grpId="0" animBg="1"/>
      <p:bldP spid="12" grpId="0" animBg="1"/>
      <p:bldP spid="13" grpId="0" animBg="1"/>
      <p:bldP spid="15" grpId="0" animBg="1"/>
      <p:bldP spid="16" grpId="0" animBg="1"/>
      <p:bldP spid="17" grpId="0" animBg="1"/>
      <p:bldP spid="18" grpId="0" animBg="1"/>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78" name="Rectangle 90"/>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sp>
        <p:nvSpPr>
          <p:cNvPr id="4" name="Rechteck 4"/>
          <p:cNvSpPr>
            <a:spLocks noChangeArrowheads="1"/>
          </p:cNvSpPr>
          <p:nvPr/>
        </p:nvSpPr>
        <p:spPr bwMode="auto">
          <a:xfrm>
            <a:off x="-9525" y="3381375"/>
            <a:ext cx="9153525" cy="2476500"/>
          </a:xfrm>
          <a:prstGeom prst="rect">
            <a:avLst/>
          </a:prstGeom>
          <a:noFill/>
          <a:ln w="9525" algn="ctr">
            <a:noFill/>
            <a:round/>
            <a:headEnd/>
            <a:tailEnd/>
          </a:ln>
        </p:spPr>
        <p:txBody>
          <a:bodyPr wrap="none" anchor="ctr"/>
          <a:lstStyle/>
          <a:p>
            <a:pPr algn="ctr">
              <a:defRPr/>
            </a:pPr>
            <a:r>
              <a:rPr lang="tr-TR" sz="7200" b="1" noProof="1">
                <a:solidFill>
                  <a:srgbClr val="575757"/>
                </a:solidFill>
                <a:effectLst>
                  <a:innerShdw blurRad="63500" dist="50800" dir="8100000">
                    <a:prstClr val="black">
                      <a:alpha val="50000"/>
                    </a:prstClr>
                  </a:innerShdw>
                </a:effectLst>
                <a:latin typeface="Calibri" pitchFamily="34" charset="0"/>
                <a:cs typeface="Calibri" pitchFamily="34" charset="0"/>
              </a:rPr>
              <a:t>Mesleki </a:t>
            </a:r>
          </a:p>
          <a:p>
            <a:pPr algn="ctr">
              <a:defRPr/>
            </a:pPr>
            <a:r>
              <a:rPr lang="tr-TR" sz="7200" b="1" noProof="1">
                <a:solidFill>
                  <a:srgbClr val="575757"/>
                </a:solidFill>
                <a:effectLst>
                  <a:innerShdw blurRad="63500" dist="50800" dir="8100000">
                    <a:prstClr val="black">
                      <a:alpha val="50000"/>
                    </a:prstClr>
                  </a:innerShdw>
                </a:effectLst>
                <a:latin typeface="Calibri" pitchFamily="34" charset="0"/>
                <a:cs typeface="Calibri" pitchFamily="34" charset="0"/>
              </a:rPr>
              <a:t>Kas-İskelet Sistemi</a:t>
            </a:r>
          </a:p>
          <a:p>
            <a:pPr algn="ctr">
              <a:defRPr/>
            </a:pPr>
            <a:r>
              <a:rPr lang="tr-TR" sz="7200" b="1" noProof="1">
                <a:solidFill>
                  <a:srgbClr val="575757"/>
                </a:solidFill>
                <a:effectLst>
                  <a:innerShdw blurRad="63500" dist="50800" dir="8100000">
                    <a:prstClr val="black">
                      <a:alpha val="50000"/>
                    </a:prstClr>
                  </a:innerShdw>
                </a:effectLst>
                <a:latin typeface="Calibri" pitchFamily="34" charset="0"/>
                <a:cs typeface="Calibri" pitchFamily="34" charset="0"/>
              </a:rPr>
              <a:t> Hastalıkları</a:t>
            </a:r>
          </a:p>
        </p:txBody>
      </p:sp>
      <p:pic>
        <p:nvPicPr>
          <p:cNvPr id="5" name="Picture 2"/>
          <p:cNvPicPr>
            <a:picLocks noChangeAspect="1" noChangeArrowheads="1"/>
          </p:cNvPicPr>
          <p:nvPr/>
        </p:nvPicPr>
        <p:blipFill>
          <a:blip r:embed="rId3" cstate="print">
            <a:extLst/>
          </a:blip>
          <a:srcRect/>
          <a:stretch>
            <a:fillRect/>
          </a:stretch>
        </p:blipFill>
        <p:spPr bwMode="auto">
          <a:xfrm>
            <a:off x="2971800" y="447675"/>
            <a:ext cx="2961743" cy="27527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37978"/>
                                        </p:tgtEl>
                                      </p:cBhvr>
                                    </p:animEffect>
                                    <p:animScale>
                                      <p:cBhvr>
                                        <p:cTn id="7" dur="250" autoRev="1" fill="hold"/>
                                        <p:tgtEl>
                                          <p:spTgt spid="3797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78" grpId="0" animBg="1"/>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456" name="Rectangle 11"/>
          <p:cNvSpPr>
            <a:spLocks noChangeArrowheads="1"/>
          </p:cNvSpPr>
          <p:nvPr/>
        </p:nvSpPr>
        <p:spPr bwMode="gray">
          <a:xfrm>
            <a:off x="2657475" y="1555750"/>
            <a:ext cx="6143625" cy="360363"/>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288000" tIns="0" rIns="0" bIns="0" anchor="ctr"/>
          <a:lstStyle/>
          <a:p>
            <a:pPr defTabSz="801688" eaLnBrk="0" hangingPunct="0"/>
            <a:r>
              <a:rPr lang="tr-TR" sz="2000" b="1" noProof="1">
                <a:solidFill>
                  <a:srgbClr val="FFFFFF"/>
                </a:solidFill>
                <a:latin typeface="Calibri" pitchFamily="34" charset="0"/>
              </a:rPr>
              <a:t>ETYOLOJİ</a:t>
            </a:r>
          </a:p>
        </p:txBody>
      </p:sp>
      <p:sp>
        <p:nvSpPr>
          <p:cNvPr id="58457" name="Rectangle 5"/>
          <p:cNvSpPr>
            <a:spLocks noChangeArrowheads="1"/>
          </p:cNvSpPr>
          <p:nvPr/>
        </p:nvSpPr>
        <p:spPr bwMode="gray">
          <a:xfrm>
            <a:off x="2657475" y="1916113"/>
            <a:ext cx="6143625" cy="3449637"/>
          </a:xfrm>
          <a:prstGeom prst="rect">
            <a:avLst/>
          </a:prstGeom>
          <a:solidFill>
            <a:schemeClr val="bg1"/>
          </a:soli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lstStyle/>
          <a:p>
            <a:pPr marL="250825" indent="-179388" algn="ctr">
              <a:lnSpc>
                <a:spcPct val="90000"/>
              </a:lnSpc>
              <a:spcAft>
                <a:spcPct val="20000"/>
              </a:spcAft>
              <a:buClr>
                <a:srgbClr val="292929"/>
              </a:buClr>
              <a:buFont typeface="Arial" charset="0"/>
              <a:buAutoNum type="arabicPeriod"/>
            </a:pPr>
            <a:endParaRPr lang="tr-TR" i="1">
              <a:solidFill>
                <a:srgbClr val="000000"/>
              </a:solidFill>
              <a:latin typeface="Calibri" pitchFamily="34" charset="0"/>
            </a:endParaRPr>
          </a:p>
          <a:p>
            <a:pPr marL="250825" indent="-179388" algn="ctr">
              <a:lnSpc>
                <a:spcPct val="90000"/>
              </a:lnSpc>
              <a:spcAft>
                <a:spcPct val="20000"/>
              </a:spcAft>
              <a:buClr>
                <a:srgbClr val="292929"/>
              </a:buClr>
            </a:pPr>
            <a:r>
              <a:rPr lang="tr-TR" i="1">
                <a:solidFill>
                  <a:srgbClr val="000000"/>
                </a:solidFill>
                <a:latin typeface="Calibri" pitchFamily="34" charset="0"/>
              </a:rPr>
              <a:t>Kas-iskelet sistemi problemleri oldukça geniş bir spektrumdur. </a:t>
            </a:r>
          </a:p>
          <a:p>
            <a:pPr marL="250825" indent="-179388">
              <a:lnSpc>
                <a:spcPct val="90000"/>
              </a:lnSpc>
              <a:spcAft>
                <a:spcPct val="20000"/>
              </a:spcAft>
              <a:buClr>
                <a:srgbClr val="292929"/>
              </a:buClr>
            </a:pPr>
            <a:r>
              <a:rPr lang="tr-TR" i="1">
                <a:solidFill>
                  <a:srgbClr val="000000"/>
                </a:solidFill>
                <a:latin typeface="Calibri" pitchFamily="34" charset="0"/>
              </a:rPr>
              <a:t>Nedenleri:</a:t>
            </a:r>
          </a:p>
          <a:p>
            <a:pPr marL="250825" indent="-179388">
              <a:lnSpc>
                <a:spcPct val="90000"/>
              </a:lnSpc>
              <a:buClr>
                <a:srgbClr val="292929"/>
              </a:buClr>
              <a:buFont typeface="Arial" charset="0"/>
              <a:buAutoNum type="arabicPeriod"/>
            </a:pPr>
            <a:r>
              <a:rPr lang="tr-TR" i="1">
                <a:solidFill>
                  <a:srgbClr val="000000"/>
                </a:solidFill>
                <a:latin typeface="Calibri" pitchFamily="34" charset="0"/>
              </a:rPr>
              <a:t>Kullanılan araçların ergonomik yetersizliği, </a:t>
            </a:r>
          </a:p>
          <a:p>
            <a:pPr marL="250825" indent="-179388">
              <a:lnSpc>
                <a:spcPct val="90000"/>
              </a:lnSpc>
              <a:buClr>
                <a:srgbClr val="292929"/>
              </a:buClr>
              <a:buFont typeface="Arial" charset="0"/>
              <a:buAutoNum type="arabicPeriod"/>
            </a:pPr>
            <a:r>
              <a:rPr lang="tr-TR" i="1">
                <a:solidFill>
                  <a:srgbClr val="000000"/>
                </a:solidFill>
                <a:latin typeface="Calibri" pitchFamily="34" charset="0"/>
              </a:rPr>
              <a:t>Çalışanların duruş ve oturuşundaki hataları,</a:t>
            </a:r>
          </a:p>
          <a:p>
            <a:pPr marL="250825" indent="-179388">
              <a:lnSpc>
                <a:spcPct val="90000"/>
              </a:lnSpc>
              <a:buClr>
                <a:srgbClr val="292929"/>
              </a:buClr>
              <a:buFont typeface="Arial" charset="0"/>
              <a:buAutoNum type="arabicPeriod"/>
            </a:pPr>
            <a:r>
              <a:rPr lang="tr-TR" i="1">
                <a:solidFill>
                  <a:srgbClr val="000000"/>
                </a:solidFill>
                <a:latin typeface="Calibri" pitchFamily="34" charset="0"/>
              </a:rPr>
              <a:t>Uzun çalışma saatleri,</a:t>
            </a:r>
          </a:p>
          <a:p>
            <a:pPr marL="250825" indent="-179388">
              <a:lnSpc>
                <a:spcPct val="90000"/>
              </a:lnSpc>
              <a:spcAft>
                <a:spcPct val="20000"/>
              </a:spcAft>
              <a:buClr>
                <a:srgbClr val="292929"/>
              </a:buClr>
            </a:pPr>
            <a:endParaRPr lang="tr-TR" i="1">
              <a:solidFill>
                <a:srgbClr val="000000"/>
              </a:solidFill>
              <a:latin typeface="Calibri" pitchFamily="34" charset="0"/>
            </a:endParaRPr>
          </a:p>
          <a:p>
            <a:pPr marL="250825" indent="-179388">
              <a:lnSpc>
                <a:spcPct val="90000"/>
              </a:lnSpc>
              <a:spcAft>
                <a:spcPct val="20000"/>
              </a:spcAft>
              <a:buClr>
                <a:srgbClr val="292929"/>
              </a:buClr>
            </a:pPr>
            <a:r>
              <a:rPr lang="tr-TR" i="1">
                <a:solidFill>
                  <a:srgbClr val="000000"/>
                </a:solidFill>
                <a:latin typeface="Calibri" pitchFamily="34" charset="0"/>
              </a:rPr>
              <a:t> </a:t>
            </a:r>
          </a:p>
        </p:txBody>
      </p:sp>
      <p:sp>
        <p:nvSpPr>
          <p:cNvPr id="455684" name="Rectangle 12"/>
          <p:cNvSpPr>
            <a:spLocks noChangeArrowheads="1"/>
          </p:cNvSpPr>
          <p:nvPr/>
        </p:nvSpPr>
        <p:spPr bwMode="gray">
          <a:xfrm>
            <a:off x="300038" y="411163"/>
            <a:ext cx="8520112" cy="647700"/>
          </a:xfrm>
          <a:prstGeom prst="rect">
            <a:avLst/>
          </a:prstGeom>
          <a:noFill/>
          <a:ln w="9525">
            <a:noFill/>
            <a:miter lim="800000"/>
            <a:headEnd/>
            <a:tailEnd/>
          </a:ln>
        </p:spPr>
        <p:txBody>
          <a:bodyPr lIns="0" rIns="0"/>
          <a:lstStyle/>
          <a:p>
            <a:endParaRPr lang="tr-TR" sz="2000" b="1" noProof="1">
              <a:solidFill>
                <a:srgbClr val="000000"/>
              </a:solidFill>
            </a:endParaRPr>
          </a:p>
        </p:txBody>
      </p:sp>
      <p:sp>
        <p:nvSpPr>
          <p:cNvPr id="23" name="Rectangle 31"/>
          <p:cNvSpPr txBox="1">
            <a:spLocks noChangeArrowheads="1"/>
          </p:cNvSpPr>
          <p:nvPr/>
        </p:nvSpPr>
        <p:spPr bwMode="gray">
          <a:xfrm>
            <a:off x="231797" y="411163"/>
            <a:ext cx="8816669" cy="647700"/>
          </a:xfrm>
          <a:prstGeom prst="rect">
            <a:avLst/>
          </a:prstGeom>
          <a:noFill/>
          <a:ln w="9525">
            <a:noFill/>
            <a:miter lim="800000"/>
            <a:headEnd/>
            <a:tailEnd/>
          </a:ln>
        </p:spPr>
        <p:txBody>
          <a:bodyPr lIns="0" rIns="0" anchor="ct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200" algn="l" rtl="0" eaLnBrk="0" fontAlgn="base" hangingPunct="0">
              <a:lnSpc>
                <a:spcPct val="90000"/>
              </a:lnSpc>
              <a:spcBef>
                <a:spcPct val="0"/>
              </a:spcBef>
              <a:spcAft>
                <a:spcPct val="0"/>
              </a:spcAft>
              <a:defRPr sz="2400" b="1">
                <a:solidFill>
                  <a:schemeClr val="tx1"/>
                </a:solidFill>
                <a:latin typeface="Arial" charset="0"/>
                <a:cs typeface="Arial" charset="0"/>
              </a:defRPr>
            </a:lvl6pPr>
            <a:lvl7pPr marL="914400" algn="l" rtl="0" eaLnBrk="0" fontAlgn="base" hangingPunct="0">
              <a:lnSpc>
                <a:spcPct val="90000"/>
              </a:lnSpc>
              <a:spcBef>
                <a:spcPct val="0"/>
              </a:spcBef>
              <a:spcAft>
                <a:spcPct val="0"/>
              </a:spcAft>
              <a:defRPr sz="2400" b="1">
                <a:solidFill>
                  <a:schemeClr val="tx1"/>
                </a:solidFill>
                <a:latin typeface="Arial" charset="0"/>
                <a:cs typeface="Arial" charset="0"/>
              </a:defRPr>
            </a:lvl7pPr>
            <a:lvl8pPr marL="1371600" algn="l" rtl="0" eaLnBrk="0" fontAlgn="base" hangingPunct="0">
              <a:lnSpc>
                <a:spcPct val="90000"/>
              </a:lnSpc>
              <a:spcBef>
                <a:spcPct val="0"/>
              </a:spcBef>
              <a:spcAft>
                <a:spcPct val="0"/>
              </a:spcAft>
              <a:defRPr sz="2400" b="1">
                <a:solidFill>
                  <a:schemeClr val="tx1"/>
                </a:solidFill>
                <a:latin typeface="Arial" charset="0"/>
                <a:cs typeface="Arial" charset="0"/>
              </a:defRPr>
            </a:lvl8pPr>
            <a:lvl9pPr marL="1828800" algn="l" rtl="0" eaLnBrk="0" fontAlgn="base" hangingPunct="0">
              <a:lnSpc>
                <a:spcPct val="90000"/>
              </a:lnSpc>
              <a:spcBef>
                <a:spcPct val="0"/>
              </a:spcBef>
              <a:spcAft>
                <a:spcPct val="0"/>
              </a:spcAft>
              <a:defRPr sz="2400" b="1">
                <a:solidFill>
                  <a:schemeClr val="tx1"/>
                </a:solidFill>
                <a:latin typeface="Arial" charset="0"/>
                <a:cs typeface="Arial" charset="0"/>
              </a:defRPr>
            </a:lvl9pPr>
          </a:lstStyle>
          <a:p>
            <a:pPr>
              <a:defRPr/>
            </a:pPr>
            <a:r>
              <a:rPr lang="tr-TR" sz="3200" noProof="1" smtClean="0">
                <a:solidFill>
                  <a:srgbClr val="575757"/>
                </a:solidFill>
                <a:effectLst>
                  <a:innerShdw blurRad="63500" dist="50800" dir="8100000">
                    <a:prstClr val="black">
                      <a:alpha val="50000"/>
                    </a:prstClr>
                  </a:innerShdw>
                </a:effectLst>
                <a:latin typeface="Calibri" pitchFamily="34" charset="0"/>
                <a:cs typeface="Calibri" pitchFamily="34" charset="0"/>
              </a:rPr>
              <a:t>MESLEKİ KAS-İSKELET SİSTEMİ HASTALIKLARI</a:t>
            </a:r>
            <a:endParaRPr lang="en-GB" sz="3200" noProof="1" smtClean="0">
              <a:solidFill>
                <a:srgbClr val="575757"/>
              </a:solidFill>
              <a:effectLst>
                <a:innerShdw blurRad="63500" dist="50800" dir="8100000">
                  <a:prstClr val="black">
                    <a:alpha val="50000"/>
                  </a:prstClr>
                </a:innerShdw>
              </a:effectLst>
              <a:latin typeface="Calibri" pitchFamily="34" charset="0"/>
              <a:cs typeface="Calibri" pitchFamily="34" charset="0"/>
            </a:endParaRPr>
          </a:p>
        </p:txBody>
      </p:sp>
    </p:spTree>
  </p:cSld>
  <p:clrMapOvr>
    <a:masterClrMapping/>
  </p:clrMapOvr>
  <p:transition>
    <p:fade/>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456" name="Rectangle 11"/>
          <p:cNvSpPr>
            <a:spLocks noChangeArrowheads="1"/>
          </p:cNvSpPr>
          <p:nvPr/>
        </p:nvSpPr>
        <p:spPr bwMode="gray">
          <a:xfrm>
            <a:off x="2657475" y="1555750"/>
            <a:ext cx="6143625" cy="360363"/>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288000" tIns="0" rIns="0" bIns="0" anchor="ctr"/>
          <a:lstStyle/>
          <a:p>
            <a:pPr defTabSz="801688" eaLnBrk="0" hangingPunct="0">
              <a:defRPr/>
            </a:pPr>
            <a:r>
              <a:rPr lang="tr-TR" sz="2000" b="1" noProof="1">
                <a:solidFill>
                  <a:srgbClr val="FFFFFF"/>
                </a:solidFill>
                <a:latin typeface="Calibri" pitchFamily="34" charset="0"/>
                <a:cs typeface="Calibri" pitchFamily="34" charset="0"/>
              </a:rPr>
              <a:t>ÖNLEM</a:t>
            </a:r>
            <a:endParaRPr lang="de-DE" sz="2000" b="1" noProof="1">
              <a:solidFill>
                <a:srgbClr val="FFFFFF"/>
              </a:solidFill>
              <a:latin typeface="Calibri" pitchFamily="34" charset="0"/>
              <a:cs typeface="Calibri" pitchFamily="34" charset="0"/>
            </a:endParaRPr>
          </a:p>
        </p:txBody>
      </p:sp>
      <p:sp>
        <p:nvSpPr>
          <p:cNvPr id="58457" name="Rectangle 5"/>
          <p:cNvSpPr>
            <a:spLocks noChangeArrowheads="1"/>
          </p:cNvSpPr>
          <p:nvPr/>
        </p:nvSpPr>
        <p:spPr bwMode="gray">
          <a:xfrm>
            <a:off x="2657475" y="1916113"/>
            <a:ext cx="6143625" cy="3449637"/>
          </a:xfrm>
          <a:prstGeom prst="rect">
            <a:avLst/>
          </a:prstGeom>
          <a:solidFill>
            <a:schemeClr val="bg1"/>
          </a:soli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lstStyle/>
          <a:p>
            <a:pPr marL="71438">
              <a:lnSpc>
                <a:spcPct val="90000"/>
              </a:lnSpc>
              <a:spcAft>
                <a:spcPct val="20000"/>
              </a:spcAft>
              <a:buClr>
                <a:srgbClr val="292929"/>
              </a:buClr>
            </a:pPr>
            <a:r>
              <a:rPr lang="tr-TR" i="1">
                <a:solidFill>
                  <a:srgbClr val="000000"/>
                </a:solidFill>
                <a:latin typeface="Calibri" pitchFamily="34" charset="0"/>
              </a:rPr>
              <a:t>Kas-iskelet sisteminde ağrılara neden olur. Bu tür bozuklukların önlenmesinde </a:t>
            </a:r>
          </a:p>
          <a:p>
            <a:pPr marL="71438">
              <a:lnSpc>
                <a:spcPct val="90000"/>
              </a:lnSpc>
              <a:buClr>
                <a:srgbClr val="292929"/>
              </a:buClr>
              <a:buFontTx/>
              <a:buAutoNum type="arabicPeriod"/>
            </a:pPr>
            <a:r>
              <a:rPr lang="tr-TR" i="1">
                <a:solidFill>
                  <a:srgbClr val="000000"/>
                </a:solidFill>
                <a:latin typeface="Calibri" pitchFamily="34" charset="0"/>
              </a:rPr>
              <a:t>Yeterince dinlenme,</a:t>
            </a:r>
          </a:p>
          <a:p>
            <a:pPr marL="71438">
              <a:lnSpc>
                <a:spcPct val="90000"/>
              </a:lnSpc>
              <a:buClr>
                <a:srgbClr val="292929"/>
              </a:buClr>
              <a:buFontTx/>
              <a:buAutoNum type="arabicPeriod"/>
            </a:pPr>
            <a:r>
              <a:rPr lang="tr-TR" i="1">
                <a:solidFill>
                  <a:srgbClr val="000000"/>
                </a:solidFill>
                <a:latin typeface="Calibri" pitchFamily="34" charset="0"/>
              </a:rPr>
              <a:t>Daha iyi çalışma koşulları, </a:t>
            </a:r>
          </a:p>
          <a:p>
            <a:pPr marL="71438">
              <a:lnSpc>
                <a:spcPct val="90000"/>
              </a:lnSpc>
              <a:buClr>
                <a:srgbClr val="292929"/>
              </a:buClr>
              <a:buFontTx/>
              <a:buAutoNum type="arabicPeriod"/>
            </a:pPr>
            <a:r>
              <a:rPr lang="tr-TR" i="1">
                <a:solidFill>
                  <a:srgbClr val="000000"/>
                </a:solidFill>
                <a:latin typeface="Calibri" pitchFamily="34" charset="0"/>
              </a:rPr>
              <a:t>Fiziksel egzersiz eğitimleri (Asıl hedef, insanların hem günlük yaşamlarında hem de iş sırasında yaptığı değişik hareketlerin postür ve iskelet sistemleri üzerinde biriken stresini azaltmak olmalıdır),</a:t>
            </a:r>
          </a:p>
          <a:p>
            <a:pPr marL="71438">
              <a:lnSpc>
                <a:spcPct val="90000"/>
              </a:lnSpc>
              <a:buClr>
                <a:srgbClr val="292929"/>
              </a:buClr>
            </a:pPr>
            <a:endParaRPr lang="tr-TR" i="1">
              <a:solidFill>
                <a:srgbClr val="000000"/>
              </a:solidFill>
              <a:latin typeface="Calibri" pitchFamily="34" charset="0"/>
            </a:endParaRPr>
          </a:p>
          <a:p>
            <a:pPr marL="71438" algn="ctr">
              <a:lnSpc>
                <a:spcPct val="90000"/>
              </a:lnSpc>
              <a:buClr>
                <a:srgbClr val="292929"/>
              </a:buClr>
            </a:pPr>
            <a:r>
              <a:rPr lang="tr-TR" b="1" i="1">
                <a:solidFill>
                  <a:srgbClr val="000000"/>
                </a:solidFill>
                <a:latin typeface="Calibri" pitchFamily="34" charset="0"/>
              </a:rPr>
              <a:t>«İşin fiziksel gerekleri, kas-iskelet sisteminde aşırı yorgunluğa, akut/kronik hastalık ve yaralanmalara yol açabilmektedir. Bu rahatsızlıkların en önemlileri sırt-bel ve birikimli (kümülatif) travma hastalıklarıdır.»</a:t>
            </a:r>
          </a:p>
        </p:txBody>
      </p:sp>
      <p:sp>
        <p:nvSpPr>
          <p:cNvPr id="457732" name="Rectangle 12"/>
          <p:cNvSpPr>
            <a:spLocks noChangeArrowheads="1"/>
          </p:cNvSpPr>
          <p:nvPr/>
        </p:nvSpPr>
        <p:spPr bwMode="gray">
          <a:xfrm>
            <a:off x="300038" y="411163"/>
            <a:ext cx="8520112" cy="647700"/>
          </a:xfrm>
          <a:prstGeom prst="rect">
            <a:avLst/>
          </a:prstGeom>
          <a:noFill/>
          <a:ln w="9525">
            <a:noFill/>
            <a:miter lim="800000"/>
            <a:headEnd/>
            <a:tailEnd/>
          </a:ln>
        </p:spPr>
        <p:txBody>
          <a:bodyPr lIns="0" rIns="0"/>
          <a:lstStyle/>
          <a:p>
            <a:endParaRPr lang="tr-TR" sz="2000" b="1" noProof="1">
              <a:solidFill>
                <a:srgbClr val="000000"/>
              </a:solidFill>
            </a:endParaRPr>
          </a:p>
        </p:txBody>
      </p:sp>
      <p:sp>
        <p:nvSpPr>
          <p:cNvPr id="23" name="Rectangle 31"/>
          <p:cNvSpPr txBox="1">
            <a:spLocks noChangeArrowheads="1"/>
          </p:cNvSpPr>
          <p:nvPr/>
        </p:nvSpPr>
        <p:spPr bwMode="gray">
          <a:xfrm>
            <a:off x="231797" y="411163"/>
            <a:ext cx="8816669" cy="647700"/>
          </a:xfrm>
          <a:prstGeom prst="rect">
            <a:avLst/>
          </a:prstGeom>
          <a:noFill/>
          <a:ln w="9525">
            <a:noFill/>
            <a:miter lim="800000"/>
            <a:headEnd/>
            <a:tailEnd/>
          </a:ln>
        </p:spPr>
        <p:txBody>
          <a:bodyPr lIns="0" rIns="0" anchor="ct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200" algn="l" rtl="0" eaLnBrk="0" fontAlgn="base" hangingPunct="0">
              <a:lnSpc>
                <a:spcPct val="90000"/>
              </a:lnSpc>
              <a:spcBef>
                <a:spcPct val="0"/>
              </a:spcBef>
              <a:spcAft>
                <a:spcPct val="0"/>
              </a:spcAft>
              <a:defRPr sz="2400" b="1">
                <a:solidFill>
                  <a:schemeClr val="tx1"/>
                </a:solidFill>
                <a:latin typeface="Arial" charset="0"/>
                <a:cs typeface="Arial" charset="0"/>
              </a:defRPr>
            </a:lvl6pPr>
            <a:lvl7pPr marL="914400" algn="l" rtl="0" eaLnBrk="0" fontAlgn="base" hangingPunct="0">
              <a:lnSpc>
                <a:spcPct val="90000"/>
              </a:lnSpc>
              <a:spcBef>
                <a:spcPct val="0"/>
              </a:spcBef>
              <a:spcAft>
                <a:spcPct val="0"/>
              </a:spcAft>
              <a:defRPr sz="2400" b="1">
                <a:solidFill>
                  <a:schemeClr val="tx1"/>
                </a:solidFill>
                <a:latin typeface="Arial" charset="0"/>
                <a:cs typeface="Arial" charset="0"/>
              </a:defRPr>
            </a:lvl7pPr>
            <a:lvl8pPr marL="1371600" algn="l" rtl="0" eaLnBrk="0" fontAlgn="base" hangingPunct="0">
              <a:lnSpc>
                <a:spcPct val="90000"/>
              </a:lnSpc>
              <a:spcBef>
                <a:spcPct val="0"/>
              </a:spcBef>
              <a:spcAft>
                <a:spcPct val="0"/>
              </a:spcAft>
              <a:defRPr sz="2400" b="1">
                <a:solidFill>
                  <a:schemeClr val="tx1"/>
                </a:solidFill>
                <a:latin typeface="Arial" charset="0"/>
                <a:cs typeface="Arial" charset="0"/>
              </a:defRPr>
            </a:lvl8pPr>
            <a:lvl9pPr marL="1828800" algn="l" rtl="0" eaLnBrk="0" fontAlgn="base" hangingPunct="0">
              <a:lnSpc>
                <a:spcPct val="90000"/>
              </a:lnSpc>
              <a:spcBef>
                <a:spcPct val="0"/>
              </a:spcBef>
              <a:spcAft>
                <a:spcPct val="0"/>
              </a:spcAft>
              <a:defRPr sz="2400" b="1">
                <a:solidFill>
                  <a:schemeClr val="tx1"/>
                </a:solidFill>
                <a:latin typeface="Arial" charset="0"/>
                <a:cs typeface="Arial" charset="0"/>
              </a:defRPr>
            </a:lvl9pPr>
          </a:lstStyle>
          <a:p>
            <a:pPr>
              <a:defRPr/>
            </a:pPr>
            <a:r>
              <a:rPr lang="tr-TR" sz="3200" noProof="1" smtClean="0">
                <a:solidFill>
                  <a:srgbClr val="575757"/>
                </a:solidFill>
                <a:effectLst>
                  <a:innerShdw blurRad="63500" dist="50800" dir="8100000">
                    <a:prstClr val="black">
                      <a:alpha val="50000"/>
                    </a:prstClr>
                  </a:innerShdw>
                </a:effectLst>
                <a:latin typeface="Calibri" pitchFamily="34" charset="0"/>
                <a:cs typeface="Calibri" pitchFamily="34" charset="0"/>
              </a:rPr>
              <a:t>MESLEKİ KAS-İSKELET SİSTEMİ HASTALIKLARI</a:t>
            </a:r>
            <a:endParaRPr lang="en-GB" sz="3200" noProof="1" smtClean="0">
              <a:solidFill>
                <a:srgbClr val="575757"/>
              </a:solidFill>
              <a:effectLst>
                <a:innerShdw blurRad="63500" dist="50800" dir="8100000">
                  <a:prstClr val="black">
                    <a:alpha val="50000"/>
                  </a:prstClr>
                </a:innerShdw>
              </a:effectLst>
              <a:latin typeface="Calibri" pitchFamily="34" charset="0"/>
              <a:cs typeface="Calibri" pitchFamily="34" charset="0"/>
            </a:endParaRPr>
          </a:p>
        </p:txBody>
      </p:sp>
    </p:spTree>
  </p:cSld>
  <p:clrMapOvr>
    <a:masterClrMapping/>
  </p:clrMapOvr>
  <p:transition>
    <p:fade/>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78" name="Rectangle 90"/>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sp>
        <p:nvSpPr>
          <p:cNvPr id="459779" name="Rectangle 12"/>
          <p:cNvSpPr>
            <a:spLocks noChangeArrowheads="1"/>
          </p:cNvSpPr>
          <p:nvPr/>
        </p:nvSpPr>
        <p:spPr bwMode="gray">
          <a:xfrm>
            <a:off x="300038" y="411163"/>
            <a:ext cx="8520112" cy="647700"/>
          </a:xfrm>
          <a:prstGeom prst="rect">
            <a:avLst/>
          </a:prstGeom>
          <a:noFill/>
          <a:ln w="9525">
            <a:noFill/>
            <a:miter lim="800000"/>
            <a:headEnd/>
            <a:tailEnd/>
          </a:ln>
        </p:spPr>
        <p:txBody>
          <a:bodyPr lIns="0" rIns="0"/>
          <a:lstStyle/>
          <a:p>
            <a:endParaRPr lang="en-GB" sz="2000" b="1">
              <a:solidFill>
                <a:srgbClr val="000000"/>
              </a:solidFill>
            </a:endParaRPr>
          </a:p>
        </p:txBody>
      </p:sp>
      <p:sp>
        <p:nvSpPr>
          <p:cNvPr id="5" name="Rectangle 55"/>
          <p:cNvSpPr>
            <a:spLocks noChangeArrowheads="1"/>
          </p:cNvSpPr>
          <p:nvPr/>
        </p:nvSpPr>
        <p:spPr bwMode="gray">
          <a:xfrm>
            <a:off x="4586288" y="1419224"/>
            <a:ext cx="3802136" cy="886603"/>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288000" tIns="0" rIns="0" bIns="0" anchor="ctr"/>
          <a:lstStyle/>
          <a:p>
            <a:pPr algn="ctr" defTabSz="801688" eaLnBrk="0" hangingPunct="0"/>
            <a:r>
              <a:rPr lang="tr-TR" sz="2400" b="1">
                <a:solidFill>
                  <a:srgbClr val="FFFFFF"/>
                </a:solidFill>
                <a:latin typeface="Calibri" pitchFamily="34" charset="0"/>
              </a:rPr>
              <a:t>Birikimli Travma Hastalıkları</a:t>
            </a:r>
          </a:p>
          <a:p>
            <a:pPr algn="ctr" defTabSz="801688" eaLnBrk="0" hangingPunct="0"/>
            <a:r>
              <a:rPr lang="tr-TR" b="1">
                <a:solidFill>
                  <a:srgbClr val="FFFFFF"/>
                </a:solidFill>
                <a:latin typeface="Calibri" pitchFamily="34" charset="0"/>
              </a:rPr>
              <a:t>«Cumulative Trauma Disorders-CTD»</a:t>
            </a:r>
          </a:p>
        </p:txBody>
      </p:sp>
      <p:sp>
        <p:nvSpPr>
          <p:cNvPr id="7" name="Rectangle 5"/>
          <p:cNvSpPr>
            <a:spLocks noChangeArrowheads="1"/>
          </p:cNvSpPr>
          <p:nvPr/>
        </p:nvSpPr>
        <p:spPr bwMode="gray">
          <a:xfrm>
            <a:off x="4586288" y="2348880"/>
            <a:ext cx="3802136" cy="3456384"/>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lstStyle/>
          <a:p>
            <a:pPr algn="ctr">
              <a:lnSpc>
                <a:spcPct val="90000"/>
              </a:lnSpc>
              <a:spcAft>
                <a:spcPct val="20000"/>
              </a:spcAft>
              <a:buClr>
                <a:srgbClr val="292929"/>
              </a:buClr>
            </a:pPr>
            <a:r>
              <a:rPr lang="tr-TR" dirty="0">
                <a:solidFill>
                  <a:srgbClr val="000000"/>
                </a:solidFill>
                <a:latin typeface="Calibri" pitchFamily="34" charset="0"/>
              </a:rPr>
              <a:t>Kas-iskelet sistemi hastalıklarının bu sınıfı, ortaya çıktığı anda yaralanmaya yol açmayan </a:t>
            </a:r>
            <a:r>
              <a:rPr lang="tr-TR" b="1" dirty="0">
                <a:solidFill>
                  <a:srgbClr val="000000"/>
                </a:solidFill>
                <a:latin typeface="Calibri" pitchFamily="34" charset="0"/>
              </a:rPr>
              <a:t>mikro travmaların çok sayıda tekrarı sonucu ortaya çıkar. </a:t>
            </a:r>
            <a:r>
              <a:rPr lang="tr-TR" dirty="0">
                <a:solidFill>
                  <a:srgbClr val="000000"/>
                </a:solidFill>
                <a:latin typeface="Calibri" pitchFamily="34" charset="0"/>
              </a:rPr>
              <a:t>Bu tekrarların etkileri vücutta birleşerek ciddi zararlara yol açabilir. </a:t>
            </a:r>
          </a:p>
          <a:p>
            <a:pPr algn="ctr">
              <a:lnSpc>
                <a:spcPct val="90000"/>
              </a:lnSpc>
              <a:spcAft>
                <a:spcPct val="20000"/>
              </a:spcAft>
              <a:buClr>
                <a:srgbClr val="292929"/>
              </a:buClr>
            </a:pPr>
            <a:endParaRPr lang="tr-TR" dirty="0">
              <a:solidFill>
                <a:srgbClr val="000000"/>
              </a:solidFill>
              <a:latin typeface="Calibri" pitchFamily="34" charset="0"/>
            </a:endParaRPr>
          </a:p>
          <a:p>
            <a:pPr algn="ctr">
              <a:lnSpc>
                <a:spcPct val="90000"/>
              </a:lnSpc>
              <a:spcAft>
                <a:spcPct val="20000"/>
              </a:spcAft>
              <a:buClr>
                <a:srgbClr val="292929"/>
              </a:buClr>
            </a:pPr>
            <a:r>
              <a:rPr lang="tr-TR" b="1" dirty="0">
                <a:solidFill>
                  <a:srgbClr val="000000"/>
                </a:solidFill>
                <a:latin typeface="Calibri" pitchFamily="34" charset="0"/>
              </a:rPr>
              <a:t>Tekrarlı</a:t>
            </a:r>
            <a:r>
              <a:rPr lang="tr-TR" dirty="0">
                <a:solidFill>
                  <a:srgbClr val="000000"/>
                </a:solidFill>
                <a:latin typeface="Calibri" pitchFamily="34" charset="0"/>
              </a:rPr>
              <a:t> hareketler, </a:t>
            </a:r>
            <a:r>
              <a:rPr lang="tr-TR" b="1" dirty="0">
                <a:solidFill>
                  <a:srgbClr val="000000"/>
                </a:solidFill>
                <a:latin typeface="Calibri" pitchFamily="34" charset="0"/>
              </a:rPr>
              <a:t>zorlayıcı</a:t>
            </a:r>
            <a:r>
              <a:rPr lang="tr-TR" dirty="0">
                <a:solidFill>
                  <a:srgbClr val="000000"/>
                </a:solidFill>
                <a:latin typeface="Calibri" pitchFamily="34" charset="0"/>
              </a:rPr>
              <a:t> hareketler, vücut duruşundaki bozukluklar ve kısmi </a:t>
            </a:r>
            <a:r>
              <a:rPr lang="tr-TR" b="1" dirty="0">
                <a:solidFill>
                  <a:srgbClr val="000000"/>
                </a:solidFill>
                <a:latin typeface="Calibri" pitchFamily="34" charset="0"/>
              </a:rPr>
              <a:t>titreşim</a:t>
            </a:r>
            <a:r>
              <a:rPr lang="tr-TR" dirty="0">
                <a:solidFill>
                  <a:srgbClr val="000000"/>
                </a:solidFill>
                <a:latin typeface="Calibri" pitchFamily="34" charset="0"/>
              </a:rPr>
              <a:t> bu hastalıkların başlıca sebebidir. </a:t>
            </a:r>
          </a:p>
        </p:txBody>
      </p:sp>
      <p:sp>
        <p:nvSpPr>
          <p:cNvPr id="8" name="Rectangle 55"/>
          <p:cNvSpPr>
            <a:spLocks noChangeArrowheads="1"/>
          </p:cNvSpPr>
          <p:nvPr/>
        </p:nvSpPr>
        <p:spPr bwMode="gray">
          <a:xfrm>
            <a:off x="486594" y="1419224"/>
            <a:ext cx="3913956" cy="886603"/>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288000" tIns="0" rIns="0" bIns="0" anchor="ctr"/>
          <a:lstStyle/>
          <a:p>
            <a:pPr algn="ctr" defTabSz="801688" eaLnBrk="0" hangingPunct="0"/>
            <a:r>
              <a:rPr lang="tr-TR" sz="2400" b="1" dirty="0">
                <a:solidFill>
                  <a:srgbClr val="FFFFFF"/>
                </a:solidFill>
                <a:latin typeface="Calibri" pitchFamily="34" charset="0"/>
              </a:rPr>
              <a:t>Sırt-Bel Ağrıları</a:t>
            </a:r>
          </a:p>
        </p:txBody>
      </p:sp>
      <p:sp>
        <p:nvSpPr>
          <p:cNvPr id="9" name="Rectangle 5"/>
          <p:cNvSpPr>
            <a:spLocks noChangeArrowheads="1"/>
          </p:cNvSpPr>
          <p:nvPr/>
        </p:nvSpPr>
        <p:spPr bwMode="gray">
          <a:xfrm>
            <a:off x="467544" y="2348880"/>
            <a:ext cx="3913956" cy="3456384"/>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lstStyle/>
          <a:p>
            <a:pPr algn="ctr">
              <a:lnSpc>
                <a:spcPct val="90000"/>
              </a:lnSpc>
              <a:spcAft>
                <a:spcPct val="20000"/>
              </a:spcAft>
              <a:buClr>
                <a:srgbClr val="292929"/>
              </a:buClr>
            </a:pPr>
            <a:r>
              <a:rPr lang="tr-TR" dirty="0">
                <a:solidFill>
                  <a:srgbClr val="000000"/>
                </a:solidFill>
                <a:latin typeface="Calibri" pitchFamily="34" charset="0"/>
              </a:rPr>
              <a:t>Sırt ve bel hastalıkları </a:t>
            </a:r>
            <a:r>
              <a:rPr lang="tr-TR" b="1" dirty="0">
                <a:solidFill>
                  <a:srgbClr val="000000"/>
                </a:solidFill>
                <a:latin typeface="Calibri" pitchFamily="34" charset="0"/>
              </a:rPr>
              <a:t>en sık görülen meslek hastalıklarıdır ve toplam yaralanmaların yaklaşık %20’sini </a:t>
            </a:r>
            <a:r>
              <a:rPr lang="tr-TR" dirty="0">
                <a:solidFill>
                  <a:srgbClr val="000000"/>
                </a:solidFill>
                <a:latin typeface="Calibri" pitchFamily="34" charset="0"/>
              </a:rPr>
              <a:t>oluşturmaktadır. </a:t>
            </a:r>
          </a:p>
          <a:p>
            <a:pPr algn="ctr">
              <a:lnSpc>
                <a:spcPct val="90000"/>
              </a:lnSpc>
              <a:spcAft>
                <a:spcPct val="20000"/>
              </a:spcAft>
              <a:buClr>
                <a:srgbClr val="292929"/>
              </a:buClr>
            </a:pPr>
            <a:endParaRPr lang="tr-TR" dirty="0">
              <a:solidFill>
                <a:srgbClr val="000000"/>
              </a:solidFill>
              <a:latin typeface="Calibri" pitchFamily="34" charset="0"/>
            </a:endParaRPr>
          </a:p>
          <a:p>
            <a:pPr algn="ctr">
              <a:lnSpc>
                <a:spcPct val="90000"/>
              </a:lnSpc>
              <a:spcAft>
                <a:spcPct val="20000"/>
              </a:spcAft>
              <a:buClr>
                <a:srgbClr val="292929"/>
              </a:buClr>
            </a:pPr>
            <a:r>
              <a:rPr lang="tr-TR" dirty="0">
                <a:solidFill>
                  <a:srgbClr val="000000"/>
                </a:solidFill>
                <a:latin typeface="Calibri" pitchFamily="34" charset="0"/>
              </a:rPr>
              <a:t>Başlıca sebebi </a:t>
            </a:r>
            <a:r>
              <a:rPr lang="tr-TR" b="1" dirty="0">
                <a:solidFill>
                  <a:srgbClr val="000000"/>
                </a:solidFill>
                <a:latin typeface="Calibri" pitchFamily="34" charset="0"/>
              </a:rPr>
              <a:t>malzeme taşımanın </a:t>
            </a:r>
            <a:r>
              <a:rPr lang="tr-TR" dirty="0">
                <a:solidFill>
                  <a:srgbClr val="000000"/>
                </a:solidFill>
                <a:latin typeface="Calibri" pitchFamily="34" charset="0"/>
              </a:rPr>
              <a:t>uygun olmayan bir şekilde yapılması ve tüm vücut </a:t>
            </a:r>
            <a:r>
              <a:rPr lang="tr-TR" b="1" dirty="0">
                <a:solidFill>
                  <a:srgbClr val="000000"/>
                </a:solidFill>
                <a:latin typeface="Calibri" pitchFamily="34" charset="0"/>
              </a:rPr>
              <a:t>titreşim</a:t>
            </a:r>
            <a:r>
              <a:rPr lang="tr-TR" dirty="0">
                <a:solidFill>
                  <a:srgbClr val="000000"/>
                </a:solidFill>
                <a:latin typeface="Calibri" pitchFamily="34" charset="0"/>
              </a:rPr>
              <a:t>idir.</a:t>
            </a:r>
          </a:p>
          <a:p>
            <a:pPr algn="ctr">
              <a:lnSpc>
                <a:spcPct val="90000"/>
              </a:lnSpc>
              <a:spcAft>
                <a:spcPct val="20000"/>
              </a:spcAft>
              <a:buClr>
                <a:srgbClr val="292929"/>
              </a:buClr>
            </a:pPr>
            <a:endParaRPr lang="tr-TR" dirty="0">
              <a:solidFill>
                <a:srgbClr val="000000"/>
              </a:solidFill>
              <a:latin typeface="Calibri" pitchFamily="34" charset="0"/>
            </a:endParaRPr>
          </a:p>
          <a:p>
            <a:pPr algn="ctr">
              <a:lnSpc>
                <a:spcPct val="90000"/>
              </a:lnSpc>
              <a:spcAft>
                <a:spcPct val="20000"/>
              </a:spcAft>
              <a:buClr>
                <a:srgbClr val="292929"/>
              </a:buClr>
            </a:pPr>
            <a:r>
              <a:rPr lang="tr-TR" dirty="0">
                <a:solidFill>
                  <a:srgbClr val="000000"/>
                </a:solidFill>
                <a:latin typeface="Calibri" pitchFamily="34" charset="0"/>
              </a:rPr>
              <a:t>(ABD'de son 20 yılda ödenen tazminat gerekçelerinin de %25’ini) </a:t>
            </a:r>
          </a:p>
          <a:p>
            <a:pPr algn="ctr">
              <a:lnSpc>
                <a:spcPct val="90000"/>
              </a:lnSpc>
              <a:spcAft>
                <a:spcPct val="20000"/>
              </a:spcAft>
              <a:buClr>
                <a:srgbClr val="292929"/>
              </a:buClr>
            </a:pPr>
            <a:endParaRPr lang="tr-TR" dirty="0">
              <a:solidFill>
                <a:srgbClr val="000000"/>
              </a:solidFill>
              <a:latin typeface="Calibri" pitchFamily="34" charset="0"/>
            </a:endParaRPr>
          </a:p>
          <a:p>
            <a:pPr algn="ctr">
              <a:lnSpc>
                <a:spcPct val="90000"/>
              </a:lnSpc>
              <a:spcAft>
                <a:spcPct val="20000"/>
              </a:spcAft>
              <a:buClr>
                <a:srgbClr val="292929"/>
              </a:buClr>
            </a:pPr>
            <a:endParaRPr lang="tr-TR" dirty="0">
              <a:solidFill>
                <a:srgbClr val="000000"/>
              </a:solidFill>
              <a:latin typeface="Calibri" pitchFamily="34" charset="0"/>
            </a:endParaRPr>
          </a:p>
        </p:txBody>
      </p:sp>
      <p:sp>
        <p:nvSpPr>
          <p:cNvPr id="10" name="Rectangle 31"/>
          <p:cNvSpPr txBox="1">
            <a:spLocks noChangeArrowheads="1"/>
          </p:cNvSpPr>
          <p:nvPr/>
        </p:nvSpPr>
        <p:spPr bwMode="gray">
          <a:xfrm>
            <a:off x="231797" y="411163"/>
            <a:ext cx="8816669" cy="647700"/>
          </a:xfrm>
          <a:prstGeom prst="rect">
            <a:avLst/>
          </a:prstGeom>
          <a:noFill/>
          <a:ln w="9525">
            <a:noFill/>
            <a:miter lim="800000"/>
            <a:headEnd/>
            <a:tailEnd/>
          </a:ln>
        </p:spPr>
        <p:txBody>
          <a:bodyPr lIns="0" rIns="0" anchor="ct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200" algn="l" rtl="0" eaLnBrk="0" fontAlgn="base" hangingPunct="0">
              <a:lnSpc>
                <a:spcPct val="90000"/>
              </a:lnSpc>
              <a:spcBef>
                <a:spcPct val="0"/>
              </a:spcBef>
              <a:spcAft>
                <a:spcPct val="0"/>
              </a:spcAft>
              <a:defRPr sz="2400" b="1">
                <a:solidFill>
                  <a:schemeClr val="tx1"/>
                </a:solidFill>
                <a:latin typeface="Arial" charset="0"/>
                <a:cs typeface="Arial" charset="0"/>
              </a:defRPr>
            </a:lvl6pPr>
            <a:lvl7pPr marL="914400" algn="l" rtl="0" eaLnBrk="0" fontAlgn="base" hangingPunct="0">
              <a:lnSpc>
                <a:spcPct val="90000"/>
              </a:lnSpc>
              <a:spcBef>
                <a:spcPct val="0"/>
              </a:spcBef>
              <a:spcAft>
                <a:spcPct val="0"/>
              </a:spcAft>
              <a:defRPr sz="2400" b="1">
                <a:solidFill>
                  <a:schemeClr val="tx1"/>
                </a:solidFill>
                <a:latin typeface="Arial" charset="0"/>
                <a:cs typeface="Arial" charset="0"/>
              </a:defRPr>
            </a:lvl7pPr>
            <a:lvl8pPr marL="1371600" algn="l" rtl="0" eaLnBrk="0" fontAlgn="base" hangingPunct="0">
              <a:lnSpc>
                <a:spcPct val="90000"/>
              </a:lnSpc>
              <a:spcBef>
                <a:spcPct val="0"/>
              </a:spcBef>
              <a:spcAft>
                <a:spcPct val="0"/>
              </a:spcAft>
              <a:defRPr sz="2400" b="1">
                <a:solidFill>
                  <a:schemeClr val="tx1"/>
                </a:solidFill>
                <a:latin typeface="Arial" charset="0"/>
                <a:cs typeface="Arial" charset="0"/>
              </a:defRPr>
            </a:lvl8pPr>
            <a:lvl9pPr marL="1828800" algn="l" rtl="0" eaLnBrk="0" fontAlgn="base" hangingPunct="0">
              <a:lnSpc>
                <a:spcPct val="90000"/>
              </a:lnSpc>
              <a:spcBef>
                <a:spcPct val="0"/>
              </a:spcBef>
              <a:spcAft>
                <a:spcPct val="0"/>
              </a:spcAft>
              <a:defRPr sz="2400" b="1">
                <a:solidFill>
                  <a:schemeClr val="tx1"/>
                </a:solidFill>
                <a:latin typeface="Arial" charset="0"/>
                <a:cs typeface="Arial" charset="0"/>
              </a:defRPr>
            </a:lvl9pPr>
          </a:lstStyle>
          <a:p>
            <a:pPr>
              <a:defRPr/>
            </a:pPr>
            <a:r>
              <a:rPr lang="tr-TR" sz="3200" noProof="1" smtClean="0">
                <a:solidFill>
                  <a:srgbClr val="575757"/>
                </a:solidFill>
                <a:effectLst>
                  <a:innerShdw blurRad="63500" dist="50800" dir="8100000">
                    <a:prstClr val="black">
                      <a:alpha val="50000"/>
                    </a:prstClr>
                  </a:innerShdw>
                </a:effectLst>
                <a:latin typeface="Calibri" pitchFamily="34" charset="0"/>
                <a:cs typeface="Calibri" pitchFamily="34" charset="0"/>
              </a:rPr>
              <a:t>MESLEKİ KAS-İSKELET SİSTEMİ HASTALIKLAR</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37978"/>
                                        </p:tgtEl>
                                      </p:cBhvr>
                                    </p:animEffect>
                                    <p:animScale>
                                      <p:cBhvr>
                                        <p:cTn id="7" dur="250" autoRev="1" fill="hold"/>
                                        <p:tgtEl>
                                          <p:spTgt spid="37978"/>
                                        </p:tgtEl>
                                      </p:cBhvr>
                                      <p:by x="105000" y="105000"/>
                                    </p:animScale>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200"/>
                                        <p:tgtEl>
                                          <p:spTgt spid="8"/>
                                        </p:tgtEl>
                                      </p:cBhvr>
                                    </p:animEffect>
                                  </p:childTnLst>
                                </p:cTn>
                              </p:par>
                            </p:childTnLst>
                          </p:cTn>
                        </p:par>
                        <p:par>
                          <p:cTn id="12" fill="hold">
                            <p:stCondLst>
                              <p:cond delay="7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200"/>
                                        <p:tgtEl>
                                          <p:spTgt spid="9"/>
                                        </p:tgtEl>
                                      </p:cBhvr>
                                    </p:animEffect>
                                  </p:childTnLst>
                                </p:cTn>
                              </p:par>
                            </p:childTnLst>
                          </p:cTn>
                        </p:par>
                        <p:par>
                          <p:cTn id="16" fill="hold">
                            <p:stCondLst>
                              <p:cond delay="900"/>
                            </p:stCondLst>
                            <p:childTnLst>
                              <p:par>
                                <p:cTn id="17" presetID="22"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200"/>
                                        <p:tgtEl>
                                          <p:spTgt spid="5"/>
                                        </p:tgtEl>
                                      </p:cBhvr>
                                    </p:animEffect>
                                  </p:childTnLst>
                                </p:cTn>
                              </p:par>
                            </p:childTnLst>
                          </p:cTn>
                        </p:par>
                        <p:par>
                          <p:cTn id="20" fill="hold">
                            <p:stCondLst>
                              <p:cond delay="1100"/>
                            </p:stCondLst>
                            <p:childTnLst>
                              <p:par>
                                <p:cTn id="21" presetID="22" presetClass="entr" presetSubtype="1"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up)">
                                      <p:cBhvr>
                                        <p:cTn id="23" dur="2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78" grpId="0" animBg="1"/>
      <p:bldP spid="5" grpId="0" animBg="1"/>
      <p:bldP spid="7" grpId="0" animBg="1"/>
      <p:bldP spid="8" grpId="0" animBg="1"/>
      <p:bldP spid="9" grpId="0" animBg="1"/>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78" name="Rectangle 90"/>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sp>
        <p:nvSpPr>
          <p:cNvPr id="4" name="Rechteck 4"/>
          <p:cNvSpPr>
            <a:spLocks noChangeArrowheads="1"/>
          </p:cNvSpPr>
          <p:nvPr/>
        </p:nvSpPr>
        <p:spPr bwMode="auto">
          <a:xfrm>
            <a:off x="-9525" y="3429000"/>
            <a:ext cx="9153525" cy="2476500"/>
          </a:xfrm>
          <a:prstGeom prst="rect">
            <a:avLst/>
          </a:prstGeom>
          <a:noFill/>
          <a:ln w="9525" algn="ctr">
            <a:noFill/>
            <a:round/>
            <a:headEnd/>
            <a:tailEnd/>
          </a:ln>
        </p:spPr>
        <p:txBody>
          <a:bodyPr wrap="none" anchor="ctr"/>
          <a:lstStyle/>
          <a:p>
            <a:pPr algn="ctr">
              <a:defRPr/>
            </a:pPr>
            <a:r>
              <a:rPr lang="tr-TR" sz="7200" b="1" noProof="1">
                <a:solidFill>
                  <a:srgbClr val="575757"/>
                </a:solidFill>
                <a:effectLst>
                  <a:innerShdw blurRad="63500" dist="50800" dir="8100000">
                    <a:prstClr val="black">
                      <a:alpha val="50000"/>
                    </a:prstClr>
                  </a:innerShdw>
                </a:effectLst>
                <a:latin typeface="Calibri" pitchFamily="34" charset="0"/>
                <a:cs typeface="Calibri" pitchFamily="34" charset="0"/>
              </a:rPr>
              <a:t>Mesleki </a:t>
            </a:r>
          </a:p>
          <a:p>
            <a:pPr algn="ctr">
              <a:defRPr/>
            </a:pPr>
            <a:r>
              <a:rPr lang="tr-TR" sz="7200" b="1" noProof="1">
                <a:solidFill>
                  <a:srgbClr val="575757"/>
                </a:solidFill>
                <a:effectLst>
                  <a:innerShdw blurRad="63500" dist="50800" dir="8100000">
                    <a:prstClr val="black">
                      <a:alpha val="50000"/>
                    </a:prstClr>
                  </a:innerShdw>
                </a:effectLst>
                <a:latin typeface="Calibri" pitchFamily="34" charset="0"/>
                <a:cs typeface="Calibri" pitchFamily="34" charset="0"/>
              </a:rPr>
              <a:t>Kanserler</a:t>
            </a:r>
          </a:p>
        </p:txBody>
      </p:sp>
      <p:pic>
        <p:nvPicPr>
          <p:cNvPr id="5" name="Picture 2"/>
          <p:cNvPicPr>
            <a:picLocks noChangeAspect="1" noChangeArrowheads="1"/>
          </p:cNvPicPr>
          <p:nvPr/>
        </p:nvPicPr>
        <p:blipFill>
          <a:blip r:embed="rId3" cstate="print">
            <a:extLst/>
          </a:blip>
          <a:srcRect/>
          <a:stretch>
            <a:fillRect/>
          </a:stretch>
        </p:blipFill>
        <p:spPr bwMode="auto">
          <a:xfrm>
            <a:off x="2884488" y="604838"/>
            <a:ext cx="3202434" cy="263366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37978"/>
                                        </p:tgtEl>
                                      </p:cBhvr>
                                    </p:animEffect>
                                    <p:animScale>
                                      <p:cBhvr>
                                        <p:cTn id="7" dur="250" autoRev="1" fill="hold"/>
                                        <p:tgtEl>
                                          <p:spTgt spid="3797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78" grpId="0" animBg="1"/>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456" name="Rectangle 11"/>
          <p:cNvSpPr>
            <a:spLocks noChangeArrowheads="1"/>
          </p:cNvSpPr>
          <p:nvPr/>
        </p:nvSpPr>
        <p:spPr bwMode="gray">
          <a:xfrm>
            <a:off x="2657475" y="1555750"/>
            <a:ext cx="6143625" cy="360363"/>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288000" tIns="0" rIns="0" bIns="0" anchor="ctr"/>
          <a:lstStyle/>
          <a:p>
            <a:pPr defTabSz="801688" eaLnBrk="0" hangingPunct="0"/>
            <a:r>
              <a:rPr lang="tr-TR" sz="2000" b="1" noProof="1">
                <a:solidFill>
                  <a:srgbClr val="FFFFFF"/>
                </a:solidFill>
                <a:latin typeface="Calibri" pitchFamily="34" charset="0"/>
              </a:rPr>
              <a:t>ETYOLOJİ – KANSER TİPLERİ</a:t>
            </a:r>
          </a:p>
        </p:txBody>
      </p:sp>
      <p:sp>
        <p:nvSpPr>
          <p:cNvPr id="58457" name="Rectangle 5"/>
          <p:cNvSpPr>
            <a:spLocks noChangeArrowheads="1"/>
          </p:cNvSpPr>
          <p:nvPr/>
        </p:nvSpPr>
        <p:spPr bwMode="gray">
          <a:xfrm>
            <a:off x="2657475" y="1916113"/>
            <a:ext cx="6143625" cy="3449637"/>
          </a:xfrm>
          <a:prstGeom prst="rect">
            <a:avLst/>
          </a:prstGeom>
          <a:solidFill>
            <a:schemeClr val="bg1"/>
          </a:soli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lstStyle/>
          <a:p>
            <a:pPr marL="250825" indent="-179388" algn="ctr">
              <a:lnSpc>
                <a:spcPct val="90000"/>
              </a:lnSpc>
              <a:spcAft>
                <a:spcPct val="20000"/>
              </a:spcAft>
              <a:buClr>
                <a:srgbClr val="292929"/>
              </a:buClr>
              <a:buFont typeface="Arial" charset="0"/>
              <a:buAutoNum type="arabicPeriod"/>
            </a:pPr>
            <a:endParaRPr lang="tr-TR" i="1">
              <a:solidFill>
                <a:srgbClr val="000000"/>
              </a:solidFill>
              <a:latin typeface="Calibri" pitchFamily="34" charset="0"/>
            </a:endParaRPr>
          </a:p>
          <a:p>
            <a:pPr marL="250825" indent="-179388" algn="ctr">
              <a:lnSpc>
                <a:spcPct val="90000"/>
              </a:lnSpc>
              <a:spcAft>
                <a:spcPct val="20000"/>
              </a:spcAft>
              <a:buClr>
                <a:srgbClr val="292929"/>
              </a:buClr>
            </a:pPr>
            <a:r>
              <a:rPr lang="tr-TR" i="1">
                <a:solidFill>
                  <a:srgbClr val="000000"/>
                </a:solidFill>
                <a:latin typeface="Calibri" pitchFamily="34" charset="0"/>
              </a:rPr>
              <a:t>Kansere sebep olan etkilerin (%4-20 arası bir bölümünün) çalışma ortamından kaynaklandığı ve bu etkilerin kansere yol açtığı belirlenmiştir. </a:t>
            </a:r>
          </a:p>
          <a:p>
            <a:pPr marL="250825" indent="-179388" algn="ctr">
              <a:lnSpc>
                <a:spcPct val="90000"/>
              </a:lnSpc>
              <a:spcAft>
                <a:spcPct val="20000"/>
              </a:spcAft>
              <a:buClr>
                <a:srgbClr val="292929"/>
              </a:buClr>
            </a:pPr>
            <a:endParaRPr lang="tr-TR" sz="1100" i="1">
              <a:solidFill>
                <a:srgbClr val="000000"/>
              </a:solidFill>
              <a:latin typeface="Calibri" pitchFamily="34" charset="0"/>
            </a:endParaRPr>
          </a:p>
          <a:p>
            <a:pPr marL="250825" indent="-179388" algn="ctr">
              <a:lnSpc>
                <a:spcPct val="90000"/>
              </a:lnSpc>
              <a:spcAft>
                <a:spcPct val="20000"/>
              </a:spcAft>
              <a:buClr>
                <a:srgbClr val="292929"/>
              </a:buClr>
            </a:pPr>
            <a:r>
              <a:rPr lang="tr-TR" i="1">
                <a:solidFill>
                  <a:srgbClr val="000000"/>
                </a:solidFill>
                <a:latin typeface="Calibri" pitchFamily="34" charset="0"/>
              </a:rPr>
              <a:t>Çalışma yeri şartlarına bağlı olarak birçok kanser çeşidi vardır. Deri, akciğer, karaciğer, burun, kemik, gırtlak, mesane, böbrek ve kan kanseri gibi. </a:t>
            </a:r>
          </a:p>
          <a:p>
            <a:pPr marL="250825" indent="-179388" algn="ctr">
              <a:lnSpc>
                <a:spcPct val="90000"/>
              </a:lnSpc>
              <a:spcAft>
                <a:spcPct val="20000"/>
              </a:spcAft>
              <a:buClr>
                <a:srgbClr val="292929"/>
              </a:buClr>
            </a:pPr>
            <a:endParaRPr lang="tr-TR" sz="1100" i="1">
              <a:solidFill>
                <a:srgbClr val="000000"/>
              </a:solidFill>
              <a:latin typeface="Calibri" pitchFamily="34" charset="0"/>
            </a:endParaRPr>
          </a:p>
          <a:p>
            <a:pPr marL="250825" indent="-179388" algn="ctr">
              <a:lnSpc>
                <a:spcPct val="90000"/>
              </a:lnSpc>
              <a:spcAft>
                <a:spcPct val="20000"/>
              </a:spcAft>
              <a:buClr>
                <a:srgbClr val="292929"/>
              </a:buClr>
            </a:pPr>
            <a:r>
              <a:rPr lang="tr-TR" i="1">
                <a:solidFill>
                  <a:srgbClr val="000000"/>
                </a:solidFill>
                <a:latin typeface="Calibri" pitchFamily="34" charset="0"/>
              </a:rPr>
              <a:t>Kansere neden olduğu belirlenen yani kanserojen veya kanserojen olduğundan şüphelenilen maddeler çok çeşitlidir ve bunlar iş güvenliği ve sağlığıyla ilgili kuruluşlar tarafından listelenmiştir.</a:t>
            </a:r>
          </a:p>
        </p:txBody>
      </p:sp>
      <p:sp>
        <p:nvSpPr>
          <p:cNvPr id="463876" name="Rectangle 12"/>
          <p:cNvSpPr>
            <a:spLocks noChangeArrowheads="1"/>
          </p:cNvSpPr>
          <p:nvPr/>
        </p:nvSpPr>
        <p:spPr bwMode="gray">
          <a:xfrm>
            <a:off x="300038" y="411163"/>
            <a:ext cx="8520112" cy="647700"/>
          </a:xfrm>
          <a:prstGeom prst="rect">
            <a:avLst/>
          </a:prstGeom>
          <a:noFill/>
          <a:ln w="9525">
            <a:noFill/>
            <a:miter lim="800000"/>
            <a:headEnd/>
            <a:tailEnd/>
          </a:ln>
        </p:spPr>
        <p:txBody>
          <a:bodyPr lIns="0" rIns="0"/>
          <a:lstStyle/>
          <a:p>
            <a:endParaRPr lang="tr-TR" sz="2000" b="1" noProof="1">
              <a:solidFill>
                <a:srgbClr val="000000"/>
              </a:solidFill>
            </a:endParaRPr>
          </a:p>
        </p:txBody>
      </p:sp>
      <p:sp>
        <p:nvSpPr>
          <p:cNvPr id="23" name="Rectangle 31"/>
          <p:cNvSpPr txBox="1">
            <a:spLocks noChangeArrowheads="1"/>
          </p:cNvSpPr>
          <p:nvPr/>
        </p:nvSpPr>
        <p:spPr bwMode="gray">
          <a:xfrm>
            <a:off x="231797" y="411163"/>
            <a:ext cx="8816669" cy="647700"/>
          </a:xfrm>
          <a:prstGeom prst="rect">
            <a:avLst/>
          </a:prstGeom>
          <a:noFill/>
          <a:ln w="9525">
            <a:noFill/>
            <a:miter lim="800000"/>
            <a:headEnd/>
            <a:tailEnd/>
          </a:ln>
        </p:spPr>
        <p:txBody>
          <a:bodyPr lIns="0" rIns="0" anchor="ct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200" algn="l" rtl="0" eaLnBrk="0" fontAlgn="base" hangingPunct="0">
              <a:lnSpc>
                <a:spcPct val="90000"/>
              </a:lnSpc>
              <a:spcBef>
                <a:spcPct val="0"/>
              </a:spcBef>
              <a:spcAft>
                <a:spcPct val="0"/>
              </a:spcAft>
              <a:defRPr sz="2400" b="1">
                <a:solidFill>
                  <a:schemeClr val="tx1"/>
                </a:solidFill>
                <a:latin typeface="Arial" charset="0"/>
                <a:cs typeface="Arial" charset="0"/>
              </a:defRPr>
            </a:lvl6pPr>
            <a:lvl7pPr marL="914400" algn="l" rtl="0" eaLnBrk="0" fontAlgn="base" hangingPunct="0">
              <a:lnSpc>
                <a:spcPct val="90000"/>
              </a:lnSpc>
              <a:spcBef>
                <a:spcPct val="0"/>
              </a:spcBef>
              <a:spcAft>
                <a:spcPct val="0"/>
              </a:spcAft>
              <a:defRPr sz="2400" b="1">
                <a:solidFill>
                  <a:schemeClr val="tx1"/>
                </a:solidFill>
                <a:latin typeface="Arial" charset="0"/>
                <a:cs typeface="Arial" charset="0"/>
              </a:defRPr>
            </a:lvl7pPr>
            <a:lvl8pPr marL="1371600" algn="l" rtl="0" eaLnBrk="0" fontAlgn="base" hangingPunct="0">
              <a:lnSpc>
                <a:spcPct val="90000"/>
              </a:lnSpc>
              <a:spcBef>
                <a:spcPct val="0"/>
              </a:spcBef>
              <a:spcAft>
                <a:spcPct val="0"/>
              </a:spcAft>
              <a:defRPr sz="2400" b="1">
                <a:solidFill>
                  <a:schemeClr val="tx1"/>
                </a:solidFill>
                <a:latin typeface="Arial" charset="0"/>
                <a:cs typeface="Arial" charset="0"/>
              </a:defRPr>
            </a:lvl8pPr>
            <a:lvl9pPr marL="1828800" algn="l" rtl="0" eaLnBrk="0" fontAlgn="base" hangingPunct="0">
              <a:lnSpc>
                <a:spcPct val="90000"/>
              </a:lnSpc>
              <a:spcBef>
                <a:spcPct val="0"/>
              </a:spcBef>
              <a:spcAft>
                <a:spcPct val="0"/>
              </a:spcAft>
              <a:defRPr sz="2400" b="1">
                <a:solidFill>
                  <a:schemeClr val="tx1"/>
                </a:solidFill>
                <a:latin typeface="Arial" charset="0"/>
                <a:cs typeface="Arial" charset="0"/>
              </a:defRPr>
            </a:lvl9pPr>
          </a:lstStyle>
          <a:p>
            <a:pPr>
              <a:defRPr/>
            </a:pPr>
            <a:r>
              <a:rPr lang="tr-TR" sz="3200" noProof="1" smtClean="0">
                <a:solidFill>
                  <a:srgbClr val="575757"/>
                </a:solidFill>
                <a:effectLst>
                  <a:innerShdw blurRad="63500" dist="50800" dir="8100000">
                    <a:prstClr val="black">
                      <a:alpha val="50000"/>
                    </a:prstClr>
                  </a:innerShdw>
                </a:effectLst>
                <a:latin typeface="Calibri" pitchFamily="34" charset="0"/>
                <a:cs typeface="Calibri" pitchFamily="34" charset="0"/>
              </a:rPr>
              <a:t>MESLEKİ KANSERLER</a:t>
            </a:r>
            <a:endParaRPr lang="en-GB" sz="3200" noProof="1" smtClean="0">
              <a:solidFill>
                <a:srgbClr val="575757"/>
              </a:solidFill>
              <a:effectLst>
                <a:innerShdw blurRad="63500" dist="50800" dir="8100000">
                  <a:prstClr val="black">
                    <a:alpha val="50000"/>
                  </a:prstClr>
                </a:innerShdw>
              </a:effectLst>
              <a:latin typeface="Calibri" pitchFamily="34" charset="0"/>
              <a:cs typeface="Calibri" pitchFamily="34" charset="0"/>
            </a:endParaRPr>
          </a:p>
        </p:txBody>
      </p:sp>
    </p:spTree>
  </p:cSld>
  <p:clrMapOvr>
    <a:masterClrMapping/>
  </p:clrMapOvr>
  <p:transition>
    <p:fade/>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78" name="Rectangle 90"/>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sp>
        <p:nvSpPr>
          <p:cNvPr id="4" name="Rechteck 4"/>
          <p:cNvSpPr>
            <a:spLocks noChangeArrowheads="1"/>
          </p:cNvSpPr>
          <p:nvPr/>
        </p:nvSpPr>
        <p:spPr bwMode="auto">
          <a:xfrm>
            <a:off x="-9525" y="2895600"/>
            <a:ext cx="9153525" cy="2476500"/>
          </a:xfrm>
          <a:prstGeom prst="rect">
            <a:avLst/>
          </a:prstGeom>
          <a:noFill/>
          <a:ln w="9525" algn="ctr">
            <a:noFill/>
            <a:round/>
            <a:headEnd/>
            <a:tailEnd/>
          </a:ln>
        </p:spPr>
        <p:txBody>
          <a:bodyPr wrap="none" anchor="ctr"/>
          <a:lstStyle/>
          <a:p>
            <a:pPr algn="ctr">
              <a:defRPr/>
            </a:pPr>
            <a:r>
              <a:rPr lang="tr-TR" sz="8000" b="1" noProof="1">
                <a:solidFill>
                  <a:srgbClr val="575757"/>
                </a:solidFill>
                <a:effectLst>
                  <a:innerShdw blurRad="63500" dist="50800" dir="8100000">
                    <a:prstClr val="black">
                      <a:alpha val="50000"/>
                    </a:prstClr>
                  </a:innerShdw>
                </a:effectLst>
                <a:latin typeface="Calibri" pitchFamily="34" charset="0"/>
                <a:cs typeface="Calibri" pitchFamily="34" charset="0"/>
              </a:rPr>
              <a:t>Mesleki</a:t>
            </a:r>
          </a:p>
          <a:p>
            <a:pPr algn="ctr">
              <a:defRPr/>
            </a:pPr>
            <a:r>
              <a:rPr lang="tr-TR" sz="8000" b="1" noProof="1">
                <a:solidFill>
                  <a:srgbClr val="575757"/>
                </a:solidFill>
                <a:effectLst>
                  <a:innerShdw blurRad="63500" dist="50800" dir="8100000">
                    <a:prstClr val="black">
                      <a:alpha val="50000"/>
                    </a:prstClr>
                  </a:innerShdw>
                </a:effectLst>
                <a:latin typeface="Calibri" pitchFamily="34" charset="0"/>
                <a:cs typeface="Calibri" pitchFamily="34" charset="0"/>
              </a:rPr>
              <a:t>Travma Hastalıkları</a:t>
            </a:r>
          </a:p>
        </p:txBody>
      </p:sp>
      <p:pic>
        <p:nvPicPr>
          <p:cNvPr id="5" name="Picture 2"/>
          <p:cNvPicPr>
            <a:picLocks noChangeAspect="1" noChangeArrowheads="1"/>
          </p:cNvPicPr>
          <p:nvPr/>
        </p:nvPicPr>
        <p:blipFill>
          <a:blip r:embed="rId3" cstate="print">
            <a:extLst/>
          </a:blip>
          <a:srcRect/>
          <a:stretch>
            <a:fillRect/>
          </a:stretch>
        </p:blipFill>
        <p:spPr bwMode="auto">
          <a:xfrm>
            <a:off x="2943225" y="381000"/>
            <a:ext cx="3261063" cy="270509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37978"/>
                                        </p:tgtEl>
                                      </p:cBhvr>
                                    </p:animEffect>
                                    <p:animScale>
                                      <p:cBhvr>
                                        <p:cTn id="7" dur="250" autoRev="1" fill="hold"/>
                                        <p:tgtEl>
                                          <p:spTgt spid="3797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78" grpId="0" animBg="1"/>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78" name="Rectangle 90"/>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sp>
        <p:nvSpPr>
          <p:cNvPr id="4" name="Rectangle 55"/>
          <p:cNvSpPr>
            <a:spLocks noChangeArrowheads="1"/>
          </p:cNvSpPr>
          <p:nvPr/>
        </p:nvSpPr>
        <p:spPr bwMode="gray">
          <a:xfrm>
            <a:off x="3138488" y="1555750"/>
            <a:ext cx="2824162" cy="360363"/>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288000" tIns="0" rIns="0" bIns="0" anchor="ctr"/>
          <a:lstStyle/>
          <a:p>
            <a:pPr defTabSz="801688" eaLnBrk="0" hangingPunct="0">
              <a:defRPr/>
            </a:pPr>
            <a:r>
              <a:rPr lang="tr-TR" sz="1600" b="1" dirty="0">
                <a:solidFill>
                  <a:srgbClr val="FFFFFF"/>
                </a:solidFill>
                <a:latin typeface="Calibri" pitchFamily="34" charset="0"/>
                <a:cs typeface="Calibri" pitchFamily="34" charset="0"/>
              </a:rPr>
              <a:t>Kopmalar</a:t>
            </a:r>
          </a:p>
        </p:txBody>
      </p:sp>
      <p:sp>
        <p:nvSpPr>
          <p:cNvPr id="5" name="Rectangle 5"/>
          <p:cNvSpPr>
            <a:spLocks noChangeArrowheads="1"/>
          </p:cNvSpPr>
          <p:nvPr/>
        </p:nvSpPr>
        <p:spPr bwMode="gray">
          <a:xfrm>
            <a:off x="3138488" y="1916113"/>
            <a:ext cx="2824162" cy="1689100"/>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lstStyle/>
          <a:p>
            <a:pPr algn="ctr">
              <a:lnSpc>
                <a:spcPct val="90000"/>
              </a:lnSpc>
              <a:spcAft>
                <a:spcPct val="20000"/>
              </a:spcAft>
              <a:buClr>
                <a:srgbClr val="292929"/>
              </a:buClr>
            </a:pPr>
            <a:r>
              <a:rPr lang="tr-TR" sz="1200">
                <a:solidFill>
                  <a:srgbClr val="000000"/>
                </a:solidFill>
                <a:latin typeface="Calibri" pitchFamily="34" charset="0"/>
              </a:rPr>
              <a:t>En sık </a:t>
            </a:r>
            <a:r>
              <a:rPr lang="tr-TR" sz="1200" b="1">
                <a:solidFill>
                  <a:srgbClr val="000000"/>
                </a:solidFill>
                <a:latin typeface="Calibri" pitchFamily="34" charset="0"/>
              </a:rPr>
              <a:t>parmak kopması </a:t>
            </a:r>
            <a:r>
              <a:rPr lang="tr-TR" sz="1200">
                <a:solidFill>
                  <a:srgbClr val="000000"/>
                </a:solidFill>
                <a:latin typeface="Calibri" pitchFamily="34" charset="0"/>
              </a:rPr>
              <a:t>şeklinde görülür. </a:t>
            </a:r>
          </a:p>
          <a:p>
            <a:pPr algn="ctr">
              <a:lnSpc>
                <a:spcPct val="90000"/>
              </a:lnSpc>
              <a:spcAft>
                <a:spcPct val="20000"/>
              </a:spcAft>
              <a:buClr>
                <a:srgbClr val="292929"/>
              </a:buClr>
            </a:pPr>
            <a:endParaRPr lang="tr-TR" sz="1200">
              <a:solidFill>
                <a:srgbClr val="000000"/>
              </a:solidFill>
              <a:latin typeface="Calibri" pitchFamily="34" charset="0"/>
            </a:endParaRPr>
          </a:p>
          <a:p>
            <a:pPr algn="ctr">
              <a:lnSpc>
                <a:spcPct val="90000"/>
              </a:lnSpc>
              <a:spcAft>
                <a:spcPct val="20000"/>
              </a:spcAft>
              <a:buClr>
                <a:srgbClr val="292929"/>
              </a:buClr>
            </a:pPr>
            <a:r>
              <a:rPr lang="tr-TR" sz="1200" b="1">
                <a:solidFill>
                  <a:srgbClr val="000000"/>
                </a:solidFill>
                <a:latin typeface="Calibri" pitchFamily="34" charset="0"/>
              </a:rPr>
              <a:t>Elektrikli el aletleri ve makinalar </a:t>
            </a:r>
            <a:r>
              <a:rPr lang="tr-TR" sz="1200">
                <a:solidFill>
                  <a:srgbClr val="000000"/>
                </a:solidFill>
                <a:latin typeface="Calibri" pitchFamily="34" charset="0"/>
              </a:rPr>
              <a:t>başlıca sebepleridir. </a:t>
            </a:r>
            <a:r>
              <a:rPr lang="tr-TR" sz="1200" b="1">
                <a:solidFill>
                  <a:srgbClr val="000000"/>
                </a:solidFill>
                <a:latin typeface="Calibri" pitchFamily="34" charset="0"/>
              </a:rPr>
              <a:t>Makina operatörleri </a:t>
            </a:r>
            <a:r>
              <a:rPr lang="tr-TR" sz="1200">
                <a:solidFill>
                  <a:srgbClr val="000000"/>
                </a:solidFill>
                <a:latin typeface="Calibri" pitchFamily="34" charset="0"/>
              </a:rPr>
              <a:t>bu kazalara en çok maruz kalan çalışanlardır.</a:t>
            </a:r>
          </a:p>
        </p:txBody>
      </p:sp>
      <p:sp>
        <p:nvSpPr>
          <p:cNvPr id="7" name="Rectangle 58"/>
          <p:cNvSpPr>
            <a:spLocks noChangeArrowheads="1"/>
          </p:cNvSpPr>
          <p:nvPr/>
        </p:nvSpPr>
        <p:spPr bwMode="gray">
          <a:xfrm>
            <a:off x="4681538" y="3752850"/>
            <a:ext cx="2824162" cy="360363"/>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288000" tIns="0" rIns="0" bIns="0" anchor="ctr"/>
          <a:lstStyle/>
          <a:p>
            <a:pPr defTabSz="801688" eaLnBrk="0" hangingPunct="0">
              <a:defRPr/>
            </a:pPr>
            <a:r>
              <a:rPr lang="tr-TR" sz="1600" b="1" dirty="0">
                <a:solidFill>
                  <a:srgbClr val="FFFFFF"/>
                </a:solidFill>
                <a:latin typeface="Calibri" pitchFamily="34" charset="0"/>
                <a:cs typeface="Calibri" pitchFamily="34" charset="0"/>
              </a:rPr>
              <a:t>Kesikler</a:t>
            </a:r>
          </a:p>
        </p:txBody>
      </p:sp>
      <p:sp>
        <p:nvSpPr>
          <p:cNvPr id="8" name="Rectangle 5"/>
          <p:cNvSpPr>
            <a:spLocks noChangeArrowheads="1"/>
          </p:cNvSpPr>
          <p:nvPr/>
        </p:nvSpPr>
        <p:spPr bwMode="gray">
          <a:xfrm>
            <a:off x="4681538" y="4113213"/>
            <a:ext cx="2824162" cy="1689100"/>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lstStyle/>
          <a:p>
            <a:pPr algn="ctr">
              <a:lnSpc>
                <a:spcPct val="90000"/>
              </a:lnSpc>
              <a:spcAft>
                <a:spcPct val="20000"/>
              </a:spcAft>
              <a:buClr>
                <a:srgbClr val="292929"/>
              </a:buClr>
            </a:pPr>
            <a:r>
              <a:rPr lang="tr-TR" sz="1200" b="1">
                <a:solidFill>
                  <a:srgbClr val="000000"/>
                </a:solidFill>
                <a:latin typeface="Calibri" pitchFamily="34" charset="0"/>
              </a:rPr>
              <a:t>Parmak kesilmesi</a:t>
            </a:r>
            <a:r>
              <a:rPr lang="tr-TR" sz="1200">
                <a:solidFill>
                  <a:srgbClr val="000000"/>
                </a:solidFill>
                <a:latin typeface="Calibri" pitchFamily="34" charset="0"/>
              </a:rPr>
              <a:t>, kol, bacak, baş, boyun ve boğaz kesilmeleri.</a:t>
            </a:r>
          </a:p>
          <a:p>
            <a:pPr algn="ctr">
              <a:lnSpc>
                <a:spcPct val="90000"/>
              </a:lnSpc>
              <a:spcAft>
                <a:spcPct val="20000"/>
              </a:spcAft>
              <a:buClr>
                <a:srgbClr val="292929"/>
              </a:buClr>
            </a:pPr>
            <a:endParaRPr lang="tr-TR" sz="1200">
              <a:solidFill>
                <a:srgbClr val="000000"/>
              </a:solidFill>
              <a:latin typeface="Calibri" pitchFamily="34" charset="0"/>
            </a:endParaRPr>
          </a:p>
          <a:p>
            <a:pPr algn="ctr">
              <a:lnSpc>
                <a:spcPct val="90000"/>
              </a:lnSpc>
              <a:spcAft>
                <a:spcPct val="20000"/>
              </a:spcAft>
              <a:buClr>
                <a:srgbClr val="292929"/>
              </a:buClr>
            </a:pPr>
            <a:r>
              <a:rPr lang="tr-TR" sz="1200">
                <a:solidFill>
                  <a:srgbClr val="000000"/>
                </a:solidFill>
                <a:latin typeface="Calibri" pitchFamily="34" charset="0"/>
              </a:rPr>
              <a:t>En çok </a:t>
            </a:r>
            <a:r>
              <a:rPr lang="tr-TR" sz="1200" b="1">
                <a:solidFill>
                  <a:srgbClr val="000000"/>
                </a:solidFill>
                <a:latin typeface="Calibri" pitchFamily="34" charset="0"/>
              </a:rPr>
              <a:t>yiyecek ve içecek üreten, et işleme ve inşaat sektöründe </a:t>
            </a:r>
            <a:r>
              <a:rPr lang="tr-TR" sz="1200">
                <a:solidFill>
                  <a:srgbClr val="000000"/>
                </a:solidFill>
                <a:latin typeface="Calibri" pitchFamily="34" charset="0"/>
              </a:rPr>
              <a:t>görülmektedir.</a:t>
            </a:r>
          </a:p>
        </p:txBody>
      </p:sp>
      <p:sp>
        <p:nvSpPr>
          <p:cNvPr id="9" name="Rectangle 55"/>
          <p:cNvSpPr>
            <a:spLocks noChangeArrowheads="1"/>
          </p:cNvSpPr>
          <p:nvPr/>
        </p:nvSpPr>
        <p:spPr bwMode="gray">
          <a:xfrm>
            <a:off x="128588" y="1555750"/>
            <a:ext cx="2824162" cy="360363"/>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288000" tIns="0" rIns="0" bIns="0" anchor="ctr"/>
          <a:lstStyle/>
          <a:p>
            <a:pPr defTabSz="801688" eaLnBrk="0" hangingPunct="0">
              <a:defRPr/>
            </a:pPr>
            <a:r>
              <a:rPr lang="tr-TR" sz="1600" b="1" dirty="0" err="1">
                <a:solidFill>
                  <a:srgbClr val="FFFFFF"/>
                </a:solidFill>
                <a:latin typeface="Calibri" pitchFamily="34" charset="0"/>
                <a:cs typeface="Calibri" pitchFamily="34" charset="0"/>
              </a:rPr>
              <a:t>Travmatik</a:t>
            </a:r>
            <a:r>
              <a:rPr lang="tr-TR" sz="1600" b="1" dirty="0">
                <a:solidFill>
                  <a:srgbClr val="FFFFFF"/>
                </a:solidFill>
                <a:latin typeface="Calibri" pitchFamily="34" charset="0"/>
                <a:cs typeface="Calibri" pitchFamily="34" charset="0"/>
              </a:rPr>
              <a:t> Ölümler </a:t>
            </a:r>
          </a:p>
        </p:txBody>
      </p:sp>
      <p:sp>
        <p:nvSpPr>
          <p:cNvPr id="10" name="Rectangle 5"/>
          <p:cNvSpPr>
            <a:spLocks noChangeArrowheads="1"/>
          </p:cNvSpPr>
          <p:nvPr/>
        </p:nvSpPr>
        <p:spPr bwMode="gray">
          <a:xfrm>
            <a:off x="128588" y="1916113"/>
            <a:ext cx="2824162" cy="1689100"/>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lstStyle/>
          <a:p>
            <a:pPr algn="ctr">
              <a:lnSpc>
                <a:spcPct val="90000"/>
              </a:lnSpc>
              <a:spcAft>
                <a:spcPct val="20000"/>
              </a:spcAft>
              <a:buClr>
                <a:srgbClr val="292929"/>
              </a:buClr>
            </a:pPr>
            <a:r>
              <a:rPr lang="tr-TR" sz="1200">
                <a:solidFill>
                  <a:srgbClr val="000000"/>
                </a:solidFill>
                <a:latin typeface="Calibri" pitchFamily="34" charset="0"/>
              </a:rPr>
              <a:t>Trafik kazaları, düşmeler, endüstri araçlarının kazaları, darbeler ve elektrik çarpmaları. </a:t>
            </a:r>
          </a:p>
          <a:p>
            <a:pPr algn="ctr">
              <a:lnSpc>
                <a:spcPct val="90000"/>
              </a:lnSpc>
              <a:spcAft>
                <a:spcPct val="20000"/>
              </a:spcAft>
              <a:buClr>
                <a:srgbClr val="292929"/>
              </a:buClr>
            </a:pPr>
            <a:endParaRPr lang="tr-TR" sz="1200">
              <a:solidFill>
                <a:srgbClr val="000000"/>
              </a:solidFill>
              <a:latin typeface="Calibri" pitchFamily="34" charset="0"/>
            </a:endParaRPr>
          </a:p>
          <a:p>
            <a:pPr algn="ctr">
              <a:lnSpc>
                <a:spcPct val="90000"/>
              </a:lnSpc>
              <a:spcAft>
                <a:spcPct val="20000"/>
              </a:spcAft>
              <a:buClr>
                <a:srgbClr val="292929"/>
              </a:buClr>
            </a:pPr>
            <a:r>
              <a:rPr lang="tr-TR" sz="1200" b="1">
                <a:solidFill>
                  <a:srgbClr val="000000"/>
                </a:solidFill>
                <a:latin typeface="Calibri" pitchFamily="34" charset="0"/>
              </a:rPr>
              <a:t>Maden, tarım ve inşaat endüstrileri </a:t>
            </a:r>
            <a:r>
              <a:rPr lang="tr-TR" sz="1200">
                <a:solidFill>
                  <a:srgbClr val="000000"/>
                </a:solidFill>
                <a:latin typeface="Calibri" pitchFamily="34" charset="0"/>
              </a:rPr>
              <a:t>bu tip iş kazaları sonucu ölümlerin en çok görüldüğü alanlardır.</a:t>
            </a:r>
          </a:p>
        </p:txBody>
      </p:sp>
      <p:sp>
        <p:nvSpPr>
          <p:cNvPr id="11" name="Rectangle 58"/>
          <p:cNvSpPr>
            <a:spLocks noChangeArrowheads="1"/>
          </p:cNvSpPr>
          <p:nvPr/>
        </p:nvSpPr>
        <p:spPr bwMode="gray">
          <a:xfrm>
            <a:off x="1652588" y="3752850"/>
            <a:ext cx="2824162" cy="360363"/>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288000" tIns="0" rIns="0" bIns="0" anchor="ctr"/>
          <a:lstStyle/>
          <a:p>
            <a:pPr defTabSz="801688" eaLnBrk="0" hangingPunct="0"/>
            <a:r>
              <a:rPr lang="tr-TR" sz="1600" b="1">
                <a:solidFill>
                  <a:srgbClr val="FFFFFF"/>
                </a:solidFill>
                <a:latin typeface="Calibri" pitchFamily="34" charset="0"/>
              </a:rPr>
              <a:t>Göz Kaybı</a:t>
            </a:r>
            <a:endParaRPr lang="en-GB" sz="1600" b="1">
              <a:solidFill>
                <a:srgbClr val="FFFFFF"/>
              </a:solidFill>
              <a:latin typeface="Calibri" pitchFamily="34" charset="0"/>
            </a:endParaRPr>
          </a:p>
        </p:txBody>
      </p:sp>
      <p:sp>
        <p:nvSpPr>
          <p:cNvPr id="12" name="Rectangle 5"/>
          <p:cNvSpPr>
            <a:spLocks noChangeArrowheads="1"/>
          </p:cNvSpPr>
          <p:nvPr/>
        </p:nvSpPr>
        <p:spPr bwMode="gray">
          <a:xfrm>
            <a:off x="1652588" y="4113213"/>
            <a:ext cx="2824162" cy="1689100"/>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lstStyle/>
          <a:p>
            <a:pPr algn="ctr">
              <a:lnSpc>
                <a:spcPct val="90000"/>
              </a:lnSpc>
              <a:spcAft>
                <a:spcPct val="20000"/>
              </a:spcAft>
              <a:buClr>
                <a:srgbClr val="292929"/>
              </a:buClr>
            </a:pPr>
            <a:r>
              <a:rPr lang="tr-TR" sz="1200">
                <a:solidFill>
                  <a:srgbClr val="000000"/>
                </a:solidFill>
                <a:latin typeface="Calibri" pitchFamily="34" charset="0"/>
              </a:rPr>
              <a:t>Göze metal, tahta veya cam parçası kaçması sonucu meydana gelir, bir kısmına da göze kaçan kimyasal maddeler neden olur. </a:t>
            </a:r>
          </a:p>
          <a:p>
            <a:pPr algn="ctr">
              <a:lnSpc>
                <a:spcPct val="90000"/>
              </a:lnSpc>
              <a:spcAft>
                <a:spcPct val="20000"/>
              </a:spcAft>
              <a:buClr>
                <a:srgbClr val="292929"/>
              </a:buClr>
            </a:pPr>
            <a:endParaRPr lang="tr-TR" sz="1200">
              <a:solidFill>
                <a:srgbClr val="000000"/>
              </a:solidFill>
              <a:latin typeface="Calibri" pitchFamily="34" charset="0"/>
            </a:endParaRPr>
          </a:p>
          <a:p>
            <a:pPr algn="ctr">
              <a:lnSpc>
                <a:spcPct val="90000"/>
              </a:lnSpc>
              <a:spcAft>
                <a:spcPct val="20000"/>
              </a:spcAft>
              <a:buClr>
                <a:srgbClr val="292929"/>
              </a:buClr>
            </a:pPr>
            <a:r>
              <a:rPr lang="tr-TR" sz="1200" b="1">
                <a:solidFill>
                  <a:srgbClr val="000000"/>
                </a:solidFill>
                <a:latin typeface="Calibri" pitchFamily="34" charset="0"/>
              </a:rPr>
              <a:t>Ağaç işleri, metal işleri ve tarım alanlarında</a:t>
            </a:r>
            <a:r>
              <a:rPr lang="tr-TR" sz="1200">
                <a:solidFill>
                  <a:srgbClr val="000000"/>
                </a:solidFill>
                <a:latin typeface="Calibri" pitchFamily="34" charset="0"/>
              </a:rPr>
              <a:t> çalışanlar en çok etkilenenlerdir.</a:t>
            </a:r>
          </a:p>
        </p:txBody>
      </p:sp>
      <p:sp>
        <p:nvSpPr>
          <p:cNvPr id="13" name="Rectangle 31"/>
          <p:cNvSpPr txBox="1">
            <a:spLocks noChangeArrowheads="1"/>
          </p:cNvSpPr>
          <p:nvPr/>
        </p:nvSpPr>
        <p:spPr bwMode="gray">
          <a:xfrm>
            <a:off x="231797" y="411163"/>
            <a:ext cx="8816669" cy="647700"/>
          </a:xfrm>
          <a:prstGeom prst="rect">
            <a:avLst/>
          </a:prstGeom>
          <a:noFill/>
          <a:ln w="9525">
            <a:noFill/>
            <a:miter lim="800000"/>
            <a:headEnd/>
            <a:tailEnd/>
          </a:ln>
        </p:spPr>
        <p:txBody>
          <a:bodyPr lIns="0" rIns="0" anchor="ctr"/>
          <a:lst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charset="0"/>
                <a:cs typeface="Arial" charset="0"/>
              </a:defRPr>
            </a:lvl2pPr>
            <a:lvl3pPr algn="l" rtl="0" eaLnBrk="0" fontAlgn="base" hangingPunct="0">
              <a:lnSpc>
                <a:spcPct val="90000"/>
              </a:lnSpc>
              <a:spcBef>
                <a:spcPct val="0"/>
              </a:spcBef>
              <a:spcAft>
                <a:spcPct val="0"/>
              </a:spcAft>
              <a:defRPr sz="2000" b="1">
                <a:solidFill>
                  <a:schemeClr val="tx1"/>
                </a:solidFill>
                <a:latin typeface="Arial" charset="0"/>
                <a:cs typeface="Arial" charset="0"/>
              </a:defRPr>
            </a:lvl3pPr>
            <a:lvl4pPr algn="l" rtl="0" eaLnBrk="0" fontAlgn="base" hangingPunct="0">
              <a:lnSpc>
                <a:spcPct val="90000"/>
              </a:lnSpc>
              <a:spcBef>
                <a:spcPct val="0"/>
              </a:spcBef>
              <a:spcAft>
                <a:spcPct val="0"/>
              </a:spcAft>
              <a:defRPr sz="2000" b="1">
                <a:solidFill>
                  <a:schemeClr val="tx1"/>
                </a:solidFill>
                <a:latin typeface="Arial" charset="0"/>
                <a:cs typeface="Arial" charset="0"/>
              </a:defRPr>
            </a:lvl4pPr>
            <a:lvl5pPr algn="l" rtl="0" eaLnBrk="0" fontAlgn="base" hangingPunct="0">
              <a:lnSpc>
                <a:spcPct val="90000"/>
              </a:lnSpc>
              <a:spcBef>
                <a:spcPct val="0"/>
              </a:spcBef>
              <a:spcAft>
                <a:spcPct val="0"/>
              </a:spcAft>
              <a:defRPr sz="2000" b="1">
                <a:solidFill>
                  <a:schemeClr val="tx1"/>
                </a:solidFill>
                <a:latin typeface="Arial" charset="0"/>
                <a:cs typeface="Arial" charset="0"/>
              </a:defRPr>
            </a:lvl5pPr>
            <a:lvl6pPr marL="457200" algn="l" rtl="0" eaLnBrk="0" fontAlgn="base" hangingPunct="0">
              <a:lnSpc>
                <a:spcPct val="90000"/>
              </a:lnSpc>
              <a:spcBef>
                <a:spcPct val="0"/>
              </a:spcBef>
              <a:spcAft>
                <a:spcPct val="0"/>
              </a:spcAft>
              <a:defRPr sz="2400" b="1">
                <a:solidFill>
                  <a:schemeClr val="tx1"/>
                </a:solidFill>
                <a:latin typeface="Arial" charset="0"/>
                <a:cs typeface="Arial" charset="0"/>
              </a:defRPr>
            </a:lvl6pPr>
            <a:lvl7pPr marL="914400" algn="l" rtl="0" eaLnBrk="0" fontAlgn="base" hangingPunct="0">
              <a:lnSpc>
                <a:spcPct val="90000"/>
              </a:lnSpc>
              <a:spcBef>
                <a:spcPct val="0"/>
              </a:spcBef>
              <a:spcAft>
                <a:spcPct val="0"/>
              </a:spcAft>
              <a:defRPr sz="2400" b="1">
                <a:solidFill>
                  <a:schemeClr val="tx1"/>
                </a:solidFill>
                <a:latin typeface="Arial" charset="0"/>
                <a:cs typeface="Arial" charset="0"/>
              </a:defRPr>
            </a:lvl7pPr>
            <a:lvl8pPr marL="1371600" algn="l" rtl="0" eaLnBrk="0" fontAlgn="base" hangingPunct="0">
              <a:lnSpc>
                <a:spcPct val="90000"/>
              </a:lnSpc>
              <a:spcBef>
                <a:spcPct val="0"/>
              </a:spcBef>
              <a:spcAft>
                <a:spcPct val="0"/>
              </a:spcAft>
              <a:defRPr sz="2400" b="1">
                <a:solidFill>
                  <a:schemeClr val="tx1"/>
                </a:solidFill>
                <a:latin typeface="Arial" charset="0"/>
                <a:cs typeface="Arial" charset="0"/>
              </a:defRPr>
            </a:lvl8pPr>
            <a:lvl9pPr marL="1828800" algn="l" rtl="0" eaLnBrk="0" fontAlgn="base" hangingPunct="0">
              <a:lnSpc>
                <a:spcPct val="90000"/>
              </a:lnSpc>
              <a:spcBef>
                <a:spcPct val="0"/>
              </a:spcBef>
              <a:spcAft>
                <a:spcPct val="0"/>
              </a:spcAft>
              <a:defRPr sz="2400" b="1">
                <a:solidFill>
                  <a:schemeClr val="tx1"/>
                </a:solidFill>
                <a:latin typeface="Arial" charset="0"/>
                <a:cs typeface="Arial" charset="0"/>
              </a:defRPr>
            </a:lvl9pPr>
          </a:lstStyle>
          <a:p>
            <a:pPr>
              <a:defRPr/>
            </a:pPr>
            <a:r>
              <a:rPr lang="tr-TR" sz="3200" noProof="1" smtClean="0">
                <a:solidFill>
                  <a:srgbClr val="575757"/>
                </a:solidFill>
                <a:effectLst>
                  <a:innerShdw blurRad="63500" dist="50800" dir="8100000">
                    <a:prstClr val="black">
                      <a:alpha val="50000"/>
                    </a:prstClr>
                  </a:innerShdw>
                </a:effectLst>
                <a:latin typeface="Calibri" pitchFamily="34" charset="0"/>
                <a:cs typeface="Calibri" pitchFamily="34" charset="0"/>
              </a:rPr>
              <a:t>ŞİDDETLİ TRAVMAYA BAĞLI MESLEK HASTALIKLARI</a:t>
            </a:r>
          </a:p>
        </p:txBody>
      </p:sp>
      <p:sp>
        <p:nvSpPr>
          <p:cNvPr id="14" name="Rectangle 55"/>
          <p:cNvSpPr>
            <a:spLocks noChangeArrowheads="1"/>
          </p:cNvSpPr>
          <p:nvPr/>
        </p:nvSpPr>
        <p:spPr bwMode="gray">
          <a:xfrm>
            <a:off x="6159500" y="1555750"/>
            <a:ext cx="2824163" cy="360363"/>
          </a:xfrm>
          <a:prstGeom prst="rect">
            <a:avLst/>
          </a:prstGeom>
          <a:gradFill rotWithShape="1">
            <a:gsLst>
              <a:gs pos="0">
                <a:srgbClr val="C6C7C8"/>
              </a:gs>
              <a:gs pos="100000">
                <a:srgbClr val="C6C7C8">
                  <a:gamma/>
                  <a:shade val="46275"/>
                  <a:invGamma/>
                </a:srgbClr>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288000" tIns="0" rIns="0" bIns="0" anchor="ctr"/>
          <a:lstStyle/>
          <a:p>
            <a:pPr defTabSz="801688" eaLnBrk="0" hangingPunct="0"/>
            <a:r>
              <a:rPr lang="tr-TR" sz="1600" b="1">
                <a:solidFill>
                  <a:srgbClr val="FFFFFF"/>
                </a:solidFill>
                <a:latin typeface="Calibri" pitchFamily="34" charset="0"/>
              </a:rPr>
              <a:t>Kırıklar</a:t>
            </a:r>
          </a:p>
        </p:txBody>
      </p:sp>
      <p:sp>
        <p:nvSpPr>
          <p:cNvPr id="15" name="Rectangle 5"/>
          <p:cNvSpPr>
            <a:spLocks noChangeArrowheads="1"/>
          </p:cNvSpPr>
          <p:nvPr/>
        </p:nvSpPr>
        <p:spPr bwMode="gray">
          <a:xfrm>
            <a:off x="6159500" y="1916113"/>
            <a:ext cx="2824163" cy="1689100"/>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outerShdw dist="53882" dir="2700000" algn="ctr" rotWithShape="0">
              <a:srgbClr val="808080">
                <a:alpha val="50000"/>
              </a:srgbClr>
            </a:outerShdw>
          </a:effectLst>
        </p:spPr>
        <p:txBody>
          <a:bodyPr lIns="108000" tIns="108000" rIns="144000" bIns="72000"/>
          <a:lstStyle/>
          <a:p>
            <a:pPr algn="ctr">
              <a:lnSpc>
                <a:spcPct val="90000"/>
              </a:lnSpc>
              <a:spcAft>
                <a:spcPct val="20000"/>
              </a:spcAft>
              <a:buClr>
                <a:srgbClr val="292929"/>
              </a:buClr>
            </a:pPr>
            <a:r>
              <a:rPr lang="tr-TR" sz="1200" b="1">
                <a:solidFill>
                  <a:srgbClr val="000000"/>
                </a:solidFill>
                <a:latin typeface="Calibri" pitchFamily="34" charset="0"/>
              </a:rPr>
              <a:t>Düşme ve darbeler</a:t>
            </a:r>
            <a:r>
              <a:rPr lang="tr-TR" sz="1200">
                <a:solidFill>
                  <a:srgbClr val="000000"/>
                </a:solidFill>
                <a:latin typeface="Calibri" pitchFamily="34" charset="0"/>
              </a:rPr>
              <a:t>. Bir yerden düşme veya bir şeyin çarpması kırılmaların ana sebepleridir. </a:t>
            </a:r>
          </a:p>
          <a:p>
            <a:pPr algn="ctr">
              <a:lnSpc>
                <a:spcPct val="90000"/>
              </a:lnSpc>
              <a:spcAft>
                <a:spcPct val="20000"/>
              </a:spcAft>
              <a:buClr>
                <a:srgbClr val="292929"/>
              </a:buClr>
            </a:pPr>
            <a:endParaRPr lang="tr-TR" sz="1200">
              <a:solidFill>
                <a:srgbClr val="000000"/>
              </a:solidFill>
              <a:latin typeface="Calibri" pitchFamily="34" charset="0"/>
            </a:endParaRPr>
          </a:p>
          <a:p>
            <a:pPr algn="ctr">
              <a:lnSpc>
                <a:spcPct val="90000"/>
              </a:lnSpc>
              <a:spcAft>
                <a:spcPct val="20000"/>
              </a:spcAft>
              <a:buClr>
                <a:srgbClr val="292929"/>
              </a:buClr>
            </a:pPr>
            <a:r>
              <a:rPr lang="tr-TR" sz="1200" b="1">
                <a:solidFill>
                  <a:srgbClr val="000000"/>
                </a:solidFill>
                <a:latin typeface="Calibri" pitchFamily="34" charset="0"/>
              </a:rPr>
              <a:t>Şoförler, vasıfsız işçiler ve inşaat işçileri </a:t>
            </a:r>
            <a:r>
              <a:rPr lang="tr-TR" sz="1200">
                <a:solidFill>
                  <a:srgbClr val="000000"/>
                </a:solidFill>
                <a:latin typeface="Calibri" pitchFamily="34" charset="0"/>
              </a:rPr>
              <a:t>kırılma ile sonuçlanan kazaların en çok görüldüğü çalışanlardır.</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37978"/>
                                        </p:tgtEl>
                                      </p:cBhvr>
                                    </p:animEffect>
                                    <p:animScale>
                                      <p:cBhvr>
                                        <p:cTn id="7" dur="250" autoRev="1" fill="hold"/>
                                        <p:tgtEl>
                                          <p:spTgt spid="37978"/>
                                        </p:tgtEl>
                                      </p:cBhvr>
                                      <p:by x="105000" y="105000"/>
                                    </p:animScale>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up)">
                                      <p:cBhvr>
                                        <p:cTn id="11" dur="200"/>
                                        <p:tgtEl>
                                          <p:spTgt spid="9"/>
                                        </p:tgtEl>
                                      </p:cBhvr>
                                    </p:animEffect>
                                  </p:childTnLst>
                                </p:cTn>
                              </p:par>
                            </p:childTnLst>
                          </p:cTn>
                        </p:par>
                        <p:par>
                          <p:cTn id="12" fill="hold">
                            <p:stCondLst>
                              <p:cond delay="7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200"/>
                                        <p:tgtEl>
                                          <p:spTgt spid="10"/>
                                        </p:tgtEl>
                                      </p:cBhvr>
                                    </p:animEffect>
                                  </p:childTnLst>
                                </p:cTn>
                              </p:par>
                            </p:childTnLst>
                          </p:cTn>
                        </p:par>
                        <p:par>
                          <p:cTn id="16" fill="hold">
                            <p:stCondLst>
                              <p:cond delay="900"/>
                            </p:stCondLst>
                            <p:childTnLst>
                              <p:par>
                                <p:cTn id="17" presetID="22" presetClass="entr" presetSubtype="1"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up)">
                                      <p:cBhvr>
                                        <p:cTn id="19" dur="200"/>
                                        <p:tgtEl>
                                          <p:spTgt spid="4"/>
                                        </p:tgtEl>
                                      </p:cBhvr>
                                    </p:animEffect>
                                  </p:childTnLst>
                                </p:cTn>
                              </p:par>
                            </p:childTnLst>
                          </p:cTn>
                        </p:par>
                        <p:par>
                          <p:cTn id="20" fill="hold">
                            <p:stCondLst>
                              <p:cond delay="1100"/>
                            </p:stCondLst>
                            <p:childTnLst>
                              <p:par>
                                <p:cTn id="21" presetID="22" presetClass="entr" presetSubtype="1"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up)">
                                      <p:cBhvr>
                                        <p:cTn id="23" dur="200"/>
                                        <p:tgtEl>
                                          <p:spTgt spid="5"/>
                                        </p:tgtEl>
                                      </p:cBhvr>
                                    </p:animEffect>
                                  </p:childTnLst>
                                </p:cTn>
                              </p:par>
                            </p:childTnLst>
                          </p:cTn>
                        </p:par>
                        <p:par>
                          <p:cTn id="24" fill="hold">
                            <p:stCondLst>
                              <p:cond delay="1300"/>
                            </p:stCondLst>
                            <p:childTnLst>
                              <p:par>
                                <p:cTn id="25" presetID="22"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up)">
                                      <p:cBhvr>
                                        <p:cTn id="27" dur="200"/>
                                        <p:tgtEl>
                                          <p:spTgt spid="14"/>
                                        </p:tgtEl>
                                      </p:cBhvr>
                                    </p:animEffect>
                                  </p:childTnLst>
                                </p:cTn>
                              </p:par>
                            </p:childTnLst>
                          </p:cTn>
                        </p:par>
                        <p:par>
                          <p:cTn id="28" fill="hold">
                            <p:stCondLst>
                              <p:cond delay="1500"/>
                            </p:stCondLst>
                            <p:childTnLst>
                              <p:par>
                                <p:cTn id="29" presetID="22" presetClass="entr" presetSubtype="1"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up)">
                                      <p:cBhvr>
                                        <p:cTn id="31" dur="200"/>
                                        <p:tgtEl>
                                          <p:spTgt spid="15"/>
                                        </p:tgtEl>
                                      </p:cBhvr>
                                    </p:animEffect>
                                  </p:childTnLst>
                                </p:cTn>
                              </p:par>
                            </p:childTnLst>
                          </p:cTn>
                        </p:par>
                        <p:par>
                          <p:cTn id="32" fill="hold">
                            <p:stCondLst>
                              <p:cond delay="1700"/>
                            </p:stCondLst>
                            <p:childTnLst>
                              <p:par>
                                <p:cTn id="33" presetID="22"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up)">
                                      <p:cBhvr>
                                        <p:cTn id="35" dur="200"/>
                                        <p:tgtEl>
                                          <p:spTgt spid="11"/>
                                        </p:tgtEl>
                                      </p:cBhvr>
                                    </p:animEffect>
                                  </p:childTnLst>
                                </p:cTn>
                              </p:par>
                            </p:childTnLst>
                          </p:cTn>
                        </p:par>
                        <p:par>
                          <p:cTn id="36" fill="hold">
                            <p:stCondLst>
                              <p:cond delay="1900"/>
                            </p:stCondLst>
                            <p:childTnLst>
                              <p:par>
                                <p:cTn id="37" presetID="22"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up)">
                                      <p:cBhvr>
                                        <p:cTn id="39" dur="200"/>
                                        <p:tgtEl>
                                          <p:spTgt spid="12"/>
                                        </p:tgtEl>
                                      </p:cBhvr>
                                    </p:animEffect>
                                  </p:childTnLst>
                                </p:cTn>
                              </p:par>
                            </p:childTnLst>
                          </p:cTn>
                        </p:par>
                        <p:par>
                          <p:cTn id="40" fill="hold">
                            <p:stCondLst>
                              <p:cond delay="2100"/>
                            </p:stCondLst>
                            <p:childTnLst>
                              <p:par>
                                <p:cTn id="41" presetID="22" presetClass="entr" presetSubtype="1"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up)">
                                      <p:cBhvr>
                                        <p:cTn id="43" dur="200"/>
                                        <p:tgtEl>
                                          <p:spTgt spid="7"/>
                                        </p:tgtEl>
                                      </p:cBhvr>
                                    </p:animEffect>
                                  </p:childTnLst>
                                </p:cTn>
                              </p:par>
                            </p:childTnLst>
                          </p:cTn>
                        </p:par>
                        <p:par>
                          <p:cTn id="44" fill="hold">
                            <p:stCondLst>
                              <p:cond delay="2300"/>
                            </p:stCondLst>
                            <p:childTnLst>
                              <p:par>
                                <p:cTn id="45" presetID="22" presetClass="entr" presetSubtype="1"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up)">
                                      <p:cBhvr>
                                        <p:cTn id="47" dur="2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78" grpId="0" animBg="1"/>
      <p:bldP spid="4" grpId="0" animBg="1"/>
      <p:bldP spid="5" grpId="0" animBg="1"/>
      <p:bldP spid="7" grpId="0" animBg="1"/>
      <p:bldP spid="8" grpId="0" animBg="1"/>
      <p:bldP spid="9" grpId="0" animBg="1"/>
      <p:bldP spid="10" grpId="0" animBg="1"/>
      <p:bldP spid="11" grpId="0" animBg="1"/>
      <p:bldP spid="12" grpId="0" animBg="1"/>
      <p:bldP spid="14" grpId="0" animBg="1"/>
      <p:bldP spid="15" grpId="0" animBg="1"/>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78" name="Rectangle 90"/>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sp>
        <p:nvSpPr>
          <p:cNvPr id="4" name="Rechteck 4"/>
          <p:cNvSpPr>
            <a:spLocks noChangeArrowheads="1"/>
          </p:cNvSpPr>
          <p:nvPr/>
        </p:nvSpPr>
        <p:spPr bwMode="auto">
          <a:xfrm>
            <a:off x="85725" y="2943225"/>
            <a:ext cx="9153525" cy="2476500"/>
          </a:xfrm>
          <a:prstGeom prst="rect">
            <a:avLst/>
          </a:prstGeom>
          <a:noFill/>
          <a:ln w="9525" algn="ctr">
            <a:noFill/>
            <a:round/>
            <a:headEnd/>
            <a:tailEnd/>
          </a:ln>
        </p:spPr>
        <p:txBody>
          <a:bodyPr wrap="none" anchor="ctr"/>
          <a:lstStyle/>
          <a:p>
            <a:pPr algn="ctr">
              <a:defRPr/>
            </a:pPr>
            <a:r>
              <a:rPr lang="tr-TR" sz="7200" b="1" noProof="1">
                <a:solidFill>
                  <a:srgbClr val="575757"/>
                </a:solidFill>
                <a:effectLst>
                  <a:innerShdw blurRad="63500" dist="50800" dir="8100000">
                    <a:prstClr val="black">
                      <a:alpha val="50000"/>
                    </a:prstClr>
                  </a:innerShdw>
                </a:effectLst>
                <a:latin typeface="Calibri" pitchFamily="34" charset="0"/>
                <a:cs typeface="Calibri" pitchFamily="34" charset="0"/>
              </a:rPr>
              <a:t>Mesleki </a:t>
            </a:r>
          </a:p>
          <a:p>
            <a:pPr algn="ctr">
              <a:defRPr/>
            </a:pPr>
            <a:r>
              <a:rPr lang="tr-TR" sz="7200" b="1" noProof="1">
                <a:solidFill>
                  <a:srgbClr val="575757"/>
                </a:solidFill>
                <a:effectLst>
                  <a:innerShdw blurRad="63500" dist="50800" dir="8100000">
                    <a:prstClr val="black">
                      <a:alpha val="50000"/>
                    </a:prstClr>
                  </a:innerShdw>
                </a:effectLst>
                <a:latin typeface="Calibri" pitchFamily="34" charset="0"/>
                <a:cs typeface="Calibri" pitchFamily="34" charset="0"/>
              </a:rPr>
              <a:t>Kalp Hastalıkları</a:t>
            </a:r>
          </a:p>
        </p:txBody>
      </p:sp>
      <p:pic>
        <p:nvPicPr>
          <p:cNvPr id="5" name="Resim 4"/>
          <p:cNvPicPr>
            <a:picLocks noChangeAspect="1"/>
          </p:cNvPicPr>
          <p:nvPr/>
        </p:nvPicPr>
        <p:blipFill>
          <a:blip r:embed="rId3" cstate="print">
            <a:extLst/>
          </a:blip>
          <a:stretch>
            <a:fillRect/>
          </a:stretch>
        </p:blipFill>
        <p:spPr>
          <a:xfrm>
            <a:off x="2992343" y="460845"/>
            <a:ext cx="3122707" cy="272050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37978"/>
                                        </p:tgtEl>
                                      </p:cBhvr>
                                    </p:animEffect>
                                    <p:animScale>
                                      <p:cBhvr>
                                        <p:cTn id="7" dur="250" autoRev="1" fill="hold"/>
                                        <p:tgtEl>
                                          <p:spTgt spid="37978"/>
                                        </p:tgtEl>
                                      </p:cBhvr>
                                      <p:by x="105000" y="105000"/>
                                    </p:animScale>
                                  </p:childTnLst>
                                </p:cTn>
                              </p:par>
                              <p:par>
                                <p:cTn id="8" presetID="1"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78" grpId="0" animBg="1"/>
    </p:bldLst>
  </p:timing>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2063</TotalTime>
  <Words>4098</Words>
  <Application>Microsoft Office PowerPoint</Application>
  <PresentationFormat>Ekran Gösterisi (4:3)</PresentationFormat>
  <Paragraphs>1028</Paragraphs>
  <Slides>135</Slides>
  <Notes>73</Notes>
  <HiddenSlides>0</HiddenSlides>
  <MMClips>0</MMClips>
  <ScaleCrop>false</ScaleCrop>
  <HeadingPairs>
    <vt:vector size="6" baseType="variant">
      <vt:variant>
        <vt:lpstr>Tema</vt:lpstr>
      </vt:variant>
      <vt:variant>
        <vt:i4>1</vt:i4>
      </vt:variant>
      <vt:variant>
        <vt:lpstr>Katıştırılmış OLE Hizmet Programları</vt:lpstr>
      </vt:variant>
      <vt:variant>
        <vt:i4>1</vt:i4>
      </vt:variant>
      <vt:variant>
        <vt:lpstr>Slayt Başlıkları</vt:lpstr>
      </vt:variant>
      <vt:variant>
        <vt:i4>135</vt:i4>
      </vt:variant>
    </vt:vector>
  </HeadingPairs>
  <TitlesOfParts>
    <vt:vector size="137" baseType="lpstr">
      <vt:lpstr>Ofis Teması</vt:lpstr>
      <vt:lpstr>Microsoft Excel 97-2003 Çalışma Sayfası</vt:lpstr>
      <vt:lpstr>PowerPoint Sunusu</vt:lpstr>
      <vt:lpstr>PowerPoint Sunusu</vt:lpstr>
      <vt:lpstr>PowerPoint Sunusu</vt:lpstr>
      <vt:lpstr>PowerPoint Sunusu</vt:lpstr>
      <vt:lpstr>MESLEK HASTALIKLARI</vt:lpstr>
      <vt:lpstr>PowerPoint Sunusu</vt:lpstr>
      <vt:lpstr>PowerPoint Sunusu</vt:lpstr>
      <vt:lpstr>PowerPoint Sunusu</vt:lpstr>
      <vt:lpstr>Türkiye’de ise;</vt:lpstr>
      <vt:lpstr>PowerPoint Sunusu</vt:lpstr>
      <vt:lpstr>          Ülkemizde SGK 2010 Yılı İstatistiklerine Göre; </vt:lpstr>
      <vt:lpstr>PowerPoint Sunusu</vt:lpstr>
      <vt:lpstr>Yıllara Göre Meslek Hastalığı Sayısı</vt:lpstr>
      <vt:lpstr>PowerPoint Sunusu</vt:lpstr>
      <vt:lpstr>PowerPoint Sunusu</vt:lpstr>
      <vt:lpstr> Meslek Hastalığı Nedir? </vt:lpstr>
      <vt:lpstr>Tanımı</vt:lpstr>
      <vt:lpstr>İşle İlgili Hastalıkların Tanımı</vt:lpstr>
      <vt:lpstr>PowerPoint Sunusu</vt:lpstr>
      <vt:lpstr>              Belirtiler nelerdir?</vt:lpstr>
      <vt:lpstr>PowerPoint Sunusu</vt:lpstr>
      <vt:lpstr>Meslek Hastalıklarının  Genel Özellikleri</vt:lpstr>
      <vt:lpstr>PowerPoint Sunusu</vt:lpstr>
      <vt:lpstr> </vt:lpstr>
      <vt:lpstr>Tanı İlkeleri</vt:lpstr>
      <vt:lpstr>Klinik Değerlendirmeler  (Ayrıntılı Çalışma Öyküsü)</vt:lpstr>
      <vt:lpstr> Laboratuvar Değerlendirmeleri</vt:lpstr>
      <vt:lpstr>Hastalığın Meslekle İlişkisinin Kurulması </vt:lpstr>
      <vt:lpstr>PowerPoint Sunusu</vt:lpstr>
      <vt:lpstr>Sağlık İşletmeleri Tüzüğü’ne göre;</vt:lpstr>
      <vt:lpstr>PowerPoint Sunusu</vt:lpstr>
      <vt:lpstr>Kimyasal Maddelerle Olan Hastalıklar</vt:lpstr>
      <vt:lpstr>PowerPoint Sunusu</vt:lpstr>
      <vt:lpstr>PowerPoint Sunusu</vt:lpstr>
      <vt:lpstr>  Pnömokonyozlar ve Mesleki Solunum Hastalıkları  </vt:lpstr>
      <vt:lpstr>PowerPoint Sunusu</vt:lpstr>
      <vt:lpstr> Mesleki Bulaşıcı Hastalıklar </vt:lpstr>
      <vt:lpstr>I. DERSİN SONU</vt:lpstr>
      <vt:lpstr>PowerPoint Sunusu</vt:lpstr>
      <vt:lpstr>PowerPoint Sunusu</vt:lpstr>
      <vt:lpstr>PowerPoint Sunusu</vt:lpstr>
      <vt:lpstr>Titreşim-Reynoud Hastalığı</vt:lpstr>
      <vt:lpstr>PowerPoint Sunusu</vt:lpstr>
      <vt:lpstr>PowerPoint Sunusu</vt:lpstr>
      <vt:lpstr>PowerPoint Sunusu</vt:lpstr>
      <vt:lpstr>PowerPoint Sunusu</vt:lpstr>
      <vt:lpstr>PowerPoint Sunusu</vt:lpstr>
      <vt:lpstr>PowerPoint Sunusu</vt:lpstr>
      <vt:lpstr>Meslek Hastalığı Önlenebilir mi? </vt:lpstr>
      <vt:lpstr> Meslek Hastalıklarından Korunma İlkeleri:</vt:lpstr>
      <vt:lpstr>1. Tıbbi Korunma Önlemleri</vt:lpstr>
      <vt:lpstr> 2. İşyerinde Çalışma Çevresine Ait Korunma Önlemleri </vt:lpstr>
      <vt:lpstr>3) İşçiye Ait Korunma Önlemleri</vt:lpstr>
      <vt:lpstr>PowerPoint Sunusu</vt:lpstr>
      <vt:lpstr>Meslek Hastalıklarında Tedavi İlkeleri</vt:lpstr>
      <vt:lpstr>Meslek Hastalıklarının  Hukuksal Boyutu</vt:lpstr>
      <vt:lpstr>PowerPoint Sunusu</vt:lpstr>
      <vt:lpstr>Sonuç olarak;</vt:lpstr>
      <vt:lpstr>II. DERSİN SONU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III. DERSİN SONU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İlgili kanun ve yönetmelikler </vt:lpstr>
      <vt:lpstr>5510 sayılı Sosyal sigortalar ve Genel Sağlık sigortası Kanunu  Resmi Gazete Tarihi: 11.10.2008 Resmi Gazete Sayısı: 27021 ÇALIŞMA GÜCÜ VE MESLEKTE KAZANMA GÜCÜ KAYBI  ORANI TESPİT İŞLEMLERİ YÖNETMELİĞİ </vt:lpstr>
      <vt:lpstr>PowerPoint Sunusu</vt:lpstr>
      <vt:lpstr>SGK Müfettişi</vt:lpstr>
      <vt:lpstr>Sosyal Güvenlik Merkezi</vt:lpstr>
      <vt:lpstr>Sağlık bakanlığı (genelge )</vt:lpstr>
      <vt:lpstr>Kurum sağlık kurulları (SGK) 2011 -2012 YILI İSTATİSTİKLERİ</vt:lpstr>
      <vt:lpstr>SONUÇ  1. Basamakta </vt:lpstr>
      <vt:lpstr>2. 3. basamakta </vt:lpstr>
      <vt:lpstr>Çözüm önerileri  </vt:lpstr>
      <vt:lpstr>IV. DERSİN SONU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Slayt 1</dc:title>
  <dc:creator>arzu</dc:creator>
  <cp:lastModifiedBy>Rengin Erdal</cp:lastModifiedBy>
  <cp:revision>23</cp:revision>
  <dcterms:created xsi:type="dcterms:W3CDTF">2014-02-10T17:08:26Z</dcterms:created>
  <dcterms:modified xsi:type="dcterms:W3CDTF">2018-02-19T11:06:25Z</dcterms:modified>
</cp:coreProperties>
</file>